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256" r:id="rId3"/>
    <p:sldId id="257" r:id="rId4"/>
    <p:sldId id="263" r:id="rId5"/>
    <p:sldId id="262" r:id="rId6"/>
    <p:sldId id="300" r:id="rId7"/>
    <p:sldId id="301" r:id="rId8"/>
    <p:sldId id="302" r:id="rId9"/>
    <p:sldId id="353" r:id="rId10"/>
    <p:sldId id="350" r:id="rId11"/>
    <p:sldId id="265" r:id="rId12"/>
    <p:sldId id="282" r:id="rId13"/>
    <p:sldId id="266" r:id="rId14"/>
    <p:sldId id="269" r:id="rId15"/>
    <p:sldId id="272" r:id="rId16"/>
    <p:sldId id="273" r:id="rId17"/>
    <p:sldId id="283" r:id="rId18"/>
    <p:sldId id="284" r:id="rId19"/>
    <p:sldId id="288" r:id="rId20"/>
    <p:sldId id="287" r:id="rId21"/>
    <p:sldId id="304" r:id="rId22"/>
    <p:sldId id="274" r:id="rId23"/>
    <p:sldId id="290" r:id="rId24"/>
    <p:sldId id="293" r:id="rId25"/>
    <p:sldId id="291" r:id="rId26"/>
    <p:sldId id="292" r:id="rId27"/>
    <p:sldId id="295" r:id="rId28"/>
    <p:sldId id="303" r:id="rId29"/>
    <p:sldId id="306" r:id="rId30"/>
    <p:sldId id="313" r:id="rId31"/>
    <p:sldId id="335" r:id="rId32"/>
    <p:sldId id="307" r:id="rId33"/>
    <p:sldId id="345" r:id="rId34"/>
    <p:sldId id="310" r:id="rId35"/>
    <p:sldId id="322" r:id="rId36"/>
    <p:sldId id="319" r:id="rId37"/>
    <p:sldId id="312" r:id="rId38"/>
    <p:sldId id="340" r:id="rId39"/>
    <p:sldId id="344" r:id="rId40"/>
    <p:sldId id="317" r:id="rId41"/>
    <p:sldId id="343" r:id="rId42"/>
    <p:sldId id="356" r:id="rId43"/>
    <p:sldId id="334" r:id="rId44"/>
    <p:sldId id="338" r:id="rId45"/>
    <p:sldId id="337" r:id="rId46"/>
    <p:sldId id="348" r:id="rId47"/>
    <p:sldId id="311" r:id="rId48"/>
    <p:sldId id="339" r:id="rId49"/>
    <p:sldId id="308" r:id="rId50"/>
    <p:sldId id="259"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42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7CFE9-E90B-4702-A8AB-47E580FA8986}" type="datetimeFigureOut">
              <a:rPr lang="zh-CN" altLang="en-US" smtClean="0"/>
              <a:t>2019/10/25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E26D1-ADB1-40B2-BBEE-39D0E04C6226}" type="slidenum">
              <a:rPr lang="zh-CN" altLang="en-US" smtClean="0"/>
              <a:t>‹#›</a:t>
            </a:fld>
            <a:endParaRPr lang="zh-CN" altLang="en-US"/>
          </a:p>
        </p:txBody>
      </p:sp>
    </p:spTree>
    <p:extLst>
      <p:ext uri="{BB962C8B-B14F-4D97-AF65-F5344CB8AC3E}">
        <p14:creationId xmlns:p14="http://schemas.microsoft.com/office/powerpoint/2010/main" val="2247011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a:t>
            </a:fld>
            <a:endParaRPr lang="zh-CN" altLang="en-US"/>
          </a:p>
        </p:txBody>
      </p:sp>
    </p:spTree>
    <p:extLst>
      <p:ext uri="{BB962C8B-B14F-4D97-AF65-F5344CB8AC3E}">
        <p14:creationId xmlns:p14="http://schemas.microsoft.com/office/powerpoint/2010/main" val="1502922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12</a:t>
            </a:fld>
            <a:endParaRPr lang="zh-CN" altLang="en-US"/>
          </a:p>
        </p:txBody>
      </p:sp>
    </p:spTree>
    <p:extLst>
      <p:ext uri="{BB962C8B-B14F-4D97-AF65-F5344CB8AC3E}">
        <p14:creationId xmlns:p14="http://schemas.microsoft.com/office/powerpoint/2010/main" val="24237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13</a:t>
            </a:fld>
            <a:endParaRPr lang="zh-CN" altLang="en-US"/>
          </a:p>
        </p:txBody>
      </p:sp>
    </p:spTree>
    <p:extLst>
      <p:ext uri="{BB962C8B-B14F-4D97-AF65-F5344CB8AC3E}">
        <p14:creationId xmlns:p14="http://schemas.microsoft.com/office/powerpoint/2010/main" val="322314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14</a:t>
            </a:fld>
            <a:endParaRPr lang="zh-CN" altLang="en-US"/>
          </a:p>
        </p:txBody>
      </p:sp>
    </p:spTree>
    <p:extLst>
      <p:ext uri="{BB962C8B-B14F-4D97-AF65-F5344CB8AC3E}">
        <p14:creationId xmlns:p14="http://schemas.microsoft.com/office/powerpoint/2010/main" val="262322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15</a:t>
            </a:fld>
            <a:endParaRPr lang="zh-CN" altLang="en-US"/>
          </a:p>
        </p:txBody>
      </p:sp>
    </p:spTree>
    <p:extLst>
      <p:ext uri="{BB962C8B-B14F-4D97-AF65-F5344CB8AC3E}">
        <p14:creationId xmlns:p14="http://schemas.microsoft.com/office/powerpoint/2010/main" val="184395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16</a:t>
            </a:fld>
            <a:endParaRPr lang="zh-CN" altLang="en-US"/>
          </a:p>
        </p:txBody>
      </p:sp>
    </p:spTree>
    <p:extLst>
      <p:ext uri="{BB962C8B-B14F-4D97-AF65-F5344CB8AC3E}">
        <p14:creationId xmlns:p14="http://schemas.microsoft.com/office/powerpoint/2010/main" val="281222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17</a:t>
            </a:fld>
            <a:endParaRPr lang="zh-CN" altLang="en-US"/>
          </a:p>
        </p:txBody>
      </p:sp>
    </p:spTree>
    <p:extLst>
      <p:ext uri="{BB962C8B-B14F-4D97-AF65-F5344CB8AC3E}">
        <p14:creationId xmlns:p14="http://schemas.microsoft.com/office/powerpoint/2010/main" val="96938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18</a:t>
            </a:fld>
            <a:endParaRPr lang="zh-CN" altLang="en-US"/>
          </a:p>
        </p:txBody>
      </p:sp>
    </p:spTree>
    <p:extLst>
      <p:ext uri="{BB962C8B-B14F-4D97-AF65-F5344CB8AC3E}">
        <p14:creationId xmlns:p14="http://schemas.microsoft.com/office/powerpoint/2010/main" val="196766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20</a:t>
            </a:fld>
            <a:endParaRPr lang="zh-CN" altLang="en-US"/>
          </a:p>
        </p:txBody>
      </p:sp>
    </p:spTree>
    <p:extLst>
      <p:ext uri="{BB962C8B-B14F-4D97-AF65-F5344CB8AC3E}">
        <p14:creationId xmlns:p14="http://schemas.microsoft.com/office/powerpoint/2010/main" val="405207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21</a:t>
            </a:fld>
            <a:endParaRPr lang="zh-CN" altLang="en-US"/>
          </a:p>
        </p:txBody>
      </p:sp>
    </p:spTree>
    <p:extLst>
      <p:ext uri="{BB962C8B-B14F-4D97-AF65-F5344CB8AC3E}">
        <p14:creationId xmlns:p14="http://schemas.microsoft.com/office/powerpoint/2010/main" val="3864360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22</a:t>
            </a:fld>
            <a:endParaRPr lang="zh-CN" altLang="en-US"/>
          </a:p>
        </p:txBody>
      </p:sp>
    </p:spTree>
    <p:extLst>
      <p:ext uri="{BB962C8B-B14F-4D97-AF65-F5344CB8AC3E}">
        <p14:creationId xmlns:p14="http://schemas.microsoft.com/office/powerpoint/2010/main" val="28470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a:t>
            </a:fld>
            <a:endParaRPr lang="zh-CN" altLang="en-US"/>
          </a:p>
        </p:txBody>
      </p:sp>
    </p:spTree>
    <p:extLst>
      <p:ext uri="{BB962C8B-B14F-4D97-AF65-F5344CB8AC3E}">
        <p14:creationId xmlns:p14="http://schemas.microsoft.com/office/powerpoint/2010/main" val="2484561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23</a:t>
            </a:fld>
            <a:endParaRPr lang="zh-CN" altLang="en-US"/>
          </a:p>
        </p:txBody>
      </p:sp>
    </p:spTree>
    <p:extLst>
      <p:ext uri="{BB962C8B-B14F-4D97-AF65-F5344CB8AC3E}">
        <p14:creationId xmlns:p14="http://schemas.microsoft.com/office/powerpoint/2010/main" val="999300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24</a:t>
            </a:fld>
            <a:endParaRPr lang="zh-CN" altLang="en-US"/>
          </a:p>
        </p:txBody>
      </p:sp>
    </p:spTree>
    <p:extLst>
      <p:ext uri="{BB962C8B-B14F-4D97-AF65-F5344CB8AC3E}">
        <p14:creationId xmlns:p14="http://schemas.microsoft.com/office/powerpoint/2010/main" val="2658414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25</a:t>
            </a:fld>
            <a:endParaRPr lang="zh-CN" altLang="en-US"/>
          </a:p>
        </p:txBody>
      </p:sp>
    </p:spTree>
    <p:extLst>
      <p:ext uri="{BB962C8B-B14F-4D97-AF65-F5344CB8AC3E}">
        <p14:creationId xmlns:p14="http://schemas.microsoft.com/office/powerpoint/2010/main" val="3509399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27</a:t>
            </a:fld>
            <a:endParaRPr lang="zh-CN" altLang="en-US"/>
          </a:p>
        </p:txBody>
      </p:sp>
    </p:spTree>
    <p:extLst>
      <p:ext uri="{BB962C8B-B14F-4D97-AF65-F5344CB8AC3E}">
        <p14:creationId xmlns:p14="http://schemas.microsoft.com/office/powerpoint/2010/main" val="475745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28</a:t>
            </a:fld>
            <a:endParaRPr lang="zh-CN" altLang="en-US"/>
          </a:p>
        </p:txBody>
      </p:sp>
    </p:spTree>
    <p:extLst>
      <p:ext uri="{BB962C8B-B14F-4D97-AF65-F5344CB8AC3E}">
        <p14:creationId xmlns:p14="http://schemas.microsoft.com/office/powerpoint/2010/main" val="592920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29</a:t>
            </a:fld>
            <a:endParaRPr lang="zh-CN" altLang="en-US"/>
          </a:p>
        </p:txBody>
      </p:sp>
    </p:spTree>
    <p:extLst>
      <p:ext uri="{BB962C8B-B14F-4D97-AF65-F5344CB8AC3E}">
        <p14:creationId xmlns:p14="http://schemas.microsoft.com/office/powerpoint/2010/main" val="220848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A9E26D1-ADB1-40B2-BBEE-39D0E04C6226}" type="slidenum">
              <a:rPr lang="zh-CN" altLang="en-US" smtClean="0"/>
              <a:t>33</a:t>
            </a:fld>
            <a:endParaRPr lang="zh-CN" altLang="en-US"/>
          </a:p>
        </p:txBody>
      </p:sp>
    </p:spTree>
    <p:extLst>
      <p:ext uri="{BB962C8B-B14F-4D97-AF65-F5344CB8AC3E}">
        <p14:creationId xmlns:p14="http://schemas.microsoft.com/office/powerpoint/2010/main" val="911554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34</a:t>
            </a:fld>
            <a:endParaRPr lang="zh-CN" altLang="en-US"/>
          </a:p>
        </p:txBody>
      </p:sp>
    </p:spTree>
    <p:extLst>
      <p:ext uri="{BB962C8B-B14F-4D97-AF65-F5344CB8AC3E}">
        <p14:creationId xmlns:p14="http://schemas.microsoft.com/office/powerpoint/2010/main" val="4035033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35</a:t>
            </a:fld>
            <a:endParaRPr lang="zh-CN" altLang="en-US"/>
          </a:p>
        </p:txBody>
      </p:sp>
    </p:spTree>
    <p:extLst>
      <p:ext uri="{BB962C8B-B14F-4D97-AF65-F5344CB8AC3E}">
        <p14:creationId xmlns:p14="http://schemas.microsoft.com/office/powerpoint/2010/main" val="91245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36</a:t>
            </a:fld>
            <a:endParaRPr lang="zh-CN" altLang="en-US"/>
          </a:p>
        </p:txBody>
      </p:sp>
    </p:spTree>
    <p:extLst>
      <p:ext uri="{BB962C8B-B14F-4D97-AF65-F5344CB8AC3E}">
        <p14:creationId xmlns:p14="http://schemas.microsoft.com/office/powerpoint/2010/main" val="130717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3</a:t>
            </a:fld>
            <a:endParaRPr lang="zh-CN" altLang="en-US"/>
          </a:p>
        </p:txBody>
      </p:sp>
    </p:spTree>
    <p:extLst>
      <p:ext uri="{BB962C8B-B14F-4D97-AF65-F5344CB8AC3E}">
        <p14:creationId xmlns:p14="http://schemas.microsoft.com/office/powerpoint/2010/main" val="745050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7687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2605264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39</a:t>
            </a:fld>
            <a:endParaRPr lang="zh-CN" altLang="en-US"/>
          </a:p>
        </p:txBody>
      </p:sp>
    </p:spTree>
    <p:extLst>
      <p:ext uri="{BB962C8B-B14F-4D97-AF65-F5344CB8AC3E}">
        <p14:creationId xmlns:p14="http://schemas.microsoft.com/office/powerpoint/2010/main" val="2324646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3544526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41</a:t>
            </a:fld>
            <a:endParaRPr lang="zh-CN" altLang="en-US"/>
          </a:p>
        </p:txBody>
      </p:sp>
    </p:spTree>
    <p:extLst>
      <p:ext uri="{BB962C8B-B14F-4D97-AF65-F5344CB8AC3E}">
        <p14:creationId xmlns:p14="http://schemas.microsoft.com/office/powerpoint/2010/main" val="4035033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42</a:t>
            </a:fld>
            <a:endParaRPr lang="zh-CN" altLang="en-US"/>
          </a:p>
        </p:txBody>
      </p:sp>
    </p:spTree>
    <p:extLst>
      <p:ext uri="{BB962C8B-B14F-4D97-AF65-F5344CB8AC3E}">
        <p14:creationId xmlns:p14="http://schemas.microsoft.com/office/powerpoint/2010/main" val="4035033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44</a:t>
            </a:fld>
            <a:endParaRPr lang="zh-CN" altLang="en-US"/>
          </a:p>
        </p:txBody>
      </p:sp>
    </p:spTree>
    <p:extLst>
      <p:ext uri="{BB962C8B-B14F-4D97-AF65-F5344CB8AC3E}">
        <p14:creationId xmlns:p14="http://schemas.microsoft.com/office/powerpoint/2010/main" val="1949953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E26D1-ADB1-40B2-BBEE-39D0E04C6226}" type="slidenum">
              <a:rPr lang="zh-CN" altLang="en-US" smtClean="0"/>
              <a:t>45</a:t>
            </a:fld>
            <a:endParaRPr lang="zh-CN" altLang="en-US"/>
          </a:p>
        </p:txBody>
      </p:sp>
    </p:spTree>
    <p:extLst>
      <p:ext uri="{BB962C8B-B14F-4D97-AF65-F5344CB8AC3E}">
        <p14:creationId xmlns:p14="http://schemas.microsoft.com/office/powerpoint/2010/main" val="3378244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48</a:t>
            </a:fld>
            <a:endParaRPr lang="zh-CN" altLang="en-US"/>
          </a:p>
        </p:txBody>
      </p:sp>
    </p:spTree>
    <p:extLst>
      <p:ext uri="{BB962C8B-B14F-4D97-AF65-F5344CB8AC3E}">
        <p14:creationId xmlns:p14="http://schemas.microsoft.com/office/powerpoint/2010/main" val="911888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以上是我们对于国网公司企业中台建设的些许建议以及共建数据中心合作模式的汇报，请各位领导批评指正！</a:t>
            </a:r>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49</a:t>
            </a:fld>
            <a:endParaRPr lang="zh-CN" altLang="en-US"/>
          </a:p>
        </p:txBody>
      </p:sp>
    </p:spTree>
    <p:extLst>
      <p:ext uri="{BB962C8B-B14F-4D97-AF65-F5344CB8AC3E}">
        <p14:creationId xmlns:p14="http://schemas.microsoft.com/office/powerpoint/2010/main" val="389268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对电力泛在物联网的总体建设技术框架做了分析和对比，发现与阿里巴巴集团的业务发展技术框架体系非常相像，感知层，网络层、平台的基础设施、物联管理、业务中台和数据中台等都可以一一对应，可以认为电力泛在物联网的总体发展方向和阿里巴巴的发展方向会是基本一致的，只是说阿里是基于零售商业的互联网业务，国网是能源服务的互联网业务。</a:t>
            </a:r>
            <a:endParaRPr lang="en-US" altLang="zh-CN" dirty="0" smtClean="0"/>
          </a:p>
          <a:p>
            <a:r>
              <a:rPr lang="zh-CN" altLang="en-US" dirty="0" smtClean="0"/>
              <a:t>所以对于国网公司快速有效的建成电力泛在物联网这一任务：对于消费互联网层面，阿里巴巴愿意将消费互联网技术和经验与国网公司充分共享。而对于产业互联网层面，阿里巴巴愿意与国网公司广泛合作，发挥各自的优势和特长，共同探索社会产业互联网发展模式。</a:t>
            </a:r>
            <a:endParaRPr lang="en-US" altLang="zh-CN" dirty="0" smtClean="0"/>
          </a:p>
          <a:p>
            <a:endParaRPr lang="en-US" altLang="zh-CN" dirty="0" smtClean="0"/>
          </a:p>
          <a:p>
            <a:r>
              <a:rPr lang="zh-CN" altLang="en-US" dirty="0" smtClean="0"/>
              <a:t>架构一致</a:t>
            </a:r>
            <a:endParaRPr lang="en-US" altLang="zh-CN" dirty="0" smtClean="0"/>
          </a:p>
          <a:p>
            <a:r>
              <a:rPr lang="zh-CN" altLang="en-US" dirty="0" smtClean="0"/>
              <a:t>一个是零售商业的互联网、一个是能源服务的互联网</a:t>
            </a:r>
            <a:endParaRPr lang="en-US" altLang="zh-CN" dirty="0" smtClean="0"/>
          </a:p>
          <a:p>
            <a:r>
              <a:rPr lang="zh-CN" altLang="en-US" dirty="0" smtClean="0"/>
              <a:t>共同面对，国网公司快速建成泛在电力的任务</a:t>
            </a:r>
            <a:endParaRPr lang="en-US" altLang="zh-CN" dirty="0" smtClean="0"/>
          </a:p>
          <a:p>
            <a:r>
              <a:rPr lang="zh-CN" altLang="en-US" dirty="0" smtClean="0"/>
              <a:t>阿里愿意把技术、经验充分共享，共同探索。</a:t>
            </a:r>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4</a:t>
            </a:fld>
            <a:endParaRPr lang="zh-CN" altLang="en-US"/>
          </a:p>
        </p:txBody>
      </p:sp>
    </p:spTree>
    <p:extLst>
      <p:ext uri="{BB962C8B-B14F-4D97-AF65-F5344CB8AC3E}">
        <p14:creationId xmlns:p14="http://schemas.microsoft.com/office/powerpoint/2010/main" val="157559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我们去理解为什么建设泛在电力物联网要增加一层中台层，从阿里巴巴的市场化拓展角度理解，企业中台是国网公司</a:t>
            </a:r>
            <a:r>
              <a:rPr lang="zh-CN" altLang="en-US" sz="1200" dirty="0" smtClean="0">
                <a:solidFill>
                  <a:srgbClr val="181818"/>
                </a:solidFill>
                <a:latin typeface="Microsoft YaHei" panose="020B0503020204020204" pitchFamily="34" charset="-122"/>
                <a:ea typeface="Microsoft YaHei" panose="020B0503020204020204" pitchFamily="34" charset="-122"/>
              </a:rPr>
              <a:t>加快推动企业资源重心向市场化竞争业务转移的重要手段，通过中台的建设将原有传统的优势有效调动和集结，有效支撑未来市场化业务的拓展，中台的建设核心是一个调动信息化支撑炮火的过程。</a:t>
            </a:r>
          </a:p>
          <a:p>
            <a:endParaRPr lang="en-US" altLang="zh-CN" dirty="0" smtClean="0"/>
          </a:p>
          <a:p>
            <a:r>
              <a:rPr lang="zh-CN" altLang="en-US" dirty="0" smtClean="0"/>
              <a:t>资源中心向市场化转型的重要手段</a:t>
            </a:r>
            <a:endParaRPr lang="en-US" altLang="zh-CN" dirty="0" smtClean="0"/>
          </a:p>
          <a:p>
            <a:r>
              <a:rPr lang="zh-CN" altLang="en-US" dirty="0" smtClean="0"/>
              <a:t>传统的优势有效调动起来</a:t>
            </a:r>
            <a:endParaRPr lang="en-US" altLang="zh-CN" dirty="0" smtClean="0"/>
          </a:p>
          <a:p>
            <a:r>
              <a:rPr lang="zh-CN" altLang="en-US" dirty="0" smtClean="0"/>
              <a:t>支撑市场化业务的拓展</a:t>
            </a:r>
            <a:endParaRPr lang="en-US" altLang="zh-CN" dirty="0" smtClean="0"/>
          </a:p>
          <a:p>
            <a:r>
              <a:rPr lang="zh-CN" altLang="en-US" dirty="0" smtClean="0"/>
              <a:t>中台建设的核心是调动信息化支撑火炮的过程。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5</a:t>
            </a:fld>
            <a:endParaRPr lang="zh-CN" altLang="en-US"/>
          </a:p>
        </p:txBody>
      </p:sp>
    </p:spTree>
    <p:extLst>
      <p:ext uri="{BB962C8B-B14F-4D97-AF65-F5344CB8AC3E}">
        <p14:creationId xmlns:p14="http://schemas.microsoft.com/office/powerpoint/2010/main" val="10299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6</a:t>
            </a:fld>
            <a:endParaRPr lang="zh-CN" altLang="en-US"/>
          </a:p>
        </p:txBody>
      </p:sp>
    </p:spTree>
    <p:extLst>
      <p:ext uri="{BB962C8B-B14F-4D97-AF65-F5344CB8AC3E}">
        <p14:creationId xmlns:p14="http://schemas.microsoft.com/office/powerpoint/2010/main" val="224901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第二部分介绍一下阿里巴巴思考的</a:t>
            </a:r>
            <a:r>
              <a:rPr kumimoji="1" lang="zh-CN" altLang="en-US" sz="1200" b="1" dirty="0" smtClean="0">
                <a:solidFill>
                  <a:srgbClr val="FF6200"/>
                </a:solidFill>
              </a:rPr>
              <a:t>国网公司企业中台建设策略、重点及演进路线</a:t>
            </a:r>
            <a:endParaRPr kumimoji="1" lang="en-US" altLang="zh-CN" sz="1200" b="1" dirty="0" smtClean="0">
              <a:solidFill>
                <a:srgbClr val="FF6200"/>
              </a:solidFill>
            </a:endParaRPr>
          </a:p>
          <a:p>
            <a:endParaRPr lang="zh-CN" altLang="en-US" dirty="0"/>
          </a:p>
        </p:txBody>
      </p:sp>
      <p:sp>
        <p:nvSpPr>
          <p:cNvPr id="4" name="灯片编号占位符 3"/>
          <p:cNvSpPr>
            <a:spLocks noGrp="1"/>
          </p:cNvSpPr>
          <p:nvPr>
            <p:ph type="sldNum" sz="quarter" idx="10"/>
          </p:nvPr>
        </p:nvSpPr>
        <p:spPr/>
        <p:txBody>
          <a:bodyPr/>
          <a:lstStyle/>
          <a:p>
            <a:fld id="{EA9E26D1-ADB1-40B2-BBEE-39D0E04C6226}" type="slidenum">
              <a:rPr lang="zh-CN" altLang="en-US" smtClean="0"/>
              <a:t>7</a:t>
            </a:fld>
            <a:endParaRPr lang="zh-CN" altLang="en-US"/>
          </a:p>
        </p:txBody>
      </p:sp>
    </p:spTree>
    <p:extLst>
      <p:ext uri="{BB962C8B-B14F-4D97-AF65-F5344CB8AC3E}">
        <p14:creationId xmlns:p14="http://schemas.microsoft.com/office/powerpoint/2010/main" val="81319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10</a:t>
            </a:fld>
            <a:endParaRPr lang="zh-CN" altLang="en-US"/>
          </a:p>
        </p:txBody>
      </p:sp>
    </p:spTree>
    <p:extLst>
      <p:ext uri="{BB962C8B-B14F-4D97-AF65-F5344CB8AC3E}">
        <p14:creationId xmlns:p14="http://schemas.microsoft.com/office/powerpoint/2010/main" val="5758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A9E26D1-ADB1-40B2-BBEE-39D0E04C6226}" type="slidenum">
              <a:rPr lang="zh-CN" altLang="en-US" smtClean="0"/>
              <a:t>11</a:t>
            </a:fld>
            <a:endParaRPr lang="zh-CN" altLang="en-US"/>
          </a:p>
        </p:txBody>
      </p:sp>
    </p:spTree>
    <p:extLst>
      <p:ext uri="{BB962C8B-B14F-4D97-AF65-F5344CB8AC3E}">
        <p14:creationId xmlns:p14="http://schemas.microsoft.com/office/powerpoint/2010/main" val="405696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0066CE-53E6-4BE3-9041-9BE8188238CC}" type="slidenum">
              <a:rPr lang="zh-CN" altLang="en-US" smtClean="0"/>
              <a:t>‹#›</a:t>
            </a:fld>
            <a:endParaRPr lang="zh-CN" altLang="en-US"/>
          </a:p>
        </p:txBody>
      </p:sp>
    </p:spTree>
    <p:extLst>
      <p:ext uri="{BB962C8B-B14F-4D97-AF65-F5344CB8AC3E}">
        <p14:creationId xmlns:p14="http://schemas.microsoft.com/office/powerpoint/2010/main" val="5955943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7" name="图片 6"/>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13045561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7" name="图片 6"/>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922044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 xmlns:a16="http://schemas.microsoft.com/office/drawing/2014/main" id="{FC4CBE6C-DDC8-C549-BD9F-053AF2E83373}"/>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pic>
        <p:nvPicPr>
          <p:cNvPr id="4" name="图片 3">
            <a:extLst>
              <a:ext uri="{FF2B5EF4-FFF2-40B4-BE49-F238E27FC236}">
                <a16:creationId xmlns="" xmlns:a16="http://schemas.microsoft.com/office/drawing/2014/main" id="{A534A29D-0A45-F74B-BE6F-CEF4CCF9C3C6}"/>
              </a:ext>
            </a:extLst>
          </p:cNvPr>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89690636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照片 - 水平">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pic>
        <p:nvPicPr>
          <p:cNvPr id="3" name="pasted-image.pdf"/>
          <p:cNvPicPr>
            <a:picLocks noChangeAspect="1"/>
          </p:cNvPicPr>
          <p:nvPr userDrawn="1"/>
        </p:nvPicPr>
        <p:blipFill>
          <a:blip>
            <a:extLst/>
          </a:blip>
          <a:stretch>
            <a:fillRect/>
          </a:stretch>
        </p:blipFill>
        <p:spPr>
          <a:xfrm>
            <a:off x="10377341" y="222988"/>
            <a:ext cx="1546844" cy="444501"/>
          </a:xfrm>
          <a:prstGeom prst="rect">
            <a:avLst/>
          </a:prstGeom>
          <a:ln w="12700">
            <a:miter lim="400000"/>
          </a:ln>
        </p:spPr>
      </p:pic>
      <p:sp>
        <p:nvSpPr>
          <p:cNvPr id="2" name="标题 1"/>
          <p:cNvSpPr>
            <a:spLocks noGrp="1"/>
          </p:cNvSpPr>
          <p:nvPr>
            <p:ph type="ctrTitle"/>
          </p:nvPr>
        </p:nvSpPr>
        <p:spPr>
          <a:xfrm>
            <a:off x="545121" y="76078"/>
            <a:ext cx="9396737" cy="738322"/>
          </a:xfrm>
        </p:spPr>
        <p:txBody>
          <a:bodyPr vert="horz" lIns="91440" tIns="45720" rIns="91440" bIns="45720" rtlCol="0" anchor="ctr">
            <a:normAutofit/>
          </a:bodyPr>
          <a:lstStyle>
            <a:lvl1pPr algn="l">
              <a:defRPr lang="zh-CN" altLang="en-US" sz="2800" b="1" kern="1200" dirty="0">
                <a:solidFill>
                  <a:schemeClr val="tx2"/>
                </a:solidFill>
                <a:latin typeface="+mj-lt"/>
                <a:ea typeface="+mj-ea"/>
                <a:cs typeface="+mj-cs"/>
              </a:defRPr>
            </a:lvl1pPr>
          </a:lstStyle>
          <a:p>
            <a:pPr lvl="0" algn="l" defTabSz="914377" eaLnBrk="1" hangingPunct="1">
              <a:lnSpc>
                <a:spcPct val="90000"/>
              </a:lnSpc>
              <a:spcBef>
                <a:spcPct val="0"/>
              </a:spcBef>
            </a:pPr>
            <a:r>
              <a:rPr lang="zh-CN" altLang="en-US" dirty="0" smtClean="0"/>
              <a:t>单击此处编辑母版标题样式</a:t>
            </a:r>
            <a:endParaRPr lang="zh-CN" altLang="en-US" dirty="0"/>
          </a:p>
        </p:txBody>
      </p:sp>
    </p:spTree>
    <p:extLst>
      <p:ext uri="{BB962C8B-B14F-4D97-AF65-F5344CB8AC3E}">
        <p14:creationId xmlns:p14="http://schemas.microsoft.com/office/powerpoint/2010/main" val="1138301371"/>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889000" y="1149350"/>
            <a:ext cx="10414000" cy="2324100"/>
          </a:xfrm>
          <a:prstGeom prst="rect">
            <a:avLst/>
          </a:prstGeom>
        </p:spPr>
        <p:txBody>
          <a:bodyPr anchor="b"/>
          <a:lstStyle/>
          <a:p>
            <a:r>
              <a:t>标题文本</a:t>
            </a:r>
          </a:p>
        </p:txBody>
      </p:sp>
      <p:sp>
        <p:nvSpPr>
          <p:cNvPr id="12" name="Shape 12"/>
          <p:cNvSpPr>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35778117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889000" y="2266950"/>
            <a:ext cx="10414000" cy="23241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41040733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582999" y="552450"/>
            <a:ext cx="4762501" cy="5753100"/>
          </a:xfrm>
          <a:prstGeom prst="rect">
            <a:avLst/>
          </a:prstGeom>
        </p:spPr>
        <p:txBody>
          <a:bodyPr lIns="45720" tIns="22860" rIns="45720" bIns="22860" anchor="t">
            <a:noAutofit/>
          </a:bodyPr>
          <a:lstStyle/>
          <a:p>
            <a:endParaRPr/>
          </a:p>
        </p:txBody>
      </p:sp>
      <p:sp>
        <p:nvSpPr>
          <p:cNvPr id="39" name="Shape 39"/>
          <p:cNvSpPr>
            <a:spLocks noGrp="1"/>
          </p:cNvSpPr>
          <p:nvPr>
            <p:ph type="title"/>
          </p:nvPr>
        </p:nvSpPr>
        <p:spPr>
          <a:xfrm>
            <a:off x="825500" y="552450"/>
            <a:ext cx="5111750" cy="2806700"/>
          </a:xfrm>
          <a:prstGeom prst="rect">
            <a:avLst/>
          </a:prstGeom>
        </p:spPr>
        <p:txBody>
          <a:bodyPr anchor="b"/>
          <a:lstStyle>
            <a:lvl1pPr>
              <a:defRPr sz="4200"/>
            </a:lvl1pPr>
          </a:lstStyle>
          <a:p>
            <a:r>
              <a:t>标题文本</a:t>
            </a:r>
          </a:p>
        </p:txBody>
      </p:sp>
      <p:sp>
        <p:nvSpPr>
          <p:cNvPr id="40" name="Shape 40"/>
          <p:cNvSpPr>
            <a:spLocks noGrp="1"/>
          </p:cNvSpPr>
          <p:nvPr>
            <p:ph type="body" sz="quarter" idx="1"/>
          </p:nvPr>
        </p:nvSpPr>
        <p:spPr>
          <a:xfrm>
            <a:off x="825500" y="3422650"/>
            <a:ext cx="5111750" cy="2882900"/>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10699861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148616389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8001394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584950" y="1619250"/>
            <a:ext cx="4762500" cy="4603750"/>
          </a:xfrm>
          <a:prstGeom prst="rect">
            <a:avLst/>
          </a:prstGeom>
        </p:spPr>
        <p:txBody>
          <a:bodyPr lIns="45720" tIns="22860" rIns="45720" bIns="22860"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844550" y="1619250"/>
            <a:ext cx="5003800" cy="4603750"/>
          </a:xfrm>
          <a:prstGeom prst="rect">
            <a:avLst/>
          </a:prstGeom>
        </p:spPr>
        <p:txBody>
          <a:bodyPr/>
          <a:lstStyle>
            <a:lvl1pPr marL="279400" indent="-279400">
              <a:spcBef>
                <a:spcPts val="2250"/>
              </a:spcBef>
              <a:defRPr sz="2300"/>
            </a:lvl1pPr>
            <a:lvl2pPr marL="558800" indent="-279400">
              <a:spcBef>
                <a:spcPts val="2250"/>
              </a:spcBef>
              <a:defRPr sz="2300"/>
            </a:lvl2pPr>
            <a:lvl3pPr marL="838200" indent="-279400">
              <a:spcBef>
                <a:spcPts val="2250"/>
              </a:spcBef>
              <a:defRPr sz="2300"/>
            </a:lvl3pPr>
            <a:lvl4pPr marL="1117600" indent="-279400">
              <a:spcBef>
                <a:spcPts val="2250"/>
              </a:spcBef>
              <a:defRPr sz="2300"/>
            </a:lvl4pPr>
            <a:lvl5pPr marL="1397000" indent="-279400">
              <a:spcBef>
                <a:spcPts val="2250"/>
              </a:spcBef>
              <a:defRPr sz="23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402560568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7" name="图片 6"/>
          <p:cNvPicPr>
            <a:picLocks noChangeAspect="1"/>
          </p:cNvPicPr>
          <p:nvPr userDrawn="1"/>
        </p:nvPicPr>
        <p:blipFill>
          <a:blip/>
          <a:stretch>
            <a:fillRect/>
          </a:stretch>
        </p:blipFill>
        <p:spPr>
          <a:xfrm>
            <a:off x="10254806" y="253854"/>
            <a:ext cx="1730647" cy="452596"/>
          </a:xfrm>
          <a:prstGeom prst="rect">
            <a:avLst/>
          </a:prstGeom>
        </p:spPr>
      </p:pic>
      <p:sp>
        <p:nvSpPr>
          <p:cNvPr id="8" name="Shape 349">
            <a:extLst>
              <a:ext uri="{FF2B5EF4-FFF2-40B4-BE49-F238E27FC236}">
                <a16:creationId xmlns="" xmlns:a16="http://schemas.microsoft.com/office/drawing/2014/main" id="{98615758-689F-0C42-AE7F-9A301551EDD1}"/>
              </a:ext>
            </a:extLst>
          </p:cNvPr>
          <p:cNvSpPr/>
          <p:nvPr userDrawn="1"/>
        </p:nvSpPr>
        <p:spPr>
          <a:xfrm>
            <a:off x="484385" y="201244"/>
            <a:ext cx="115010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endParaRPr sz="2700" dirty="0">
              <a:solidFill>
                <a:srgbClr val="18181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74427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844550" y="889000"/>
            <a:ext cx="10502900" cy="507365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10180167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7880350" y="3524250"/>
            <a:ext cx="3702050" cy="2774950"/>
          </a:xfrm>
          <a:prstGeom prst="rect">
            <a:avLst/>
          </a:prstGeom>
        </p:spPr>
        <p:txBody>
          <a:bodyPr lIns="45720" tIns="22860" rIns="45720" bIns="22860" anchor="t">
            <a:noAutofit/>
          </a:bodyPr>
          <a:lstStyle/>
          <a:p>
            <a:endParaRPr/>
          </a:p>
        </p:txBody>
      </p:sp>
      <p:sp>
        <p:nvSpPr>
          <p:cNvPr id="84" name="Shape 84"/>
          <p:cNvSpPr>
            <a:spLocks noGrp="1"/>
          </p:cNvSpPr>
          <p:nvPr>
            <p:ph type="pic" sz="quarter" idx="14"/>
          </p:nvPr>
        </p:nvSpPr>
        <p:spPr>
          <a:xfrm>
            <a:off x="7880350" y="565150"/>
            <a:ext cx="3702050" cy="2774950"/>
          </a:xfrm>
          <a:prstGeom prst="rect">
            <a:avLst/>
          </a:prstGeom>
        </p:spPr>
        <p:txBody>
          <a:bodyPr lIns="45720" tIns="22860" rIns="45720" bIns="22860" anchor="t">
            <a:noAutofit/>
          </a:bodyPr>
          <a:lstStyle/>
          <a:p>
            <a:endParaRPr/>
          </a:p>
        </p:txBody>
      </p:sp>
      <p:sp>
        <p:nvSpPr>
          <p:cNvPr id="85" name="Shape 85"/>
          <p:cNvSpPr>
            <a:spLocks noGrp="1"/>
          </p:cNvSpPr>
          <p:nvPr>
            <p:ph type="pic" idx="15"/>
          </p:nvPr>
        </p:nvSpPr>
        <p:spPr>
          <a:xfrm>
            <a:off x="603250" y="565150"/>
            <a:ext cx="7086600" cy="5734050"/>
          </a:xfrm>
          <a:prstGeom prst="rect">
            <a:avLst/>
          </a:prstGeom>
        </p:spPr>
        <p:txBody>
          <a:bodyPr lIns="45720" tIns="22860" rIns="45720" bIns="22860"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81075513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3800" y="4476750"/>
            <a:ext cx="9810750" cy="342900"/>
          </a:xfrm>
          <a:prstGeom prst="rect">
            <a:avLst/>
          </a:prstGeom>
        </p:spPr>
        <p:txBody>
          <a:bodyPr anchor="t">
            <a:spAutoFit/>
          </a:bodyPr>
          <a:lstStyle>
            <a:lvl1pPr marL="0" indent="0" algn="ctr">
              <a:spcBef>
                <a:spcPts val="0"/>
              </a:spcBef>
              <a:buSzTx/>
              <a:buNone/>
              <a:defRPr sz="19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193800" y="3019147"/>
            <a:ext cx="9810750" cy="451406"/>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269187814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45720" tIns="22860" rIns="45720" bIns="22860"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63838713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99292457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与副标题 拷贝">
    <p:bg>
      <p:bgPr>
        <a:solidFill>
          <a:srgbClr val="171B1D"/>
        </a:solidFill>
        <a:effectLst/>
      </p:bgPr>
    </p:bg>
    <p:spTree>
      <p:nvGrpSpPr>
        <p:cNvPr id="1" name=""/>
        <p:cNvGrpSpPr/>
        <p:nvPr/>
      </p:nvGrpSpPr>
      <p:grpSpPr>
        <a:xfrm>
          <a:off x="0" y="0"/>
          <a:ext cx="0" cy="0"/>
          <a:chOff x="0" y="0"/>
          <a:chExt cx="0" cy="0"/>
        </a:xfrm>
      </p:grpSpPr>
      <p:sp>
        <p:nvSpPr>
          <p:cNvPr id="117" name="Shape 117"/>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latin typeface="Helvetica Light"/>
                <a:ea typeface="Helvetica Light"/>
                <a:cs typeface="Helvetica Light"/>
              </a:rPr>
              <a:pPr/>
              <a:t>‹#›</a:t>
            </a:fld>
            <a:endParaRPr>
              <a:latin typeface="Helvetica Light"/>
              <a:ea typeface="Helvetica Light"/>
              <a:cs typeface="Helvetica Light"/>
            </a:endParaRPr>
          </a:p>
        </p:txBody>
      </p:sp>
    </p:spTree>
    <p:extLst>
      <p:ext uri="{BB962C8B-B14F-4D97-AF65-F5344CB8AC3E}">
        <p14:creationId xmlns:p14="http://schemas.microsoft.com/office/powerpoint/2010/main" val="395225249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 xmlns:a16="http://schemas.microsoft.com/office/drawing/2014/main" id="{FC4CBE6C-DDC8-C549-BD9F-053AF2E83373}"/>
              </a:ext>
            </a:extLst>
          </p:cNvPr>
          <p:cNvSpPr>
            <a:spLocks noGrp="1"/>
          </p:cNvSpPr>
          <p:nvPr>
            <p:ph type="sldNum" sz="quarter" idx="10"/>
          </p:nvPr>
        </p:nvSpPr>
        <p:spPr/>
        <p:txBody>
          <a:bodyPr/>
          <a:lstStyle/>
          <a:p>
            <a:fld id="{86CB4B4D-7CA3-9044-876B-883B54F8677D}" type="slidenum">
              <a:rPr lang="en-US" altLang="zh-CN" smtClean="0">
                <a:latin typeface="Helvetica Light"/>
                <a:ea typeface="Helvetica Light"/>
                <a:cs typeface="Helvetica Light"/>
              </a:rPr>
              <a:pPr/>
              <a:t>‹#›</a:t>
            </a:fld>
            <a:endParaRPr lang="zh-CN" altLang="en-US">
              <a:latin typeface="Helvetica Light"/>
              <a:ea typeface="Helvetica Light"/>
              <a:cs typeface="Helvetica Light"/>
            </a:endParaRPr>
          </a:p>
        </p:txBody>
      </p:sp>
      <p:pic>
        <p:nvPicPr>
          <p:cNvPr id="4" name="图片 3">
            <a:extLst>
              <a:ext uri="{FF2B5EF4-FFF2-40B4-BE49-F238E27FC236}">
                <a16:creationId xmlns="" xmlns:a16="http://schemas.microsoft.com/office/drawing/2014/main" id="{A534A29D-0A45-F74B-BE6F-CEF4CCF9C3C6}"/>
              </a:ext>
            </a:extLst>
          </p:cNvPr>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99591025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47"/>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72"/>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7" name="图片 6"/>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36161910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8" name="图片 7"/>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45108771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91"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91"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10" name="图片 9"/>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37757916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6" name="图片 5"/>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33730939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5" name="图片 4"/>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10341975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7"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97"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8" name="图片 7"/>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3058438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7"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97"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F37E8D3-A329-40B8-A62C-43878F890951}" type="datetimeFigureOut">
              <a:rPr lang="zh-CN" altLang="en-US" smtClean="0"/>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0066CE-53E6-4BE3-9041-9BE8188238CC}" type="slidenum">
              <a:rPr lang="zh-CN" altLang="en-US" smtClean="0"/>
              <a:t>‹#›</a:t>
            </a:fld>
            <a:endParaRPr lang="zh-CN" altLang="en-US"/>
          </a:p>
        </p:txBody>
      </p:sp>
      <p:pic>
        <p:nvPicPr>
          <p:cNvPr id="8" name="图片 7"/>
          <p:cNvPicPr>
            <a:picLocks noChangeAspect="1"/>
          </p:cNvPicPr>
          <p:nvPr userDrawn="1"/>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3443229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7E8D3-A329-40B8-A62C-43878F890951}" type="datetimeFigureOut">
              <a:rPr lang="zh-CN" altLang="en-US" smtClean="0"/>
              <a:t>2019/10/25</a:t>
            </a:fld>
            <a:endParaRPr lang="zh-CN" altLang="en-US"/>
          </a:p>
        </p:txBody>
      </p:sp>
      <p:sp>
        <p:nvSpPr>
          <p:cNvPr id="5" name="页脚占位符 4"/>
          <p:cNvSpPr>
            <a:spLocks noGrp="1"/>
          </p:cNvSpPr>
          <p:nvPr>
            <p:ph type="ftr" sz="quarter" idx="3"/>
          </p:nvPr>
        </p:nvSpPr>
        <p:spPr>
          <a:xfrm>
            <a:off x="4038600" y="63563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066CE-53E6-4BE3-9041-9BE8188238CC}" type="slidenum">
              <a:rPr lang="zh-CN" altLang="en-US" smtClean="0"/>
              <a:t>‹#›</a:t>
            </a:fld>
            <a:endParaRPr lang="zh-CN" altLang="en-US"/>
          </a:p>
        </p:txBody>
      </p:sp>
      <p:pic>
        <p:nvPicPr>
          <p:cNvPr id="7" name="图片 6"/>
          <p:cNvPicPr>
            <a:picLocks noChangeAspect="1"/>
          </p:cNvPicPr>
          <p:nvPr/>
        </p:nvPicPr>
        <p:blipFill>
          <a:blip/>
          <a:stretch>
            <a:fillRect/>
          </a:stretch>
        </p:blipFill>
        <p:spPr>
          <a:xfrm>
            <a:off x="10254806" y="253854"/>
            <a:ext cx="1730647" cy="452596"/>
          </a:xfrm>
          <a:prstGeom prst="rect">
            <a:avLst/>
          </a:prstGeom>
        </p:spPr>
      </p:pic>
    </p:spTree>
    <p:extLst>
      <p:ext uri="{BB962C8B-B14F-4D97-AF65-F5344CB8AC3E}">
        <p14:creationId xmlns:p14="http://schemas.microsoft.com/office/powerpoint/2010/main" val="2911434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p>
            <a:r>
              <a:t>标题文本</a:t>
            </a:r>
          </a:p>
        </p:txBody>
      </p:sp>
      <p:sp>
        <p:nvSpPr>
          <p:cNvPr id="3" name="Shape 3"/>
          <p:cNvSpPr>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5964544" y="6540500"/>
            <a:ext cx="256581" cy="235962"/>
          </a:xfrm>
          <a:prstGeom prst="rect">
            <a:avLst/>
          </a:prstGeom>
          <a:ln w="12700">
            <a:miter lim="400000"/>
          </a:ln>
        </p:spPr>
        <p:txBody>
          <a:bodyPr wrap="none" lIns="25400" tIns="25400" rIns="25400" bIns="25400">
            <a:spAutoFit/>
          </a:bodyPr>
          <a:lstStyle>
            <a:lvl1pPr>
              <a:defRPr sz="1200"/>
            </a:lvl1pPr>
          </a:lstStyle>
          <a:p>
            <a:pPr algn="ctr" defTabSz="412750" hangingPunct="0"/>
            <a:fld id="{86CB4B4D-7CA3-9044-876B-883B54F8677D}" type="slidenum">
              <a:rPr lang="uk-UA" kern="0" smtClean="0">
                <a:solidFill>
                  <a:srgbClr val="000000"/>
                </a:solidFill>
                <a:latin typeface="Helvetica Light"/>
                <a:ea typeface="Helvetica Light"/>
                <a:cs typeface="Helvetica Light"/>
                <a:sym typeface="Helvetica Light"/>
              </a:rPr>
              <a:pPr algn="ctr" defTabSz="412750" hangingPunct="0"/>
              <a:t>‹#›</a:t>
            </a:fld>
            <a:endParaRPr lang="uk-UA" kern="0">
              <a:solidFill>
                <a:srgbClr val="000000"/>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8095152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62.tiff"/><Relationship Id="rId4" Type="http://schemas.openxmlformats.org/officeDocument/2006/relationships/image" Target="../media/image61.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129FC7FA-BB0F-2647-B7C8-07AC4B141CA5}"/>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8" name="Shape 128"/>
          <p:cNvSpPr/>
          <p:nvPr/>
        </p:nvSpPr>
        <p:spPr>
          <a:xfrm>
            <a:off x="4018877" y="4510824"/>
            <a:ext cx="4154246" cy="48731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lnSpc>
                <a:spcPct val="150000"/>
              </a:lnSpc>
              <a:defRPr sz="4000" spc="79">
                <a:solidFill>
                  <a:srgbClr val="FFFFFF"/>
                </a:solidFill>
                <a:latin typeface="Arial"/>
                <a:ea typeface="Arial"/>
                <a:cs typeface="Arial"/>
                <a:sym typeface="Arial"/>
              </a:defRPr>
            </a:pPr>
            <a:r>
              <a:rPr lang="zh-CN" altLang="en-US" sz="2000">
                <a:solidFill>
                  <a:srgbClr val="181818"/>
                </a:solidFill>
                <a:latin typeface="FZLanTingHei-B-GBK" panose="02000000000000000000" pitchFamily="2" charset="-122"/>
                <a:ea typeface="FZLanTingHei-B-GBK" panose="02000000000000000000" pitchFamily="2" charset="-122"/>
              </a:rPr>
              <a:t>阿里云</a:t>
            </a:r>
            <a:r>
              <a:rPr lang="zh-CN" altLang="en-US" sz="2000" smtClean="0">
                <a:solidFill>
                  <a:srgbClr val="181818"/>
                </a:solidFill>
                <a:latin typeface="FZLanTingHei-B-GBK" panose="02000000000000000000" pitchFamily="2" charset="-122"/>
                <a:ea typeface="FZLanTingHei-B-GBK" panose="02000000000000000000" pitchFamily="2" charset="-122"/>
              </a:rPr>
              <a:t>智能</a:t>
            </a:r>
            <a:endParaRPr lang="en-US" altLang="zh-CN" sz="2000" dirty="0">
              <a:solidFill>
                <a:srgbClr val="181818"/>
              </a:solidFill>
              <a:latin typeface="FZLanTingHei-B-GBK" panose="02000000000000000000" pitchFamily="2" charset="-122"/>
              <a:ea typeface="FZLanTingHei-B-GBK" panose="02000000000000000000" pitchFamily="2" charset="-122"/>
            </a:endParaRPr>
          </a:p>
        </p:txBody>
      </p:sp>
      <p:sp>
        <p:nvSpPr>
          <p:cNvPr id="6" name="Shape 126">
            <a:extLst>
              <a:ext uri="{FF2B5EF4-FFF2-40B4-BE49-F238E27FC236}">
                <a16:creationId xmlns="" xmlns:a16="http://schemas.microsoft.com/office/drawing/2014/main" id="{D666B2EF-A196-3942-BD1E-E19CB1398E4F}"/>
              </a:ext>
            </a:extLst>
          </p:cNvPr>
          <p:cNvSpPr/>
          <p:nvPr/>
        </p:nvSpPr>
        <p:spPr>
          <a:xfrm>
            <a:off x="2898820" y="2650944"/>
            <a:ext cx="6394360" cy="13439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lnSpc>
                <a:spcPct val="120000"/>
              </a:lnSpc>
              <a:defRPr sz="8000" spc="159">
                <a:solidFill>
                  <a:srgbClr val="FFFFFF"/>
                </a:solidFill>
                <a:latin typeface="FZLanTingHei-M-GBK"/>
                <a:ea typeface="FZLanTingHei-M-GBK"/>
                <a:cs typeface="FZLanTingHei-M-GBK"/>
                <a:sym typeface="FZLanTingHei-M-GBK"/>
              </a:defRPr>
            </a:pPr>
            <a:r>
              <a:rPr lang="zh-CN" altLang="en-US" sz="3500" dirty="0">
                <a:solidFill>
                  <a:srgbClr val="181818"/>
                </a:solidFill>
                <a:latin typeface="方正兰亭粗黑简体" panose="02000000000000000000" pitchFamily="2" charset="-122"/>
                <a:ea typeface="方正兰亭粗黑简体" panose="02000000000000000000" pitchFamily="2" charset="-122"/>
              </a:rPr>
              <a:t>国家电网企业中台建设的理解及技术支撑交流</a:t>
            </a:r>
            <a:endParaRPr sz="3500" dirty="0">
              <a:solidFill>
                <a:srgbClr val="181818"/>
              </a:solidFill>
              <a:latin typeface="方正兰亭粗黑简体" panose="02000000000000000000" pitchFamily="2" charset="-122"/>
              <a:ea typeface="方正兰亭粗黑简体" panose="02000000000000000000" pitchFamily="2" charset="-122"/>
            </a:endParaRPr>
          </a:p>
        </p:txBody>
      </p:sp>
      <p:pic>
        <p:nvPicPr>
          <p:cNvPr id="10" name="图片 9">
            <a:extLst>
              <a:ext uri="{FF2B5EF4-FFF2-40B4-BE49-F238E27FC236}">
                <a16:creationId xmlns="" xmlns:a16="http://schemas.microsoft.com/office/drawing/2014/main" id="{4975380C-A201-0248-8C22-AB7DAE314E4B}"/>
              </a:ext>
            </a:extLst>
          </p:cNvPr>
          <p:cNvPicPr>
            <a:picLocks noChangeAspect="1"/>
          </p:cNvPicPr>
          <p:nvPr/>
        </p:nvPicPr>
        <p:blipFill>
          <a:blip/>
          <a:stretch>
            <a:fillRect/>
          </a:stretch>
        </p:blipFill>
        <p:spPr>
          <a:xfrm>
            <a:off x="556600" y="327278"/>
            <a:ext cx="2439304" cy="637922"/>
          </a:xfrm>
          <a:prstGeom prst="rect">
            <a:avLst/>
          </a:prstGeom>
        </p:spPr>
      </p:pic>
    </p:spTree>
    <p:extLst>
      <p:ext uri="{BB962C8B-B14F-4D97-AF65-F5344CB8AC3E}">
        <p14:creationId xmlns:p14="http://schemas.microsoft.com/office/powerpoint/2010/main" val="952995433"/>
      </p:ext>
    </p:extLst>
  </p:cSld>
  <p:clrMapOvr>
    <a:masterClrMapping/>
  </p:clrMapOvr>
  <mc:AlternateContent xmlns:mc="http://schemas.openxmlformats.org/markup-compatibility/2006" xmlns:p14="http://schemas.microsoft.com/office/powerpoint/2010/main">
    <mc:Choice Requires="p14">
      <p:transition spd="slow" p14:dur="2000" advTm="2032"/>
    </mc:Choice>
    <mc:Fallback xmlns="">
      <p:transition spd="slow" advTm="203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阿里巴巴理解的国网电网企业中台建设困难点</a:t>
            </a:r>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45" name="组合 44"/>
          <p:cNvGrpSpPr/>
          <p:nvPr/>
        </p:nvGrpSpPr>
        <p:grpSpPr>
          <a:xfrm>
            <a:off x="679200" y="1298717"/>
            <a:ext cx="10907350" cy="4587615"/>
            <a:chOff x="811716" y="2584172"/>
            <a:chExt cx="10907350" cy="3925007"/>
          </a:xfrm>
        </p:grpSpPr>
        <p:sp>
          <p:nvSpPr>
            <p:cNvPr id="4" name="矩形 3"/>
            <p:cNvSpPr/>
            <p:nvPr/>
          </p:nvSpPr>
          <p:spPr>
            <a:xfrm>
              <a:off x="4485196" y="3270534"/>
              <a:ext cx="3473143" cy="32386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Helvetica Neue Medium"/>
              </a:endParaRPr>
            </a:p>
          </p:txBody>
        </p:sp>
        <p:sp>
          <p:nvSpPr>
            <p:cNvPr id="6" name="数据不统一"/>
            <p:cNvSpPr txBox="1"/>
            <p:nvPr/>
          </p:nvSpPr>
          <p:spPr>
            <a:xfrm>
              <a:off x="5559094" y="3331271"/>
              <a:ext cx="1218355"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sz="1800" dirty="0" err="1">
                  <a:solidFill>
                    <a:srgbClr val="555555">
                      <a:lumMod val="50000"/>
                    </a:srgbClr>
                  </a:solidFill>
                  <a:latin typeface="Microsoft YaHei" charset="-122"/>
                  <a:ea typeface="Microsoft YaHei" charset="-122"/>
                  <a:cs typeface="Microsoft YaHei" charset="-122"/>
                </a:rPr>
                <a:t>数据不统一</a:t>
              </a:r>
              <a:endParaRPr sz="1800" dirty="0">
                <a:solidFill>
                  <a:srgbClr val="555555">
                    <a:lumMod val="50000"/>
                  </a:srgbClr>
                </a:solidFill>
                <a:latin typeface="Microsoft YaHei" charset="-122"/>
                <a:ea typeface="Microsoft YaHei" charset="-122"/>
                <a:cs typeface="Microsoft YaHei" charset="-122"/>
              </a:endParaRPr>
            </a:p>
          </p:txBody>
        </p:sp>
        <p:sp>
          <p:nvSpPr>
            <p:cNvPr id="7" name="命名不规范、口径不统一、算法不一致等导致不标准、质量欠佳"/>
            <p:cNvSpPr txBox="1"/>
            <p:nvPr/>
          </p:nvSpPr>
          <p:spPr>
            <a:xfrm>
              <a:off x="4711822" y="3646132"/>
              <a:ext cx="2784940"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lvl1pPr defTabSz="821531">
                <a:lnSpc>
                  <a:spcPct val="120000"/>
                </a:lnSpc>
                <a:defRPr sz="2000">
                  <a:solidFill>
                    <a:srgbClr val="FFFFFF">
                      <a:alpha val="50000"/>
                    </a:srgbClr>
                  </a:solidFill>
                  <a:latin typeface="Microsoft YaHei"/>
                  <a:ea typeface="Microsoft YaHei"/>
                  <a:cs typeface="Microsoft YaHei"/>
                  <a:sym typeface="Microsoft YaHei"/>
                </a:defRPr>
              </a:lvl1pPr>
            </a:lstStyle>
            <a:p>
              <a:pPr defTabSz="796335"/>
              <a:r>
                <a:rPr sz="1300" dirty="0" err="1">
                  <a:solidFill>
                    <a:srgbClr val="555555">
                      <a:lumMod val="50000"/>
                    </a:srgbClr>
                  </a:solidFill>
                  <a:latin typeface="Microsoft YaHei" charset="-122"/>
                  <a:ea typeface="Microsoft YaHei" charset="-122"/>
                  <a:cs typeface="Microsoft YaHei" charset="-122"/>
                </a:rPr>
                <a:t>命名不规范、口径不统一、算法不一致等导致不标准、质量欠佳</a:t>
              </a:r>
              <a:endParaRPr sz="1300" dirty="0">
                <a:solidFill>
                  <a:srgbClr val="555555">
                    <a:lumMod val="50000"/>
                  </a:srgbClr>
                </a:solidFill>
                <a:latin typeface="Microsoft YaHei" charset="-122"/>
                <a:ea typeface="Microsoft YaHei" charset="-122"/>
                <a:cs typeface="Microsoft YaHei" charset="-122"/>
              </a:endParaRPr>
            </a:p>
          </p:txBody>
        </p:sp>
        <p:sp>
          <p:nvSpPr>
            <p:cNvPr id="12" name="服务化不足"/>
            <p:cNvSpPr txBox="1"/>
            <p:nvPr/>
          </p:nvSpPr>
          <p:spPr>
            <a:xfrm>
              <a:off x="5355070" y="4405680"/>
              <a:ext cx="1667196"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数据业务化不足</a:t>
              </a:r>
              <a:endParaRPr sz="1800" dirty="0">
                <a:solidFill>
                  <a:srgbClr val="555555">
                    <a:lumMod val="50000"/>
                  </a:srgbClr>
                </a:solidFill>
                <a:latin typeface="Microsoft YaHei" charset="-122"/>
                <a:ea typeface="Microsoft YaHei" charset="-122"/>
                <a:cs typeface="Microsoft YaHei" charset="-122"/>
              </a:endParaRPr>
            </a:p>
          </p:txBody>
        </p:sp>
        <p:sp>
          <p:nvSpPr>
            <p:cNvPr id="13" name="技术视角的物理表披露，…"/>
            <p:cNvSpPr txBox="1"/>
            <p:nvPr/>
          </p:nvSpPr>
          <p:spPr>
            <a:xfrm>
              <a:off x="4738182" y="4766394"/>
              <a:ext cx="2605932"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sz="1300" dirty="0" err="1">
                  <a:solidFill>
                    <a:srgbClr val="555555">
                      <a:lumMod val="50000"/>
                    </a:srgbClr>
                  </a:solidFill>
                  <a:latin typeface="Microsoft YaHei" charset="-122"/>
                  <a:ea typeface="Microsoft YaHei" charset="-122"/>
                  <a:cs typeface="Microsoft YaHei" charset="-122"/>
                  <a:sym typeface="Microsoft YaHei"/>
                </a:rPr>
                <a:t>技术视角的物理表披露</a:t>
              </a:r>
              <a:r>
                <a:rPr sz="1300" dirty="0">
                  <a:solidFill>
                    <a:srgbClr val="555555">
                      <a:lumMod val="50000"/>
                    </a:srgbClr>
                  </a:solidFill>
                  <a:latin typeface="Microsoft YaHei" charset="-122"/>
                  <a:ea typeface="Microsoft YaHei" charset="-122"/>
                  <a:cs typeface="Microsoft YaHei" charset="-122"/>
                  <a:sym typeface="Microsoft YaHei"/>
                </a:rPr>
                <a:t>，</a:t>
              </a:r>
            </a:p>
            <a:p>
              <a:pPr defTabSz="398168">
                <a:lnSpc>
                  <a:spcPct val="120000"/>
                </a:lnSpc>
                <a:defRPr sz="2000">
                  <a:solidFill>
                    <a:srgbClr val="FFFFFF">
                      <a:alpha val="50000"/>
                    </a:srgbClr>
                  </a:solidFill>
                  <a:latin typeface="Microsoft YaHei"/>
                  <a:ea typeface="Microsoft YaHei"/>
                  <a:cs typeface="Microsoft YaHei"/>
                  <a:sym typeface="Microsoft YaHei"/>
                </a:defRPr>
              </a:pPr>
              <a:r>
                <a:rPr sz="1300" dirty="0" err="1">
                  <a:solidFill>
                    <a:srgbClr val="555555">
                      <a:lumMod val="50000"/>
                    </a:srgbClr>
                  </a:solidFill>
                  <a:latin typeface="Microsoft YaHei" charset="-122"/>
                  <a:ea typeface="Microsoft YaHei" charset="-122"/>
                  <a:cs typeface="Microsoft YaHei" charset="-122"/>
                  <a:sym typeface="Microsoft YaHei"/>
                </a:rPr>
                <a:t>面向</a:t>
              </a:r>
              <a:r>
                <a:rPr lang="zh-CN" altLang="en-US" sz="1300" dirty="0">
                  <a:solidFill>
                    <a:srgbClr val="555555">
                      <a:lumMod val="50000"/>
                    </a:srgbClr>
                  </a:solidFill>
                  <a:latin typeface="Microsoft YaHei" charset="-122"/>
                  <a:ea typeface="Microsoft YaHei" charset="-122"/>
                  <a:cs typeface="Microsoft YaHei" charset="-122"/>
                  <a:sym typeface="Microsoft YaHei"/>
                </a:rPr>
                <a:t>业务</a:t>
              </a:r>
              <a:r>
                <a:rPr sz="1300" dirty="0" err="1">
                  <a:solidFill>
                    <a:srgbClr val="555555">
                      <a:lumMod val="50000"/>
                    </a:srgbClr>
                  </a:solidFill>
                  <a:latin typeface="Microsoft YaHei" charset="-122"/>
                  <a:ea typeface="Microsoft YaHei" charset="-122"/>
                  <a:cs typeface="Microsoft YaHei" charset="-122"/>
                  <a:sym typeface="Microsoft YaHei"/>
                </a:rPr>
                <a:t>的服务化不足甚至缺失</a:t>
              </a:r>
              <a:endParaRPr sz="1300" dirty="0">
                <a:solidFill>
                  <a:srgbClr val="555555">
                    <a:lumMod val="50000"/>
                  </a:srgbClr>
                </a:solidFill>
                <a:latin typeface="Microsoft YaHei" charset="-122"/>
                <a:ea typeface="Microsoft YaHei" charset="-122"/>
                <a:cs typeface="Microsoft YaHei" charset="-122"/>
                <a:sym typeface="Microsoft YaHei"/>
              </a:endParaRPr>
            </a:p>
          </p:txBody>
        </p:sp>
        <p:sp>
          <p:nvSpPr>
            <p:cNvPr id="15" name="矩形 14"/>
            <p:cNvSpPr/>
            <p:nvPr/>
          </p:nvSpPr>
          <p:spPr>
            <a:xfrm>
              <a:off x="811716" y="3259991"/>
              <a:ext cx="3473143" cy="32386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Helvetica Neue Medium"/>
              </a:endParaRPr>
            </a:p>
          </p:txBody>
        </p:sp>
        <p:sp>
          <p:nvSpPr>
            <p:cNvPr id="16" name="数据不统一"/>
            <p:cNvSpPr txBox="1"/>
            <p:nvPr/>
          </p:nvSpPr>
          <p:spPr>
            <a:xfrm>
              <a:off x="1854880" y="3320730"/>
              <a:ext cx="1449187"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技术栈不统一</a:t>
              </a:r>
              <a:endParaRPr sz="1800" dirty="0">
                <a:solidFill>
                  <a:srgbClr val="555555">
                    <a:lumMod val="50000"/>
                  </a:srgbClr>
                </a:solidFill>
                <a:latin typeface="Microsoft YaHei" charset="-122"/>
                <a:ea typeface="Microsoft YaHei" charset="-122"/>
                <a:cs typeface="Microsoft YaHei" charset="-122"/>
              </a:endParaRPr>
            </a:p>
          </p:txBody>
        </p:sp>
        <p:sp>
          <p:nvSpPr>
            <p:cNvPr id="17" name="命名不规范、口径不统一、算法不一致等导致不标准、质量欠佳"/>
            <p:cNvSpPr txBox="1"/>
            <p:nvPr/>
          </p:nvSpPr>
          <p:spPr>
            <a:xfrm>
              <a:off x="1038342" y="3635589"/>
              <a:ext cx="2784940"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lvl1pPr defTabSz="821531">
                <a:lnSpc>
                  <a:spcPct val="120000"/>
                </a:lnSpc>
                <a:defRPr sz="2000">
                  <a:solidFill>
                    <a:srgbClr val="FFFFFF">
                      <a:alpha val="50000"/>
                    </a:srgbClr>
                  </a:solidFill>
                  <a:latin typeface="Microsoft YaHei"/>
                  <a:ea typeface="Microsoft YaHei"/>
                  <a:cs typeface="Microsoft YaHei"/>
                  <a:sym typeface="Microsoft YaHei"/>
                </a:defRPr>
              </a:lvl1pPr>
            </a:lstStyle>
            <a:p>
              <a:pPr defTabSz="796335"/>
              <a:r>
                <a:rPr lang="zh-CN" altLang="en-US" sz="1300" dirty="0">
                  <a:solidFill>
                    <a:srgbClr val="555555">
                      <a:lumMod val="50000"/>
                    </a:srgbClr>
                  </a:solidFill>
                  <a:latin typeface="Microsoft YaHei" charset="-122"/>
                  <a:ea typeface="Microsoft YaHei" charset="-122"/>
                  <a:cs typeface="Microsoft YaHei" charset="-122"/>
                </a:rPr>
                <a:t>总部</a:t>
              </a:r>
              <a:r>
                <a:rPr lang="en-US" altLang="zh-CN" sz="1300" dirty="0">
                  <a:solidFill>
                    <a:srgbClr val="555555">
                      <a:lumMod val="50000"/>
                    </a:srgbClr>
                  </a:solidFill>
                  <a:latin typeface="Microsoft YaHei" charset="-122"/>
                  <a:ea typeface="Microsoft YaHei" charset="-122"/>
                  <a:cs typeface="Microsoft YaHei" charset="-122"/>
                </a:rPr>
                <a:t>-</a:t>
              </a:r>
              <a:r>
                <a:rPr lang="zh-CN" altLang="en-US" sz="1300" dirty="0">
                  <a:solidFill>
                    <a:srgbClr val="555555">
                      <a:lumMod val="50000"/>
                    </a:srgbClr>
                  </a:solidFill>
                  <a:latin typeface="Microsoft YaHei" charset="-122"/>
                  <a:ea typeface="Microsoft YaHei" charset="-122"/>
                  <a:cs typeface="Microsoft YaHei" charset="-122"/>
                </a:rPr>
                <a:t>省公司应用技术栈不统一</a:t>
              </a:r>
              <a:endParaRPr lang="en-US" altLang="zh-CN" sz="1300" dirty="0">
                <a:solidFill>
                  <a:srgbClr val="555555">
                    <a:lumMod val="50000"/>
                  </a:srgbClr>
                </a:solidFill>
                <a:latin typeface="Microsoft YaHei" charset="-122"/>
                <a:ea typeface="Microsoft YaHei" charset="-122"/>
                <a:cs typeface="Microsoft YaHei" charset="-122"/>
              </a:endParaRPr>
            </a:p>
            <a:p>
              <a:pPr defTabSz="796335"/>
              <a:r>
                <a:rPr lang="zh-CN" altLang="en-US" sz="1300" dirty="0">
                  <a:solidFill>
                    <a:srgbClr val="555555">
                      <a:lumMod val="50000"/>
                    </a:srgbClr>
                  </a:solidFill>
                  <a:latin typeface="Microsoft YaHei" charset="-122"/>
                  <a:ea typeface="Microsoft YaHei" charset="-122"/>
                  <a:cs typeface="Microsoft YaHei" charset="-122"/>
                </a:rPr>
                <a:t>尚没有体系化成熟的技术支撑平台</a:t>
              </a:r>
              <a:endParaRPr lang="en-US" altLang="zh-CN" sz="1300" dirty="0">
                <a:solidFill>
                  <a:srgbClr val="555555">
                    <a:lumMod val="50000"/>
                  </a:srgbClr>
                </a:solidFill>
                <a:latin typeface="Microsoft YaHei" charset="-122"/>
                <a:ea typeface="Microsoft YaHei" charset="-122"/>
                <a:cs typeface="Microsoft YaHei" charset="-122"/>
              </a:endParaRPr>
            </a:p>
          </p:txBody>
        </p:sp>
        <p:sp>
          <p:nvSpPr>
            <p:cNvPr id="18" name="技术极致性追求难"/>
            <p:cNvSpPr txBox="1"/>
            <p:nvPr/>
          </p:nvSpPr>
          <p:spPr>
            <a:xfrm>
              <a:off x="1900238" y="4427985"/>
              <a:ext cx="1205531"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烟囱式应用</a:t>
              </a:r>
              <a:endParaRPr sz="1800" dirty="0">
                <a:solidFill>
                  <a:srgbClr val="555555">
                    <a:lumMod val="50000"/>
                  </a:srgbClr>
                </a:solidFill>
                <a:latin typeface="Microsoft YaHei" charset="-122"/>
                <a:ea typeface="Microsoft YaHei" charset="-122"/>
                <a:cs typeface="Microsoft YaHei" charset="-122"/>
              </a:endParaRPr>
            </a:p>
          </p:txBody>
        </p:sp>
        <p:sp>
          <p:nvSpPr>
            <p:cNvPr id="19" name="烟囱式开发周期长、响应慢、效率低，…"/>
            <p:cNvSpPr txBox="1"/>
            <p:nvPr/>
          </p:nvSpPr>
          <p:spPr>
            <a:xfrm>
              <a:off x="1018722" y="4758038"/>
              <a:ext cx="3165536" cy="654420"/>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sz="1300" dirty="0" err="1">
                  <a:solidFill>
                    <a:srgbClr val="555555">
                      <a:lumMod val="50000"/>
                    </a:srgbClr>
                  </a:solidFill>
                  <a:latin typeface="Microsoft YaHei" charset="-122"/>
                  <a:ea typeface="Microsoft YaHei" charset="-122"/>
                  <a:cs typeface="Microsoft YaHei" charset="-122"/>
                  <a:sym typeface="Microsoft YaHei"/>
                </a:rPr>
                <a:t>烟囱式开发周期长、响应慢、效率低</a:t>
              </a:r>
              <a:r>
                <a:rPr sz="1300" dirty="0">
                  <a:solidFill>
                    <a:srgbClr val="555555">
                      <a:lumMod val="50000"/>
                    </a:srgbClr>
                  </a:solidFill>
                  <a:latin typeface="Microsoft YaHei" charset="-122"/>
                  <a:ea typeface="Microsoft YaHei" charset="-122"/>
                  <a:cs typeface="Microsoft YaHei" charset="-122"/>
                  <a:sym typeface="Microsoft YaHei"/>
                </a:rPr>
                <a:t>，</a:t>
              </a:r>
            </a:p>
            <a:p>
              <a:pPr defTabSz="398168">
                <a:lnSpc>
                  <a:spcPct val="120000"/>
                </a:lnSpc>
                <a:defRPr sz="2000">
                  <a:solidFill>
                    <a:srgbClr val="FFFFFF">
                      <a:alpha val="50000"/>
                    </a:srgbClr>
                  </a:solidFill>
                  <a:latin typeface="Microsoft YaHei"/>
                  <a:ea typeface="Microsoft YaHei"/>
                  <a:cs typeface="Microsoft YaHei"/>
                  <a:sym typeface="Microsoft YaHei"/>
                </a:defRPr>
              </a:pPr>
              <a:r>
                <a:rPr sz="1300" dirty="0" err="1">
                  <a:solidFill>
                    <a:srgbClr val="555555">
                      <a:lumMod val="50000"/>
                    </a:srgbClr>
                  </a:solidFill>
                  <a:latin typeface="Microsoft YaHei" charset="-122"/>
                  <a:ea typeface="Microsoft YaHei" charset="-122"/>
                  <a:cs typeface="Microsoft YaHei" charset="-122"/>
                  <a:sym typeface="Microsoft YaHei"/>
                </a:rPr>
                <a:t>上线容易下线难，重复建设导致计算浪费，数据时效性差</a:t>
              </a:r>
              <a:endParaRPr sz="1300" dirty="0">
                <a:solidFill>
                  <a:srgbClr val="555555">
                    <a:lumMod val="50000"/>
                  </a:srgbClr>
                </a:solidFill>
                <a:latin typeface="Microsoft YaHei" charset="-122"/>
                <a:ea typeface="Microsoft YaHei" charset="-122"/>
                <a:cs typeface="Microsoft YaHei" charset="-122"/>
                <a:sym typeface="Microsoft YaHei"/>
              </a:endParaRPr>
            </a:p>
          </p:txBody>
        </p:sp>
        <p:sp>
          <p:nvSpPr>
            <p:cNvPr id="22" name="服务化不足"/>
            <p:cNvSpPr txBox="1"/>
            <p:nvPr/>
          </p:nvSpPr>
          <p:spPr>
            <a:xfrm>
              <a:off x="1958238" y="5581176"/>
              <a:ext cx="1436363"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应用支撑不足</a:t>
              </a:r>
              <a:endParaRPr sz="1800" dirty="0">
                <a:solidFill>
                  <a:srgbClr val="555555">
                    <a:lumMod val="50000"/>
                  </a:srgbClr>
                </a:solidFill>
                <a:latin typeface="Microsoft YaHei" charset="-122"/>
                <a:ea typeface="Microsoft YaHei" charset="-122"/>
                <a:cs typeface="Microsoft YaHei" charset="-122"/>
              </a:endParaRPr>
            </a:p>
          </p:txBody>
        </p:sp>
        <p:sp>
          <p:nvSpPr>
            <p:cNvPr id="23" name="技术视角的物理表披露，…"/>
            <p:cNvSpPr txBox="1"/>
            <p:nvPr/>
          </p:nvSpPr>
          <p:spPr>
            <a:xfrm>
              <a:off x="1038342" y="5896038"/>
              <a:ext cx="2605932"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总部统推应用到省公司水土不服</a:t>
              </a:r>
              <a:endParaRPr lang="en-US" altLang="zh-CN" sz="1300" dirty="0">
                <a:solidFill>
                  <a:srgbClr val="555555">
                    <a:lumMod val="50000"/>
                  </a:srgbClr>
                </a:solidFill>
                <a:latin typeface="Microsoft YaHei" charset="-122"/>
                <a:ea typeface="Microsoft YaHei" charset="-122"/>
                <a:cs typeface="Microsoft YaHei" charset="-122"/>
                <a:sym typeface="Microsoft YaHei"/>
              </a:endParaRPr>
            </a:p>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应用迭代变更周期长</a:t>
              </a:r>
              <a:endParaRPr sz="1300" dirty="0">
                <a:solidFill>
                  <a:srgbClr val="555555">
                    <a:lumMod val="50000"/>
                  </a:srgbClr>
                </a:solidFill>
                <a:latin typeface="Microsoft YaHei" charset="-122"/>
                <a:ea typeface="Microsoft YaHei" charset="-122"/>
                <a:cs typeface="Microsoft YaHei" charset="-122"/>
                <a:sym typeface="Microsoft YaHei"/>
              </a:endParaRPr>
            </a:p>
          </p:txBody>
        </p:sp>
        <p:sp>
          <p:nvSpPr>
            <p:cNvPr id="26" name="矩形 25"/>
            <p:cNvSpPr/>
            <p:nvPr/>
          </p:nvSpPr>
          <p:spPr>
            <a:xfrm>
              <a:off x="8184964" y="3270534"/>
              <a:ext cx="3473143" cy="32386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sym typeface="Helvetica Neue Medium"/>
              </a:endParaRPr>
            </a:p>
          </p:txBody>
        </p:sp>
        <p:sp>
          <p:nvSpPr>
            <p:cNvPr id="27" name="数据不统一"/>
            <p:cNvSpPr txBox="1"/>
            <p:nvPr/>
          </p:nvSpPr>
          <p:spPr>
            <a:xfrm>
              <a:off x="8843815" y="3331274"/>
              <a:ext cx="2372517"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业务和信息部门主导权</a:t>
              </a:r>
              <a:endParaRPr sz="1800" dirty="0">
                <a:solidFill>
                  <a:srgbClr val="555555">
                    <a:lumMod val="50000"/>
                  </a:srgbClr>
                </a:solidFill>
                <a:latin typeface="Microsoft YaHei" charset="-122"/>
                <a:ea typeface="Microsoft YaHei" charset="-122"/>
                <a:cs typeface="Microsoft YaHei" charset="-122"/>
              </a:endParaRPr>
            </a:p>
          </p:txBody>
        </p:sp>
        <p:sp>
          <p:nvSpPr>
            <p:cNvPr id="28" name="命名不规范、口径不统一、算法不一致等导致不标准、质量欠佳"/>
            <p:cNvSpPr txBox="1"/>
            <p:nvPr/>
          </p:nvSpPr>
          <p:spPr>
            <a:xfrm>
              <a:off x="8411590" y="3646132"/>
              <a:ext cx="2784940" cy="654420"/>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lvl1pPr defTabSz="821531">
                <a:lnSpc>
                  <a:spcPct val="120000"/>
                </a:lnSpc>
                <a:defRPr sz="2000">
                  <a:solidFill>
                    <a:srgbClr val="FFFFFF">
                      <a:alpha val="50000"/>
                    </a:srgbClr>
                  </a:solidFill>
                  <a:latin typeface="Microsoft YaHei"/>
                  <a:ea typeface="Microsoft YaHei"/>
                  <a:cs typeface="Microsoft YaHei"/>
                  <a:sym typeface="Microsoft YaHei"/>
                </a:defRPr>
              </a:lvl1pPr>
            </a:lstStyle>
            <a:p>
              <a:pPr defTabSz="796335"/>
              <a:r>
                <a:rPr lang="zh-CN" altLang="en-US" sz="1300" dirty="0">
                  <a:solidFill>
                    <a:srgbClr val="555555">
                      <a:lumMod val="50000"/>
                    </a:srgbClr>
                  </a:solidFill>
                  <a:latin typeface="Microsoft YaHei" charset="-122"/>
                  <a:ea typeface="Microsoft YaHei" charset="-122"/>
                  <a:cs typeface="Microsoft YaHei" charset="-122"/>
                </a:rPr>
                <a:t>过去管理性系统建设模式已经不适应现有业务执行系统建设；</a:t>
              </a:r>
              <a:endParaRPr lang="en-US" altLang="zh-CN" sz="1300" dirty="0">
                <a:solidFill>
                  <a:srgbClr val="555555">
                    <a:lumMod val="50000"/>
                  </a:srgbClr>
                </a:solidFill>
                <a:latin typeface="Microsoft YaHei" charset="-122"/>
                <a:ea typeface="Microsoft YaHei" charset="-122"/>
                <a:cs typeface="Microsoft YaHei" charset="-122"/>
              </a:endParaRPr>
            </a:p>
            <a:p>
              <a:pPr defTabSz="796335"/>
              <a:r>
                <a:rPr lang="zh-CN" altLang="en-US" sz="1300" dirty="0" smtClean="0">
                  <a:solidFill>
                    <a:srgbClr val="555555">
                      <a:lumMod val="50000"/>
                    </a:srgbClr>
                  </a:solidFill>
                  <a:latin typeface="Microsoft YaHei" charset="-122"/>
                  <a:ea typeface="Microsoft YaHei" charset="-122"/>
                  <a:cs typeface="Microsoft YaHei" charset="-122"/>
                </a:rPr>
                <a:t>业务部门各自分头建设</a:t>
              </a:r>
              <a:endParaRPr sz="1300" dirty="0">
                <a:solidFill>
                  <a:srgbClr val="555555">
                    <a:lumMod val="50000"/>
                  </a:srgbClr>
                </a:solidFill>
                <a:latin typeface="Microsoft YaHei" charset="-122"/>
                <a:ea typeface="Microsoft YaHei" charset="-122"/>
                <a:cs typeface="Microsoft YaHei" charset="-122"/>
              </a:endParaRPr>
            </a:p>
          </p:txBody>
        </p:sp>
        <p:sp>
          <p:nvSpPr>
            <p:cNvPr id="29" name="技术极致性追求难"/>
            <p:cNvSpPr txBox="1"/>
            <p:nvPr/>
          </p:nvSpPr>
          <p:spPr>
            <a:xfrm>
              <a:off x="8688297" y="4413357"/>
              <a:ext cx="2834182"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应用共性与个性未有效区分</a:t>
              </a:r>
              <a:endParaRPr sz="1800" dirty="0">
                <a:solidFill>
                  <a:srgbClr val="555555">
                    <a:lumMod val="50000"/>
                  </a:srgbClr>
                </a:solidFill>
                <a:latin typeface="Microsoft YaHei" charset="-122"/>
                <a:ea typeface="Microsoft YaHei" charset="-122"/>
                <a:cs typeface="Microsoft YaHei" charset="-122"/>
              </a:endParaRPr>
            </a:p>
          </p:txBody>
        </p:sp>
        <p:sp>
          <p:nvSpPr>
            <p:cNvPr id="30" name="烟囱式开发周期长、响应慢、效率低，…"/>
            <p:cNvSpPr txBox="1"/>
            <p:nvPr/>
          </p:nvSpPr>
          <p:spPr>
            <a:xfrm>
              <a:off x="8440474" y="4780015"/>
              <a:ext cx="3165536"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基层单位不爱用国网统一开发的应用</a:t>
              </a:r>
              <a:endParaRPr lang="en-US" altLang="zh-CN" sz="1300" dirty="0">
                <a:solidFill>
                  <a:srgbClr val="555555">
                    <a:lumMod val="50000"/>
                  </a:srgbClr>
                </a:solidFill>
                <a:latin typeface="Microsoft YaHei" charset="-122"/>
                <a:ea typeface="Microsoft YaHei" charset="-122"/>
                <a:cs typeface="Microsoft YaHei" charset="-122"/>
                <a:sym typeface="Microsoft YaHei"/>
              </a:endParaRPr>
            </a:p>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基层单位借创新名头开发一系列应用</a:t>
              </a:r>
              <a:endParaRPr sz="1300" dirty="0">
                <a:solidFill>
                  <a:srgbClr val="555555">
                    <a:lumMod val="50000"/>
                  </a:srgbClr>
                </a:solidFill>
                <a:latin typeface="Microsoft YaHei" charset="-122"/>
                <a:ea typeface="Microsoft YaHei" charset="-122"/>
                <a:cs typeface="Microsoft YaHei" charset="-122"/>
                <a:sym typeface="Microsoft YaHei"/>
              </a:endParaRPr>
            </a:p>
          </p:txBody>
        </p:sp>
        <p:sp>
          <p:nvSpPr>
            <p:cNvPr id="36" name="服务化不足"/>
            <p:cNvSpPr txBox="1"/>
            <p:nvPr/>
          </p:nvSpPr>
          <p:spPr>
            <a:xfrm>
              <a:off x="5436932" y="5581176"/>
              <a:ext cx="1449187"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数据私产意识</a:t>
              </a:r>
              <a:endParaRPr sz="1800" dirty="0">
                <a:solidFill>
                  <a:srgbClr val="555555">
                    <a:lumMod val="50000"/>
                  </a:srgbClr>
                </a:solidFill>
                <a:latin typeface="Microsoft YaHei" charset="-122"/>
                <a:ea typeface="Microsoft YaHei" charset="-122"/>
                <a:cs typeface="Microsoft YaHei" charset="-122"/>
              </a:endParaRPr>
            </a:p>
          </p:txBody>
        </p:sp>
        <p:sp>
          <p:nvSpPr>
            <p:cNvPr id="37" name="技术视角的物理表披露，…"/>
            <p:cNvSpPr txBox="1"/>
            <p:nvPr/>
          </p:nvSpPr>
          <p:spPr>
            <a:xfrm>
              <a:off x="4733334" y="5885839"/>
              <a:ext cx="2605932"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数据自我管控意识强</a:t>
              </a:r>
              <a:r>
                <a:rPr sz="1300" dirty="0">
                  <a:solidFill>
                    <a:srgbClr val="555555">
                      <a:lumMod val="50000"/>
                    </a:srgbClr>
                  </a:solidFill>
                  <a:latin typeface="Microsoft YaHei" charset="-122"/>
                  <a:ea typeface="Microsoft YaHei" charset="-122"/>
                  <a:cs typeface="Microsoft YaHei" charset="-122"/>
                  <a:sym typeface="Microsoft YaHei"/>
                </a:rPr>
                <a:t>，</a:t>
              </a:r>
            </a:p>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数据服务</a:t>
              </a:r>
              <a:r>
                <a:rPr lang="en-US" altLang="zh-CN" sz="1300" dirty="0">
                  <a:solidFill>
                    <a:srgbClr val="555555">
                      <a:lumMod val="50000"/>
                    </a:srgbClr>
                  </a:solidFill>
                  <a:latin typeface="Microsoft YaHei" charset="-122"/>
                  <a:ea typeface="Microsoft YaHei" charset="-122"/>
                  <a:cs typeface="Microsoft YaHei" charset="-122"/>
                  <a:sym typeface="Microsoft YaHei"/>
                </a:rPr>
                <a:t>SLA</a:t>
              </a:r>
              <a:r>
                <a:rPr lang="zh-CN" altLang="en-US" sz="1300" dirty="0">
                  <a:solidFill>
                    <a:srgbClr val="555555">
                      <a:lumMod val="50000"/>
                    </a:srgbClr>
                  </a:solidFill>
                  <a:latin typeface="Microsoft YaHei" charset="-122"/>
                  <a:ea typeface="Microsoft YaHei" charset="-122"/>
                  <a:cs typeface="Microsoft YaHei" charset="-122"/>
                  <a:sym typeface="Microsoft YaHei"/>
                </a:rPr>
                <a:t>没有清晰定义</a:t>
              </a:r>
              <a:endParaRPr sz="1300" dirty="0">
                <a:solidFill>
                  <a:srgbClr val="555555">
                    <a:lumMod val="50000"/>
                  </a:srgbClr>
                </a:solidFill>
                <a:latin typeface="Microsoft YaHei" charset="-122"/>
                <a:ea typeface="Microsoft YaHei" charset="-122"/>
                <a:cs typeface="Microsoft YaHei" charset="-122"/>
                <a:sym typeface="Microsoft YaHei"/>
              </a:endParaRPr>
            </a:p>
          </p:txBody>
        </p:sp>
        <p:sp>
          <p:nvSpPr>
            <p:cNvPr id="38" name="椭圆 37"/>
            <p:cNvSpPr/>
            <p:nvPr/>
          </p:nvSpPr>
          <p:spPr>
            <a:xfrm>
              <a:off x="1206257" y="2584172"/>
              <a:ext cx="2438017" cy="548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业务系统</a:t>
              </a:r>
              <a:endParaRPr lang="zh-CN" altLang="en-US" dirty="0"/>
            </a:p>
          </p:txBody>
        </p:sp>
        <p:sp>
          <p:nvSpPr>
            <p:cNvPr id="39" name="椭圆 38"/>
            <p:cNvSpPr/>
            <p:nvPr/>
          </p:nvSpPr>
          <p:spPr>
            <a:xfrm>
              <a:off x="4857450" y="2584172"/>
              <a:ext cx="2438017" cy="548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数据资产</a:t>
              </a:r>
              <a:endParaRPr lang="zh-CN" altLang="en-US" dirty="0"/>
            </a:p>
          </p:txBody>
        </p:sp>
        <p:sp>
          <p:nvSpPr>
            <p:cNvPr id="40" name="椭圆 39"/>
            <p:cNvSpPr/>
            <p:nvPr/>
          </p:nvSpPr>
          <p:spPr>
            <a:xfrm>
              <a:off x="8710796" y="2584172"/>
              <a:ext cx="2438017" cy="548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组织协同</a:t>
              </a:r>
              <a:endParaRPr lang="zh-CN" altLang="en-US" dirty="0"/>
            </a:p>
          </p:txBody>
        </p:sp>
        <p:sp>
          <p:nvSpPr>
            <p:cNvPr id="41" name="服务化不足"/>
            <p:cNvSpPr txBox="1"/>
            <p:nvPr/>
          </p:nvSpPr>
          <p:spPr>
            <a:xfrm>
              <a:off x="8937928" y="5515534"/>
              <a:ext cx="1910852" cy="320439"/>
            </a:xfrm>
            <a:prstGeom prst="rect">
              <a:avLst/>
            </a:prstGeom>
            <a:ln w="12700">
              <a:miter lim="400000"/>
            </a:ln>
            <a:extLst>
              <a:ext uri="{C572A759-6A51-4108-AA02-DFA0A04FC94B}">
                <ma14:wrappingTextBoxFlag xmlns:ma14="http://schemas.microsoft.com/office/mac/drawingml/2011/main" xmlns="" val="1"/>
              </a:ext>
            </a:extLst>
          </p:spPr>
          <p:txBody>
            <a:bodyPr wrap="none" lIns="25436" tIns="25436" rIns="25436" bIns="25436" anchor="ctr">
              <a:spAutoFit/>
            </a:bodyPr>
            <a:lstStyle>
              <a:lvl1pPr defTabSz="821531">
                <a:lnSpc>
                  <a:spcPct val="120000"/>
                </a:lnSpc>
                <a:defRPr sz="3200" b="1">
                  <a:solidFill>
                    <a:srgbClr val="FFAF32"/>
                  </a:solidFill>
                  <a:latin typeface="Helvetica"/>
                  <a:ea typeface="Helvetica"/>
                  <a:cs typeface="Helvetica"/>
                  <a:sym typeface="Helvetica"/>
                </a:defRPr>
              </a:lvl1pPr>
            </a:lstStyle>
            <a:p>
              <a:pPr defTabSz="796335"/>
              <a:r>
                <a:rPr lang="zh-CN" altLang="en-US" sz="1800" dirty="0">
                  <a:solidFill>
                    <a:srgbClr val="555555">
                      <a:lumMod val="50000"/>
                    </a:srgbClr>
                  </a:solidFill>
                  <a:latin typeface="Microsoft YaHei" charset="-122"/>
                  <a:ea typeface="Microsoft YaHei" charset="-122"/>
                  <a:cs typeface="Microsoft YaHei" charset="-122"/>
                </a:rPr>
                <a:t>信息服务意识不强</a:t>
              </a:r>
              <a:endParaRPr sz="1800" dirty="0">
                <a:solidFill>
                  <a:srgbClr val="555555">
                    <a:lumMod val="50000"/>
                  </a:srgbClr>
                </a:solidFill>
                <a:latin typeface="Microsoft YaHei" charset="-122"/>
                <a:ea typeface="Microsoft YaHei" charset="-122"/>
                <a:cs typeface="Microsoft YaHei" charset="-122"/>
              </a:endParaRPr>
            </a:p>
          </p:txBody>
        </p:sp>
        <p:sp>
          <p:nvSpPr>
            <p:cNvPr id="42" name="技术视角的物理表披露，…"/>
            <p:cNvSpPr txBox="1"/>
            <p:nvPr/>
          </p:nvSpPr>
          <p:spPr>
            <a:xfrm>
              <a:off x="8458381" y="5830394"/>
              <a:ext cx="3260685" cy="449028"/>
            </a:xfrm>
            <a:prstGeom prst="rect">
              <a:avLst/>
            </a:prstGeom>
            <a:ln w="12700">
              <a:miter lim="400000"/>
            </a:ln>
            <a:extLst>
              <a:ext uri="{C572A759-6A51-4108-AA02-DFA0A04FC94B}">
                <ma14:wrappingTextBoxFlag xmlns:ma14="http://schemas.microsoft.com/office/mac/drawingml/2011/main" xmlns="" val="1"/>
              </a:ext>
            </a:extLst>
          </p:spPr>
          <p:txBody>
            <a:bodyPr wrap="square" lIns="25436" tIns="25436" rIns="25436" bIns="25436">
              <a:spAutoFit/>
            </a:bodyPr>
            <a:lstStyle/>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总部信息部门更多强调考核而不是服务质量</a:t>
              </a:r>
              <a:endParaRPr lang="en-US" altLang="zh-CN" sz="1300" dirty="0">
                <a:solidFill>
                  <a:srgbClr val="555555">
                    <a:lumMod val="50000"/>
                  </a:srgbClr>
                </a:solidFill>
                <a:latin typeface="Microsoft YaHei" charset="-122"/>
                <a:ea typeface="Microsoft YaHei" charset="-122"/>
                <a:cs typeface="Microsoft YaHei" charset="-122"/>
                <a:sym typeface="Microsoft YaHei"/>
              </a:endParaRPr>
            </a:p>
            <a:p>
              <a:pPr defTabSz="398168">
                <a:lnSpc>
                  <a:spcPct val="120000"/>
                </a:lnSpc>
                <a:defRPr sz="2000">
                  <a:solidFill>
                    <a:srgbClr val="FFFFFF">
                      <a:alpha val="50000"/>
                    </a:srgbClr>
                  </a:solidFill>
                  <a:latin typeface="Microsoft YaHei"/>
                  <a:ea typeface="Microsoft YaHei"/>
                  <a:cs typeface="Microsoft YaHei"/>
                  <a:sym typeface="Microsoft YaHei"/>
                </a:defRPr>
              </a:pPr>
              <a:r>
                <a:rPr lang="zh-CN" altLang="en-US" sz="1300" dirty="0">
                  <a:solidFill>
                    <a:srgbClr val="555555">
                      <a:lumMod val="50000"/>
                    </a:srgbClr>
                  </a:solidFill>
                  <a:latin typeface="Microsoft YaHei" charset="-122"/>
                  <a:ea typeface="Microsoft YaHei" charset="-122"/>
                  <a:cs typeface="Microsoft YaHei" charset="-122"/>
                  <a:sym typeface="Microsoft YaHei"/>
                </a:rPr>
                <a:t>尚未建立基于数据驱动的信息化迭代机制</a:t>
              </a:r>
              <a:endParaRPr sz="1300" dirty="0">
                <a:solidFill>
                  <a:srgbClr val="555555">
                    <a:lumMod val="50000"/>
                  </a:srgbClr>
                </a:solidFill>
                <a:latin typeface="Microsoft YaHei" charset="-122"/>
                <a:ea typeface="Microsoft YaHei" charset="-122"/>
                <a:cs typeface="Microsoft YaHei" charset="-122"/>
                <a:sym typeface="Microsoft YaHei"/>
              </a:endParaRPr>
            </a:p>
          </p:txBody>
        </p:sp>
      </p:grpSp>
      <p:sp>
        <p:nvSpPr>
          <p:cNvPr id="46" name="文本框 45"/>
          <p:cNvSpPr txBox="1"/>
          <p:nvPr/>
        </p:nvSpPr>
        <p:spPr>
          <a:xfrm>
            <a:off x="679196" y="6043678"/>
            <a:ext cx="10846391" cy="646331"/>
          </a:xfrm>
          <a:prstGeom prst="rect">
            <a:avLst/>
          </a:prstGeom>
          <a:noFill/>
        </p:spPr>
        <p:txBody>
          <a:bodyPr wrap="square" lIns="91440" tIns="45720" rIns="91440" bIns="45720" rtlCol="0">
            <a:spAutoFit/>
          </a:bodyPr>
          <a:lstStyle/>
          <a:p>
            <a:r>
              <a:rPr lang="zh-CN" altLang="en-US" dirty="0" smtClean="0"/>
              <a:t>       企业中台建设需要根据企业组织和业务特点，统筹设计适合公司的企业中台框架及建设方法论，而非一成不变的搬迁阿里巴巴经验。</a:t>
            </a:r>
            <a:endParaRPr lang="zh-CN" altLang="en-US" dirty="0"/>
          </a:p>
        </p:txBody>
      </p:sp>
    </p:spTree>
    <p:extLst>
      <p:ext uri="{BB962C8B-B14F-4D97-AF65-F5344CB8AC3E}">
        <p14:creationId xmlns:p14="http://schemas.microsoft.com/office/powerpoint/2010/main" val="3899614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国网企业中台建设策略</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5367918" y="1256752"/>
            <a:ext cx="1415772" cy="461665"/>
          </a:xfrm>
          <a:prstGeom prst="rect">
            <a:avLst/>
          </a:prstGeom>
          <a:solidFill>
            <a:schemeClr val="accent1">
              <a:lumMod val="40000"/>
              <a:lumOff val="60000"/>
            </a:schemeClr>
          </a:solidFill>
        </p:spPr>
        <p:txBody>
          <a:bodyPr wrap="none" lIns="91440" tIns="45720" rIns="91440" bIns="45720" rtlCol="0">
            <a:spAutoFit/>
          </a:bodyPr>
          <a:lstStyle/>
          <a:p>
            <a:r>
              <a:rPr lang="zh-CN" altLang="en-US" sz="2400" b="1" dirty="0"/>
              <a:t>建设策略</a:t>
            </a:r>
          </a:p>
        </p:txBody>
      </p:sp>
      <p:sp>
        <p:nvSpPr>
          <p:cNvPr id="13" name="矩形 12"/>
          <p:cNvSpPr/>
          <p:nvPr/>
        </p:nvSpPr>
        <p:spPr>
          <a:xfrm>
            <a:off x="5162174" y="2261375"/>
            <a:ext cx="3985264" cy="545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b="1" dirty="0" smtClean="0">
                <a:solidFill>
                  <a:schemeClr val="tx1"/>
                </a:solidFill>
              </a:rPr>
              <a:t>建设</a:t>
            </a:r>
            <a:r>
              <a:rPr lang="zh-CN" altLang="en-US" b="1" dirty="0">
                <a:solidFill>
                  <a:schemeClr val="tx1"/>
                </a:solidFill>
              </a:rPr>
              <a:t>工作</a:t>
            </a:r>
            <a:r>
              <a:rPr lang="zh-CN" altLang="en-US" b="1" dirty="0" smtClean="0">
                <a:solidFill>
                  <a:schemeClr val="tx1"/>
                </a:solidFill>
              </a:rPr>
              <a:t>分工</a:t>
            </a:r>
            <a:r>
              <a:rPr lang="zh-CN" altLang="en-US" b="1" dirty="0">
                <a:solidFill>
                  <a:schemeClr val="tx1"/>
                </a:solidFill>
              </a:rPr>
              <a:t>协同</a:t>
            </a:r>
          </a:p>
        </p:txBody>
      </p:sp>
      <p:sp>
        <p:nvSpPr>
          <p:cNvPr id="14" name="矩形 13"/>
          <p:cNvSpPr/>
          <p:nvPr/>
        </p:nvSpPr>
        <p:spPr>
          <a:xfrm>
            <a:off x="9283050" y="2261375"/>
            <a:ext cx="2699028" cy="545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b="1" dirty="0">
                <a:solidFill>
                  <a:schemeClr val="tx1"/>
                </a:solidFill>
              </a:rPr>
              <a:t>推进方式小步快跑</a:t>
            </a:r>
          </a:p>
        </p:txBody>
      </p:sp>
      <p:cxnSp>
        <p:nvCxnSpPr>
          <p:cNvPr id="16" name="肘形连接符 15"/>
          <p:cNvCxnSpPr>
            <a:stCxn id="6" idx="2"/>
            <a:endCxn id="11" idx="0"/>
          </p:cNvCxnSpPr>
          <p:nvPr/>
        </p:nvCxnSpPr>
        <p:spPr>
          <a:xfrm rot="5400000">
            <a:off x="3412407" y="-402029"/>
            <a:ext cx="542967" cy="478384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 idx="2"/>
            <a:endCxn id="12" idx="0"/>
          </p:cNvCxnSpPr>
          <p:nvPr/>
        </p:nvCxnSpPr>
        <p:spPr>
          <a:xfrm rot="5400000">
            <a:off x="4641660" y="827221"/>
            <a:ext cx="542967" cy="23253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a:endCxn id="13" idx="0"/>
          </p:cNvCxnSpPr>
          <p:nvPr/>
        </p:nvCxnSpPr>
        <p:spPr>
          <a:xfrm rot="16200000" flipH="1">
            <a:off x="6343822" y="1450390"/>
            <a:ext cx="542967" cy="10790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6" idx="2"/>
            <a:endCxn id="14" idx="0"/>
          </p:cNvCxnSpPr>
          <p:nvPr/>
        </p:nvCxnSpPr>
        <p:spPr>
          <a:xfrm rot="16200000" flipH="1">
            <a:off x="8082706" y="-288489"/>
            <a:ext cx="542967" cy="45567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498770" y="2261375"/>
            <a:ext cx="2503388" cy="5456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b="1" dirty="0" smtClean="0">
                <a:solidFill>
                  <a:schemeClr val="tx1"/>
                </a:solidFill>
              </a:rPr>
              <a:t>技术平台统一支撑</a:t>
            </a:r>
            <a:endParaRPr lang="zh-CN" altLang="en-US" b="1" dirty="0">
              <a:solidFill>
                <a:schemeClr val="tx1"/>
              </a:solidFill>
            </a:endParaRPr>
          </a:p>
        </p:txBody>
      </p:sp>
      <p:grpSp>
        <p:nvGrpSpPr>
          <p:cNvPr id="33" name="组合 32"/>
          <p:cNvGrpSpPr/>
          <p:nvPr/>
        </p:nvGrpSpPr>
        <p:grpSpPr>
          <a:xfrm>
            <a:off x="200018" y="2261375"/>
            <a:ext cx="2183907" cy="3423798"/>
            <a:chOff x="181332" y="2961762"/>
            <a:chExt cx="2699028" cy="2905638"/>
          </a:xfrm>
        </p:grpSpPr>
        <p:sp>
          <p:nvSpPr>
            <p:cNvPr id="11" name="矩形 10"/>
            <p:cNvSpPr/>
            <p:nvPr/>
          </p:nvSpPr>
          <p:spPr>
            <a:xfrm>
              <a:off x="181332" y="2961762"/>
              <a:ext cx="2699028" cy="51295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架构机制统筹规划</a:t>
              </a:r>
              <a:endParaRPr lang="zh-CN" altLang="en-US" b="1" dirty="0">
                <a:solidFill>
                  <a:schemeClr val="tx1"/>
                </a:solidFill>
              </a:endParaRPr>
            </a:p>
          </p:txBody>
        </p:sp>
        <p:sp>
          <p:nvSpPr>
            <p:cNvPr id="29" name="矩形 28"/>
            <p:cNvSpPr/>
            <p:nvPr/>
          </p:nvSpPr>
          <p:spPr>
            <a:xfrm>
              <a:off x="181332" y="3474720"/>
              <a:ext cx="2699028" cy="2392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smtClean="0">
                  <a:solidFill>
                    <a:schemeClr val="tx1"/>
                  </a:solidFill>
                </a:rPr>
                <a:t>企业中台能力框架统筹设计并管控</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统一中台建设方法论</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企业中台建设运营机制统一制定</a:t>
              </a:r>
              <a:endParaRPr lang="en-US" altLang="zh-CN" dirty="0" smtClean="0">
                <a:solidFill>
                  <a:schemeClr val="tx1"/>
                </a:solidFill>
              </a:endParaRPr>
            </a:p>
            <a:p>
              <a:pPr marL="285750" indent="-285750">
                <a:buFont typeface="Arial" panose="020B0604020202020204" pitchFamily="34" charset="0"/>
                <a:buChar char="•"/>
              </a:pPr>
              <a:endParaRPr lang="en-US" altLang="zh-CN" dirty="0">
                <a:solidFill>
                  <a:schemeClr val="tx1"/>
                </a:solidFill>
              </a:endParaRPr>
            </a:p>
          </p:txBody>
        </p:sp>
      </p:grpSp>
      <p:sp>
        <p:nvSpPr>
          <p:cNvPr id="30" name="矩形 29"/>
          <p:cNvSpPr/>
          <p:nvPr/>
        </p:nvSpPr>
        <p:spPr>
          <a:xfrm>
            <a:off x="2505838" y="2804343"/>
            <a:ext cx="2496320" cy="288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zh-CN" altLang="en-US" dirty="0" smtClean="0">
                <a:solidFill>
                  <a:schemeClr val="tx1"/>
                </a:solidFill>
              </a:rPr>
              <a:t>成熟体系化的技术能力；</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一体化技术基础设施支撑；</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统一技术平台架构和产品选型；</a:t>
            </a:r>
            <a:endParaRPr lang="en-US" altLang="zh-CN" dirty="0" smtClean="0">
              <a:solidFill>
                <a:schemeClr val="tx1"/>
              </a:solidFill>
            </a:endParaRPr>
          </a:p>
          <a:p>
            <a:pPr marL="285750" indent="-285750">
              <a:buFont typeface="Arial" panose="020B0604020202020204" pitchFamily="34" charset="0"/>
              <a:buChar char="•"/>
            </a:pPr>
            <a:r>
              <a:rPr lang="zh-CN" altLang="en-US" dirty="0">
                <a:solidFill>
                  <a:schemeClr val="tx1"/>
                </a:solidFill>
              </a:rPr>
              <a:t>国</a:t>
            </a:r>
            <a:r>
              <a:rPr lang="zh-CN" altLang="en-US" dirty="0" smtClean="0">
                <a:solidFill>
                  <a:schemeClr val="tx1"/>
                </a:solidFill>
              </a:rPr>
              <a:t>网级元数据统一管理。</a:t>
            </a:r>
            <a:endParaRPr lang="en-US" altLang="zh-CN" dirty="0" smtClean="0">
              <a:solidFill>
                <a:schemeClr val="tx1"/>
              </a:solidFill>
            </a:endParaRPr>
          </a:p>
        </p:txBody>
      </p:sp>
      <p:sp>
        <p:nvSpPr>
          <p:cNvPr id="31" name="矩形 30"/>
          <p:cNvSpPr/>
          <p:nvPr/>
        </p:nvSpPr>
        <p:spPr>
          <a:xfrm>
            <a:off x="5162174" y="2804350"/>
            <a:ext cx="3985264" cy="2880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zh-CN" altLang="en-US" b="1" dirty="0" smtClean="0">
                <a:solidFill>
                  <a:schemeClr val="tx1"/>
                </a:solidFill>
              </a:rPr>
              <a:t>业务中台：</a:t>
            </a:r>
            <a:endParaRPr lang="en-US" altLang="zh-CN" b="1"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明确一二级部署方式；</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一级中心总部业务部门负责；</a:t>
            </a:r>
            <a:endParaRPr lang="en-US" altLang="zh-CN" dirty="0" smtClean="0">
              <a:solidFill>
                <a:schemeClr val="tx1"/>
              </a:solidFill>
            </a:endParaRPr>
          </a:p>
          <a:p>
            <a:pPr marL="285750" indent="-285750">
              <a:buFont typeface="Arial" panose="020B0604020202020204" pitchFamily="34" charset="0"/>
              <a:buChar char="•"/>
            </a:pPr>
            <a:r>
              <a:rPr lang="zh-CN" altLang="en-US" dirty="0">
                <a:solidFill>
                  <a:schemeClr val="tx1"/>
                </a:solidFill>
              </a:rPr>
              <a:t>二</a:t>
            </a:r>
            <a:r>
              <a:rPr lang="zh-CN" altLang="en-US" dirty="0" smtClean="0">
                <a:solidFill>
                  <a:schemeClr val="tx1"/>
                </a:solidFill>
              </a:rPr>
              <a:t>级中心国网定共性，省公司扩展个性；</a:t>
            </a:r>
            <a:endParaRPr lang="en-US" altLang="zh-CN" dirty="0" smtClean="0">
              <a:solidFill>
                <a:schemeClr val="tx1"/>
              </a:solidFill>
            </a:endParaRPr>
          </a:p>
          <a:p>
            <a:r>
              <a:rPr lang="zh-CN" altLang="en-US" b="1" dirty="0" smtClean="0">
                <a:solidFill>
                  <a:schemeClr val="tx1"/>
                </a:solidFill>
              </a:rPr>
              <a:t>数据中台：</a:t>
            </a:r>
            <a:endParaRPr lang="en-US" altLang="zh-CN" b="1"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一级存储标准共性数据；</a:t>
            </a:r>
            <a:endParaRPr lang="en-US" altLang="zh-CN" dirty="0" smtClean="0">
              <a:solidFill>
                <a:schemeClr val="tx1"/>
              </a:solidFill>
            </a:endParaRPr>
          </a:p>
          <a:p>
            <a:pPr marL="285750" indent="-285750">
              <a:buFont typeface="Arial" panose="020B0604020202020204" pitchFamily="34" charset="0"/>
              <a:buChar char="•"/>
            </a:pPr>
            <a:r>
              <a:rPr lang="zh-CN" altLang="en-US" dirty="0">
                <a:solidFill>
                  <a:schemeClr val="tx1"/>
                </a:solidFill>
              </a:rPr>
              <a:t>二</a:t>
            </a:r>
            <a:r>
              <a:rPr lang="zh-CN" altLang="en-US" dirty="0" smtClean="0">
                <a:solidFill>
                  <a:schemeClr val="tx1"/>
                </a:solidFill>
              </a:rPr>
              <a:t>级存储区域全量数据；</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数据统一服务统一运营管控。</a:t>
            </a:r>
            <a:endParaRPr lang="en-US" altLang="zh-CN" dirty="0" smtClean="0">
              <a:solidFill>
                <a:schemeClr val="tx1"/>
              </a:solidFill>
            </a:endParaRPr>
          </a:p>
          <a:p>
            <a:r>
              <a:rPr lang="zh-CN" altLang="en-US" b="1" dirty="0" smtClean="0">
                <a:solidFill>
                  <a:schemeClr val="tx1"/>
                </a:solidFill>
              </a:rPr>
              <a:t>业务负责业务，信息负责技术。</a:t>
            </a:r>
            <a:endParaRPr lang="en-US" altLang="zh-CN" b="1" dirty="0" smtClean="0">
              <a:solidFill>
                <a:schemeClr val="tx1"/>
              </a:solidFill>
            </a:endParaRPr>
          </a:p>
        </p:txBody>
      </p:sp>
      <p:sp>
        <p:nvSpPr>
          <p:cNvPr id="32" name="矩形 31"/>
          <p:cNvSpPr/>
          <p:nvPr/>
        </p:nvSpPr>
        <p:spPr>
          <a:xfrm>
            <a:off x="9283050" y="2804341"/>
            <a:ext cx="2699028" cy="2880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zh-CN" altLang="en-US" dirty="0" smtClean="0">
                <a:solidFill>
                  <a:schemeClr val="tx1"/>
                </a:solidFill>
              </a:rPr>
              <a:t>技术平台统一落地；</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数据统一汇聚并形成常态增量</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数据统一和萃取由业务驱动开展；</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业务中台建设以增量应用场景带动</a:t>
            </a:r>
            <a:endParaRPr lang="en-US" altLang="zh-CN" dirty="0" smtClean="0">
              <a:solidFill>
                <a:schemeClr val="tx1"/>
              </a:solidFill>
            </a:endParaRPr>
          </a:p>
          <a:p>
            <a:pPr marL="285750" indent="-285750">
              <a:buFont typeface="Arial" panose="020B0604020202020204" pitchFamily="34" charset="0"/>
              <a:buChar char="•"/>
            </a:pPr>
            <a:r>
              <a:rPr lang="zh-CN" altLang="en-US" dirty="0" smtClean="0">
                <a:solidFill>
                  <a:schemeClr val="tx1"/>
                </a:solidFill>
              </a:rPr>
              <a:t>逐步做厚应用服务和和数据服务公共层。</a:t>
            </a:r>
            <a:endParaRPr lang="zh-CN" altLang="en-US" dirty="0">
              <a:solidFill>
                <a:schemeClr val="tx1"/>
              </a:solidFill>
            </a:endParaRPr>
          </a:p>
        </p:txBody>
      </p:sp>
      <p:sp>
        <p:nvSpPr>
          <p:cNvPr id="40" name="文本框 39"/>
          <p:cNvSpPr txBox="1"/>
          <p:nvPr/>
        </p:nvSpPr>
        <p:spPr>
          <a:xfrm>
            <a:off x="2682822" y="5842973"/>
            <a:ext cx="2270760" cy="369332"/>
          </a:xfrm>
          <a:prstGeom prst="rect">
            <a:avLst/>
          </a:prstGeom>
          <a:solidFill>
            <a:schemeClr val="accent4"/>
          </a:solidFill>
        </p:spPr>
        <p:txBody>
          <a:bodyPr wrap="square" lIns="91440" tIns="45720" rIns="91440" bIns="45720" rtlCol="0">
            <a:spAutoFit/>
          </a:bodyPr>
          <a:lstStyle/>
          <a:p>
            <a:pPr algn="ctr"/>
            <a:r>
              <a:rPr lang="zh-CN" altLang="en-US" dirty="0" smtClean="0"/>
              <a:t>飞行中加引擎</a:t>
            </a:r>
            <a:endParaRPr lang="zh-CN" altLang="en-US" dirty="0"/>
          </a:p>
        </p:txBody>
      </p:sp>
      <p:sp>
        <p:nvSpPr>
          <p:cNvPr id="41" name="文本框 40"/>
          <p:cNvSpPr txBox="1"/>
          <p:nvPr/>
        </p:nvSpPr>
        <p:spPr>
          <a:xfrm>
            <a:off x="5380302" y="5842973"/>
            <a:ext cx="3642360" cy="369332"/>
          </a:xfrm>
          <a:prstGeom prst="rect">
            <a:avLst/>
          </a:prstGeom>
          <a:solidFill>
            <a:schemeClr val="accent4"/>
          </a:solidFill>
        </p:spPr>
        <p:txBody>
          <a:bodyPr wrap="square" lIns="91440" tIns="45720" rIns="91440" bIns="45720" rtlCol="0">
            <a:spAutoFit/>
          </a:bodyPr>
          <a:lstStyle/>
          <a:p>
            <a:pPr algn="ctr"/>
            <a:r>
              <a:rPr lang="zh-CN" altLang="en-US" dirty="0" smtClean="0"/>
              <a:t>分工合作，网络协同</a:t>
            </a:r>
            <a:endParaRPr lang="zh-CN" altLang="en-US" dirty="0"/>
          </a:p>
        </p:txBody>
      </p:sp>
      <p:sp>
        <p:nvSpPr>
          <p:cNvPr id="42" name="文本框 41"/>
          <p:cNvSpPr txBox="1"/>
          <p:nvPr/>
        </p:nvSpPr>
        <p:spPr>
          <a:xfrm>
            <a:off x="9571302" y="5827733"/>
            <a:ext cx="2286000" cy="369332"/>
          </a:xfrm>
          <a:prstGeom prst="rect">
            <a:avLst/>
          </a:prstGeom>
          <a:solidFill>
            <a:schemeClr val="accent4"/>
          </a:solidFill>
        </p:spPr>
        <p:txBody>
          <a:bodyPr wrap="square" lIns="91440" tIns="45720" rIns="91440" bIns="45720" rtlCol="0">
            <a:spAutoFit/>
          </a:bodyPr>
          <a:lstStyle/>
          <a:p>
            <a:pPr algn="ctr"/>
            <a:r>
              <a:rPr lang="zh-CN" altLang="en-US" dirty="0" smtClean="0"/>
              <a:t>增量驱动存量</a:t>
            </a:r>
            <a:endParaRPr lang="zh-CN" altLang="en-US" dirty="0"/>
          </a:p>
        </p:txBody>
      </p:sp>
      <p:sp>
        <p:nvSpPr>
          <p:cNvPr id="43" name="文本框 42"/>
          <p:cNvSpPr txBox="1"/>
          <p:nvPr/>
        </p:nvSpPr>
        <p:spPr>
          <a:xfrm>
            <a:off x="258122" y="5858808"/>
            <a:ext cx="2074189" cy="369332"/>
          </a:xfrm>
          <a:prstGeom prst="rect">
            <a:avLst/>
          </a:prstGeom>
          <a:solidFill>
            <a:schemeClr val="accent4"/>
          </a:solidFill>
        </p:spPr>
        <p:txBody>
          <a:bodyPr wrap="square" lIns="91440" tIns="45720" rIns="91440" bIns="45720" rtlCol="0">
            <a:spAutoFit/>
          </a:bodyPr>
          <a:lstStyle/>
          <a:p>
            <a:pPr algn="ctr"/>
            <a:r>
              <a:rPr lang="zh-CN" altLang="en-US" dirty="0" smtClean="0"/>
              <a:t>顶层设计</a:t>
            </a:r>
            <a:endParaRPr lang="zh-CN" altLang="en-US" dirty="0"/>
          </a:p>
        </p:txBody>
      </p:sp>
    </p:spTree>
    <p:extLst>
      <p:ext uri="{BB962C8B-B14F-4D97-AF65-F5344CB8AC3E}">
        <p14:creationId xmlns:p14="http://schemas.microsoft.com/office/powerpoint/2010/main" val="1703379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国网企业中台建设</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演进方法建议（基于不影响业务角度考量）</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5" name="圆角矩形 4"/>
          <p:cNvSpPr/>
          <p:nvPr/>
        </p:nvSpPr>
        <p:spPr>
          <a:xfrm>
            <a:off x="484390" y="3246120"/>
            <a:ext cx="1298699" cy="174729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企业分散业务数据</a:t>
            </a:r>
            <a:endParaRPr lang="en-US" altLang="zh-CN" dirty="0" smtClean="0">
              <a:ln w="0"/>
              <a:solidFill>
                <a:schemeClr val="tx1"/>
              </a:solidFill>
              <a:effectLst>
                <a:outerShdw blurRad="38100" dist="19050" dir="2700000" algn="tl" rotWithShape="0">
                  <a:schemeClr val="dk1">
                    <a:alpha val="40000"/>
                  </a:schemeClr>
                </a:outerShdw>
              </a:effectLst>
            </a:endParaRPr>
          </a:p>
          <a:p>
            <a:pPr algn="ctr"/>
            <a:endParaRPr lang="en-US" altLang="zh-CN" dirty="0" smtClean="0">
              <a:ln w="0"/>
              <a:solidFill>
                <a:schemeClr val="tx1"/>
              </a:solidFill>
              <a:effectLst>
                <a:outerShdw blurRad="38100" dist="19050" dir="2700000" algn="tl" rotWithShape="0">
                  <a:schemeClr val="dk1">
                    <a:alpha val="40000"/>
                  </a:schemeClr>
                </a:outerShdw>
              </a:effectLst>
            </a:endParaRPr>
          </a:p>
          <a:p>
            <a:pPr algn="ctr"/>
            <a:r>
              <a:rPr lang="en-US" altLang="zh-CN" dirty="0" smtClean="0">
                <a:ln w="0"/>
                <a:solidFill>
                  <a:schemeClr val="tx1"/>
                </a:solidFill>
                <a:effectLst>
                  <a:outerShdw blurRad="38100" dist="19050" dir="2700000" algn="tl" rotWithShape="0">
                    <a:schemeClr val="dk1">
                      <a:alpha val="40000"/>
                    </a:schemeClr>
                  </a:outerShdw>
                </a:effectLst>
              </a:rPr>
              <a:t>IOT</a:t>
            </a:r>
            <a:r>
              <a:rPr lang="zh-CN" altLang="en-US" dirty="0" smtClean="0">
                <a:ln w="0"/>
                <a:solidFill>
                  <a:schemeClr val="tx1"/>
                </a:solidFill>
                <a:effectLst>
                  <a:outerShdw blurRad="38100" dist="19050" dir="2700000" algn="tl" rotWithShape="0">
                    <a:schemeClr val="dk1">
                      <a:alpha val="40000"/>
                    </a:schemeClr>
                  </a:outerShdw>
                </a:effectLst>
              </a:rPr>
              <a:t>采集数据</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6" name="圆角矩形 5"/>
          <p:cNvSpPr/>
          <p:nvPr/>
        </p:nvSpPr>
        <p:spPr>
          <a:xfrm>
            <a:off x="484390" y="1280169"/>
            <a:ext cx="1298699" cy="172609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业务应用系统</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7" name="圆角矩形 6"/>
          <p:cNvSpPr/>
          <p:nvPr/>
        </p:nvSpPr>
        <p:spPr>
          <a:xfrm>
            <a:off x="484389" y="5233284"/>
            <a:ext cx="1298699" cy="83223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一体化国网云</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8" name="右箭头 7"/>
          <p:cNvSpPr/>
          <p:nvPr/>
        </p:nvSpPr>
        <p:spPr>
          <a:xfrm>
            <a:off x="1981200" y="5436042"/>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圆角矩形 8"/>
          <p:cNvSpPr/>
          <p:nvPr/>
        </p:nvSpPr>
        <p:spPr>
          <a:xfrm>
            <a:off x="2545087" y="5233284"/>
            <a:ext cx="8671559" cy="83223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企业云计算大数据一体化服务平台（大云物移智技术平台化支撑）</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0" name="圆角矩形 9"/>
          <p:cNvSpPr/>
          <p:nvPr/>
        </p:nvSpPr>
        <p:spPr>
          <a:xfrm>
            <a:off x="2514605" y="3287533"/>
            <a:ext cx="1264919" cy="17058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a:ln w="0"/>
                <a:solidFill>
                  <a:schemeClr val="tx1"/>
                </a:solidFill>
                <a:effectLst>
                  <a:outerShdw blurRad="38100" dist="19050" dir="2700000" algn="tl" rotWithShape="0">
                    <a:schemeClr val="dk1">
                      <a:alpha val="40000"/>
                    </a:schemeClr>
                  </a:outerShdw>
                </a:effectLst>
              </a:rPr>
              <a:t>全</a:t>
            </a:r>
            <a:r>
              <a:rPr lang="zh-CN" altLang="en-US" dirty="0" smtClean="0">
                <a:ln w="0"/>
                <a:solidFill>
                  <a:schemeClr val="tx1"/>
                </a:solidFill>
                <a:effectLst>
                  <a:outerShdw blurRad="38100" dist="19050" dir="2700000" algn="tl" rotWithShape="0">
                    <a:schemeClr val="dk1">
                      <a:alpha val="40000"/>
                    </a:schemeClr>
                  </a:outerShdw>
                </a:effectLst>
              </a:rPr>
              <a:t>量数据接入同步</a:t>
            </a:r>
            <a:endParaRPr lang="en-US" altLang="zh-CN" dirty="0" smtClean="0">
              <a:ln w="0"/>
              <a:solidFill>
                <a:schemeClr val="tx1"/>
              </a:solidFill>
              <a:effectLst>
                <a:outerShdw blurRad="38100" dist="19050" dir="2700000" algn="tl" rotWithShape="0">
                  <a:schemeClr val="dk1">
                    <a:alpha val="40000"/>
                  </a:schemeClr>
                </a:outerShdw>
              </a:effectLst>
            </a:endParaRPr>
          </a:p>
        </p:txBody>
      </p:sp>
      <p:sp>
        <p:nvSpPr>
          <p:cNvPr id="11" name="圆角矩形 10"/>
          <p:cNvSpPr/>
          <p:nvPr/>
        </p:nvSpPr>
        <p:spPr>
          <a:xfrm>
            <a:off x="4617721" y="4069080"/>
            <a:ext cx="1554480" cy="924338"/>
          </a:xfrm>
          <a:prstGeom prst="round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数据统一及整合</a:t>
            </a:r>
            <a:r>
              <a:rPr lang="zh-CN" altLang="en-US" dirty="0">
                <a:ln w="0"/>
                <a:solidFill>
                  <a:schemeClr val="tx1"/>
                </a:solidFill>
                <a:effectLst>
                  <a:outerShdw blurRad="38100" dist="19050" dir="2700000" algn="tl" rotWithShape="0">
                    <a:schemeClr val="dk1">
                      <a:alpha val="40000"/>
                    </a:schemeClr>
                  </a:outerShdw>
                </a:effectLst>
              </a:rPr>
              <a:t>融通</a:t>
            </a:r>
          </a:p>
        </p:txBody>
      </p:sp>
      <p:sp>
        <p:nvSpPr>
          <p:cNvPr id="12" name="圆角矩形 11"/>
          <p:cNvSpPr/>
          <p:nvPr/>
        </p:nvSpPr>
        <p:spPr>
          <a:xfrm>
            <a:off x="6789421" y="4058817"/>
            <a:ext cx="1554480" cy="924339"/>
          </a:xfrm>
          <a:prstGeom prst="round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数据</a:t>
            </a:r>
            <a:r>
              <a:rPr lang="zh-CN" altLang="en-US" dirty="0">
                <a:ln w="0"/>
                <a:solidFill>
                  <a:schemeClr val="tx1"/>
                </a:solidFill>
                <a:effectLst>
                  <a:outerShdw blurRad="38100" dist="19050" dir="2700000" algn="tl" rotWithShape="0">
                    <a:schemeClr val="dk1">
                      <a:alpha val="40000"/>
                    </a:schemeClr>
                  </a:outerShdw>
                </a:effectLst>
              </a:rPr>
              <a:t>多维分析挖掘</a:t>
            </a:r>
            <a:endParaRPr lang="en-US" altLang="zh-CN" dirty="0">
              <a:ln w="0"/>
              <a:solidFill>
                <a:schemeClr val="tx1"/>
              </a:solidFill>
              <a:effectLst>
                <a:outerShdw blurRad="38100" dist="19050" dir="2700000" algn="tl" rotWithShape="0">
                  <a:schemeClr val="dk1">
                    <a:alpha val="40000"/>
                  </a:schemeClr>
                </a:outerShdw>
              </a:effectLst>
            </a:endParaRPr>
          </a:p>
        </p:txBody>
      </p:sp>
      <p:sp>
        <p:nvSpPr>
          <p:cNvPr id="13" name="圆角矩形 12"/>
          <p:cNvSpPr/>
          <p:nvPr/>
        </p:nvSpPr>
        <p:spPr>
          <a:xfrm>
            <a:off x="8961130" y="4069088"/>
            <a:ext cx="2255519" cy="9243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共性数据服务沉淀及运营</a:t>
            </a:r>
            <a:endParaRPr lang="en-US" altLang="zh-CN" dirty="0" smtClean="0">
              <a:ln w="0"/>
              <a:solidFill>
                <a:schemeClr val="tx1"/>
              </a:solidFill>
              <a:effectLst>
                <a:outerShdw blurRad="38100" dist="19050" dir="2700000" algn="tl" rotWithShape="0">
                  <a:schemeClr val="dk1">
                    <a:alpha val="40000"/>
                  </a:schemeClr>
                </a:outerShdw>
              </a:effectLst>
            </a:endParaRPr>
          </a:p>
        </p:txBody>
      </p:sp>
      <p:sp>
        <p:nvSpPr>
          <p:cNvPr id="14" name="右箭头 13"/>
          <p:cNvSpPr/>
          <p:nvPr/>
        </p:nvSpPr>
        <p:spPr>
          <a:xfrm>
            <a:off x="1965960" y="3927116"/>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5" name="圆角矩形 14"/>
          <p:cNvSpPr/>
          <p:nvPr/>
        </p:nvSpPr>
        <p:spPr>
          <a:xfrm>
            <a:off x="2514605" y="1359515"/>
            <a:ext cx="1264919" cy="167855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基于中台的企业核心能力框架设计</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6" name="圆角矩形 15"/>
          <p:cNvSpPr/>
          <p:nvPr/>
        </p:nvSpPr>
        <p:spPr>
          <a:xfrm>
            <a:off x="4511042" y="1409378"/>
            <a:ext cx="6705598" cy="602306"/>
          </a:xfrm>
          <a:prstGeom prst="round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企业</a:t>
            </a:r>
            <a:r>
              <a:rPr lang="zh-CN" altLang="en-US" dirty="0">
                <a:ln w="0"/>
                <a:solidFill>
                  <a:schemeClr val="tx1"/>
                </a:solidFill>
                <a:effectLst>
                  <a:outerShdw blurRad="38100" dist="19050" dir="2700000" algn="tl" rotWithShape="0">
                    <a:schemeClr val="dk1">
                      <a:alpha val="40000"/>
                    </a:schemeClr>
                  </a:outerShdw>
                </a:effectLst>
              </a:rPr>
              <a:t>各</a:t>
            </a:r>
            <a:r>
              <a:rPr lang="zh-CN" altLang="en-US" dirty="0" smtClean="0">
                <a:ln w="0"/>
                <a:solidFill>
                  <a:schemeClr val="tx1"/>
                </a:solidFill>
                <a:effectLst>
                  <a:outerShdw blurRad="38100" dist="19050" dir="2700000" algn="tl" rotWithShape="0">
                    <a:schemeClr val="dk1">
                      <a:alpha val="40000"/>
                    </a:schemeClr>
                  </a:outerShdw>
                </a:effectLst>
              </a:rPr>
              <a:t>场景微应用实现（先增量，后存量）</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9" name="右箭头 28"/>
          <p:cNvSpPr/>
          <p:nvPr/>
        </p:nvSpPr>
        <p:spPr>
          <a:xfrm>
            <a:off x="4030981" y="4317888"/>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0" name="右箭头 29"/>
          <p:cNvSpPr/>
          <p:nvPr/>
        </p:nvSpPr>
        <p:spPr>
          <a:xfrm>
            <a:off x="6362700" y="4307617"/>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1" name="右箭头 30"/>
          <p:cNvSpPr/>
          <p:nvPr/>
        </p:nvSpPr>
        <p:spPr>
          <a:xfrm>
            <a:off x="8469631" y="4274983"/>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2" name="圆角矩形 31"/>
          <p:cNvSpPr/>
          <p:nvPr/>
        </p:nvSpPr>
        <p:spPr>
          <a:xfrm>
            <a:off x="4511041" y="2369161"/>
            <a:ext cx="1512476" cy="60230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能力中心</a:t>
            </a:r>
            <a:r>
              <a:rPr lang="en-US" altLang="zh-CN" dirty="0" smtClean="0">
                <a:ln w="0"/>
                <a:solidFill>
                  <a:schemeClr val="tx1"/>
                </a:solidFill>
                <a:effectLst>
                  <a:outerShdw blurRad="38100" dist="19050" dir="2700000" algn="tl" rotWithShape="0">
                    <a:schemeClr val="dk1">
                      <a:alpha val="40000"/>
                    </a:schemeClr>
                  </a:outerShdw>
                </a:effectLst>
              </a:rPr>
              <a:t>A</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4" name="圆角矩形 33"/>
          <p:cNvSpPr/>
          <p:nvPr/>
        </p:nvSpPr>
        <p:spPr>
          <a:xfrm>
            <a:off x="6242082" y="2369161"/>
            <a:ext cx="1512476" cy="602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能力中心</a:t>
            </a:r>
            <a:r>
              <a:rPr lang="en-US" altLang="zh-CN" dirty="0" smtClean="0">
                <a:ln w="0"/>
                <a:solidFill>
                  <a:schemeClr val="tx1"/>
                </a:solidFill>
                <a:effectLst>
                  <a:outerShdw blurRad="38100" dist="19050" dir="2700000" algn="tl" rotWithShape="0">
                    <a:schemeClr val="dk1">
                      <a:alpha val="40000"/>
                    </a:schemeClr>
                  </a:outerShdw>
                </a:effectLst>
              </a:rPr>
              <a:t>B</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5" name="圆角矩形 34"/>
          <p:cNvSpPr/>
          <p:nvPr/>
        </p:nvSpPr>
        <p:spPr>
          <a:xfrm>
            <a:off x="7973123" y="2369161"/>
            <a:ext cx="1512476" cy="60230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能力中心</a:t>
            </a:r>
            <a:r>
              <a:rPr lang="en-US" altLang="zh-CN" dirty="0" smtClean="0">
                <a:ln w="0"/>
                <a:solidFill>
                  <a:schemeClr val="tx1"/>
                </a:solidFill>
                <a:effectLst>
                  <a:outerShdw blurRad="38100" dist="19050" dir="2700000" algn="tl" rotWithShape="0">
                    <a:schemeClr val="dk1">
                      <a:alpha val="40000"/>
                    </a:schemeClr>
                  </a:outerShdw>
                </a:effectLst>
              </a:rPr>
              <a:t>C</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6" name="圆角矩形 35"/>
          <p:cNvSpPr/>
          <p:nvPr/>
        </p:nvSpPr>
        <p:spPr>
          <a:xfrm>
            <a:off x="9704164" y="2369161"/>
            <a:ext cx="1512476" cy="6023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能力中心</a:t>
            </a:r>
            <a:r>
              <a:rPr lang="en-US" altLang="zh-CN" dirty="0" smtClean="0">
                <a:ln w="0"/>
                <a:solidFill>
                  <a:schemeClr val="tx1"/>
                </a:solidFill>
                <a:effectLst>
                  <a:outerShdw blurRad="38100" dist="19050" dir="2700000" algn="tl" rotWithShape="0">
                    <a:schemeClr val="dk1">
                      <a:alpha val="40000"/>
                    </a:schemeClr>
                  </a:outerShdw>
                </a:effectLst>
              </a:rPr>
              <a:t>D</a:t>
            </a:r>
            <a:endParaRPr lang="zh-CN" altLang="en-US" dirty="0">
              <a:ln w="0"/>
              <a:solidFill>
                <a:schemeClr val="tx1"/>
              </a:solidFill>
              <a:effectLst>
                <a:outerShdw blurRad="38100" dist="19050" dir="2700000" algn="tl" rotWithShape="0">
                  <a:schemeClr val="dk1">
                    <a:alpha val="40000"/>
                  </a:schemeClr>
                </a:outerShdw>
              </a:effectLst>
            </a:endParaRPr>
          </a:p>
        </p:txBody>
      </p:sp>
      <p:cxnSp>
        <p:nvCxnSpPr>
          <p:cNvPr id="41" name="肘形连接符 40"/>
          <p:cNvCxnSpPr>
            <a:stCxn id="12" idx="0"/>
            <a:endCxn id="16" idx="3"/>
          </p:cNvCxnSpPr>
          <p:nvPr/>
        </p:nvCxnSpPr>
        <p:spPr>
          <a:xfrm rot="5400000" flipH="1" flipV="1">
            <a:off x="8217521" y="1059690"/>
            <a:ext cx="2348277" cy="3649979"/>
          </a:xfrm>
          <a:prstGeom prst="bentConnector4">
            <a:avLst>
              <a:gd name="adj1" fmla="val 29310"/>
              <a:gd name="adj2" fmla="val 106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13" idx="0"/>
            <a:endCxn id="16" idx="0"/>
          </p:cNvCxnSpPr>
          <p:nvPr/>
        </p:nvCxnSpPr>
        <p:spPr>
          <a:xfrm rot="16200000" flipV="1">
            <a:off x="7646520" y="1626709"/>
            <a:ext cx="2659701" cy="2225040"/>
          </a:xfrm>
          <a:prstGeom prst="bentConnector5">
            <a:avLst>
              <a:gd name="adj1" fmla="val 15184"/>
              <a:gd name="adj2" fmla="val -76712"/>
              <a:gd name="adj3" fmla="val 1085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32" idx="0"/>
            <a:endCxn id="16" idx="2"/>
          </p:cNvCxnSpPr>
          <p:nvPr/>
        </p:nvCxnSpPr>
        <p:spPr>
          <a:xfrm rot="5400000" flipH="1" flipV="1">
            <a:off x="6386827" y="892142"/>
            <a:ext cx="357477" cy="25965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35" idx="0"/>
            <a:endCxn id="16" idx="2"/>
          </p:cNvCxnSpPr>
          <p:nvPr/>
        </p:nvCxnSpPr>
        <p:spPr>
          <a:xfrm rot="16200000" flipV="1">
            <a:off x="8117867" y="1757663"/>
            <a:ext cx="357477" cy="8655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4509192" y="3188489"/>
            <a:ext cx="1685879" cy="646331"/>
          </a:xfrm>
          <a:prstGeom prst="rect">
            <a:avLst/>
          </a:prstGeom>
          <a:noFill/>
        </p:spPr>
        <p:txBody>
          <a:bodyPr wrap="square" lIns="91440" tIns="45720" rIns="91440" bIns="45720" rtlCol="0">
            <a:spAutoFit/>
          </a:bodyPr>
          <a:lstStyle/>
          <a:p>
            <a:pPr algn="ctr"/>
            <a:r>
              <a:rPr lang="zh-CN" altLang="en-US" dirty="0" smtClean="0"/>
              <a:t>统一数据模型（业务对象层）</a:t>
            </a:r>
            <a:endParaRPr lang="zh-CN" altLang="en-US" dirty="0"/>
          </a:p>
        </p:txBody>
      </p:sp>
      <p:cxnSp>
        <p:nvCxnSpPr>
          <p:cNvPr id="65" name="直接箭头连接符 64"/>
          <p:cNvCxnSpPr>
            <a:stCxn id="32" idx="2"/>
            <a:endCxn id="11" idx="0"/>
          </p:cNvCxnSpPr>
          <p:nvPr/>
        </p:nvCxnSpPr>
        <p:spPr>
          <a:xfrm>
            <a:off x="5267279" y="2971467"/>
            <a:ext cx="127682" cy="10976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直角上箭头 68"/>
          <p:cNvSpPr/>
          <p:nvPr/>
        </p:nvSpPr>
        <p:spPr>
          <a:xfrm rot="10800000">
            <a:off x="2910888" y="1569644"/>
            <a:ext cx="1506069" cy="1638221"/>
          </a:xfrm>
          <a:prstGeom prst="bentUpArrow">
            <a:avLst>
              <a:gd name="adj1" fmla="val 15527"/>
              <a:gd name="adj2" fmla="val 10901"/>
              <a:gd name="adj3" fmla="val 16689"/>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0" name="圆角矩形 69"/>
          <p:cNvSpPr/>
          <p:nvPr/>
        </p:nvSpPr>
        <p:spPr>
          <a:xfrm>
            <a:off x="2545080" y="6170219"/>
            <a:ext cx="8671559" cy="3839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企业中台运营标准、流程及机制定义</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71" name="右箭头 70"/>
          <p:cNvSpPr/>
          <p:nvPr/>
        </p:nvSpPr>
        <p:spPr>
          <a:xfrm>
            <a:off x="1965960" y="1929847"/>
            <a:ext cx="36576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3" name="直角上箭头 72"/>
          <p:cNvSpPr/>
          <p:nvPr/>
        </p:nvSpPr>
        <p:spPr>
          <a:xfrm rot="10800000">
            <a:off x="2985969" y="2419381"/>
            <a:ext cx="1430989" cy="868159"/>
          </a:xfrm>
          <a:prstGeom prst="bentUpArrow">
            <a:avLst>
              <a:gd name="adj1" fmla="val 20793"/>
              <a:gd name="adj2" fmla="val 10901"/>
              <a:gd name="adj3" fmla="val 16689"/>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10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1"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par>
                                <p:cTn id="32" presetID="22" presetClass="entr" presetSubtype="4"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500"/>
                                        <p:tgtEl>
                                          <p:spTgt spid="6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right)">
                                      <p:cBhvr>
                                        <p:cTn id="59" dur="500"/>
                                        <p:tgtEl>
                                          <p:spTgt spid="41"/>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2"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right)">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0" nodeType="clickEffect">
                                  <p:stCondLst>
                                    <p:cond delay="0"/>
                                  </p:stCondLst>
                                  <p:childTnLst>
                                    <p:set>
                                      <p:cBhvr>
                                        <p:cTn id="83" dur="1" fill="hold">
                                          <p:stCondLst>
                                            <p:cond delay="0"/>
                                          </p:stCondLst>
                                        </p:cTn>
                                        <p:tgtEl>
                                          <p:spTgt spid="15"/>
                                        </p:tgtEl>
                                        <p:attrNameLst>
                                          <p:attrName>style.visibility</p:attrName>
                                        </p:attrNameLst>
                                      </p:cBhvr>
                                      <p:to>
                                        <p:strVal val="hidden"/>
                                      </p:to>
                                    </p:set>
                                  </p:childTnLst>
                                </p:cTn>
                              </p:par>
                              <p:par>
                                <p:cTn id="84" presetID="22" presetClass="entr" presetSubtype="1"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wipe(up)">
                                      <p:cBhvr>
                                        <p:cTn id="86" dur="500"/>
                                        <p:tgtEl>
                                          <p:spTgt spid="69"/>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wipe(up)">
                                      <p:cBhvr>
                                        <p:cTn id="89" dur="500"/>
                                        <p:tgtEl>
                                          <p:spTgt spid="73"/>
                                        </p:tgtEl>
                                      </p:cBhvr>
                                    </p:animEffec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1000"/>
                                        <p:tgtEl>
                                          <p:spTgt spid="70"/>
                                        </p:tgtEl>
                                      </p:cBhvr>
                                    </p:animEffect>
                                    <p:anim calcmode="lin" valueType="num">
                                      <p:cBhvr>
                                        <p:cTn id="94" dur="1000" fill="hold"/>
                                        <p:tgtEl>
                                          <p:spTgt spid="70"/>
                                        </p:tgtEl>
                                        <p:attrNameLst>
                                          <p:attrName>ppt_x</p:attrName>
                                        </p:attrNameLst>
                                      </p:cBhvr>
                                      <p:tavLst>
                                        <p:tav tm="0">
                                          <p:val>
                                            <p:strVal val="#ppt_x"/>
                                          </p:val>
                                        </p:tav>
                                        <p:tav tm="100000">
                                          <p:val>
                                            <p:strVal val="#ppt_x"/>
                                          </p:val>
                                        </p:tav>
                                      </p:tavLst>
                                    </p:anim>
                                    <p:anim calcmode="lin" valueType="num">
                                      <p:cBhvr>
                                        <p:cTn id="9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0" nodeType="clickEffect">
                                  <p:stCondLst>
                                    <p:cond delay="0"/>
                                  </p:stCondLst>
                                  <p:childTnLst>
                                    <p:set>
                                      <p:cBhvr>
                                        <p:cTn id="99" dur="1" fill="hold">
                                          <p:stCondLst>
                                            <p:cond delay="0"/>
                                          </p:stCondLst>
                                        </p:cTn>
                                        <p:tgtEl>
                                          <p:spTgt spid="71"/>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5" grpId="1" animBg="1"/>
      <p:bldP spid="16" grpId="0" animBg="1"/>
      <p:bldP spid="29" grpId="0" animBg="1"/>
      <p:bldP spid="30" grpId="0" animBg="1"/>
      <p:bldP spid="31" grpId="0" animBg="1"/>
      <p:bldP spid="32" grpId="0" animBg="1"/>
      <p:bldP spid="34" grpId="0" animBg="1"/>
      <p:bldP spid="35" grpId="0" animBg="1"/>
      <p:bldP spid="36" grpId="0" animBg="1"/>
      <p:bldP spid="63" grpId="0"/>
      <p:bldP spid="69" grpId="0" animBg="1"/>
      <p:bldP spid="70" grpId="0" animBg="1"/>
      <p:bldP spid="71"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国网企业中台整体框架（建议）</a:t>
            </a:r>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195" name="组合 194"/>
          <p:cNvGrpSpPr/>
          <p:nvPr/>
        </p:nvGrpSpPr>
        <p:grpSpPr>
          <a:xfrm>
            <a:off x="110312" y="1138478"/>
            <a:ext cx="11728560" cy="5502555"/>
            <a:chOff x="163321" y="989676"/>
            <a:chExt cx="11728560" cy="5452748"/>
          </a:xfrm>
        </p:grpSpPr>
        <p:cxnSp>
          <p:nvCxnSpPr>
            <p:cNvPr id="6" name="直接连接符 5"/>
            <p:cNvCxnSpPr/>
            <p:nvPr/>
          </p:nvCxnSpPr>
          <p:spPr bwMode="auto">
            <a:xfrm>
              <a:off x="800794" y="4215246"/>
              <a:ext cx="11015432" cy="0"/>
            </a:xfrm>
            <a:prstGeom prst="line">
              <a:avLst/>
            </a:prstGeom>
            <a:solidFill>
              <a:schemeClr val="accent1"/>
            </a:solidFill>
            <a:ln w="9525" cap="flat" cmpd="sng" algn="ctr">
              <a:solidFill>
                <a:schemeClr val="tx1"/>
              </a:solidFill>
              <a:prstDash val="dash"/>
              <a:round/>
              <a:headEnd type="none" w="med" len="med"/>
              <a:tailEnd type="none" w="med" len="med"/>
            </a:ln>
          </p:spPr>
        </p:cxnSp>
        <p:grpSp>
          <p:nvGrpSpPr>
            <p:cNvPr id="7" name="组合 272"/>
            <p:cNvGrpSpPr/>
            <p:nvPr/>
          </p:nvGrpSpPr>
          <p:grpSpPr>
            <a:xfrm rot="10800000" flipV="1">
              <a:off x="11118928" y="1509860"/>
              <a:ext cx="646331" cy="460376"/>
              <a:chOff x="2898316" y="635465"/>
              <a:chExt cx="886558" cy="522283"/>
            </a:xfrm>
          </p:grpSpPr>
          <p:grpSp>
            <p:nvGrpSpPr>
              <p:cNvPr id="8" name="组合 446"/>
              <p:cNvGrpSpPr/>
              <p:nvPr/>
            </p:nvGrpSpPr>
            <p:grpSpPr>
              <a:xfrm>
                <a:off x="3181289" y="635465"/>
                <a:ext cx="320612" cy="271617"/>
                <a:chOff x="4537379" y="1322471"/>
                <a:chExt cx="505832" cy="428532"/>
              </a:xfrm>
            </p:grpSpPr>
            <p:sp>
              <p:nvSpPr>
                <p:cNvPr id="10" name="light-bulb_118063"/>
                <p:cNvSpPr>
                  <a:spLocks noChangeAspect="1"/>
                </p:cNvSpPr>
                <p:nvPr/>
              </p:nvSpPr>
              <p:spPr bwMode="auto">
                <a:xfrm>
                  <a:off x="4820269" y="1454831"/>
                  <a:ext cx="222942" cy="29617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rgbClr val="1B8E8A"/>
                </a:solidFill>
                <a:ln>
                  <a:noFill/>
                </a:ln>
              </p:spPr>
            </p:sp>
            <p:sp>
              <p:nvSpPr>
                <p:cNvPr id="11" name="user-picture_21104"/>
                <p:cNvSpPr>
                  <a:spLocks noChangeAspect="1"/>
                </p:cNvSpPr>
                <p:nvPr/>
              </p:nvSpPr>
              <p:spPr bwMode="auto">
                <a:xfrm>
                  <a:off x="4537379" y="1322471"/>
                  <a:ext cx="360958"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9" name="文本框 13"/>
              <p:cNvSpPr txBox="1">
                <a:spLocks noChangeArrowheads="1"/>
              </p:cNvSpPr>
              <p:nvPr/>
            </p:nvSpPr>
            <p:spPr bwMode="auto">
              <a:xfrm>
                <a:off x="2898316" y="898246"/>
                <a:ext cx="886558"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用电客户</a:t>
                </a:r>
              </a:p>
            </p:txBody>
          </p:sp>
        </p:grpSp>
        <p:grpSp>
          <p:nvGrpSpPr>
            <p:cNvPr id="12" name="组合 273"/>
            <p:cNvGrpSpPr/>
            <p:nvPr/>
          </p:nvGrpSpPr>
          <p:grpSpPr>
            <a:xfrm rot="10800000" flipV="1">
              <a:off x="11118927" y="2065069"/>
              <a:ext cx="646331" cy="448128"/>
              <a:chOff x="3956276" y="646428"/>
              <a:chExt cx="886558" cy="508387"/>
            </a:xfrm>
          </p:grpSpPr>
          <p:grpSp>
            <p:nvGrpSpPr>
              <p:cNvPr id="13" name="组合 442"/>
              <p:cNvGrpSpPr/>
              <p:nvPr/>
            </p:nvGrpSpPr>
            <p:grpSpPr>
              <a:xfrm>
                <a:off x="4231561" y="646428"/>
                <a:ext cx="335988" cy="272002"/>
                <a:chOff x="5159417" y="1340236"/>
                <a:chExt cx="530090" cy="429140"/>
              </a:xfrm>
            </p:grpSpPr>
            <p:sp>
              <p:nvSpPr>
                <p:cNvPr id="15" name="user-picture_21104"/>
                <p:cNvSpPr>
                  <a:spLocks noChangeAspect="1"/>
                </p:cNvSpPr>
                <p:nvPr/>
              </p:nvSpPr>
              <p:spPr bwMode="auto">
                <a:xfrm>
                  <a:off x="5159417" y="1340236"/>
                  <a:ext cx="360958" cy="428533"/>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sp>
              <p:nvSpPr>
                <p:cNvPr id="16" name="supermarket-cart_77526"/>
                <p:cNvSpPr>
                  <a:spLocks noChangeAspect="1"/>
                </p:cNvSpPr>
                <p:nvPr/>
              </p:nvSpPr>
              <p:spPr bwMode="auto">
                <a:xfrm>
                  <a:off x="5460119" y="1562655"/>
                  <a:ext cx="229388" cy="206721"/>
                </a:xfrm>
                <a:custGeom>
                  <a:avLst/>
                  <a:gdLst>
                    <a:gd name="T0" fmla="*/ 7933 w 8169"/>
                    <a:gd name="T1" fmla="*/ 1296 h 7600"/>
                    <a:gd name="T2" fmla="*/ 1218 w 8169"/>
                    <a:gd name="T3" fmla="*/ 184 h 7600"/>
                    <a:gd name="T4" fmla="*/ 227 w 8169"/>
                    <a:gd name="T5" fmla="*/ 0 h 7600"/>
                    <a:gd name="T6" fmla="*/ 227 w 8169"/>
                    <a:gd name="T7" fmla="*/ 454 h 7600"/>
                    <a:gd name="T8" fmla="*/ 1787 w 8169"/>
                    <a:gd name="T9" fmla="*/ 5578 h 7600"/>
                    <a:gd name="T10" fmla="*/ 2814 w 8169"/>
                    <a:gd name="T11" fmla="*/ 5766 h 7600"/>
                    <a:gd name="T12" fmla="*/ 2979 w 8169"/>
                    <a:gd name="T13" fmla="*/ 7600 h 7600"/>
                    <a:gd name="T14" fmla="*/ 3144 w 8169"/>
                    <a:gd name="T15" fmla="*/ 5766 h 7600"/>
                    <a:gd name="T16" fmla="*/ 5338 w 8169"/>
                    <a:gd name="T17" fmla="*/ 6676 h 7600"/>
                    <a:gd name="T18" fmla="*/ 7187 w 8169"/>
                    <a:gd name="T19" fmla="*/ 6676 h 7600"/>
                    <a:gd name="T20" fmla="*/ 7120 w 8169"/>
                    <a:gd name="T21" fmla="*/ 5766 h 7600"/>
                    <a:gd name="T22" fmla="*/ 7120 w 8169"/>
                    <a:gd name="T23" fmla="*/ 5312 h 7600"/>
                    <a:gd name="T24" fmla="*/ 2132 w 8169"/>
                    <a:gd name="T25" fmla="*/ 4915 h 7600"/>
                    <a:gd name="T26" fmla="*/ 7528 w 8169"/>
                    <a:gd name="T27" fmla="*/ 4732 h 7600"/>
                    <a:gd name="T28" fmla="*/ 8108 w 8169"/>
                    <a:gd name="T29" fmla="*/ 1379 h 7600"/>
                    <a:gd name="T30" fmla="*/ 6262 w 8169"/>
                    <a:gd name="T31" fmla="*/ 7146 h 7600"/>
                    <a:gd name="T32" fmla="*/ 6262 w 8169"/>
                    <a:gd name="T33" fmla="*/ 6206 h 7600"/>
                    <a:gd name="T34" fmla="*/ 3449 w 8169"/>
                    <a:gd name="T35" fmla="*/ 6676 h 7600"/>
                    <a:gd name="T36" fmla="*/ 2509 w 8169"/>
                    <a:gd name="T37" fmla="*/ 6676 h 7600"/>
                    <a:gd name="T38" fmla="*/ 3449 w 8169"/>
                    <a:gd name="T39" fmla="*/ 6676 h 7600"/>
                    <a:gd name="T40" fmla="*/ 1739 w 8169"/>
                    <a:gd name="T41" fmla="*/ 2869 h 7600"/>
                    <a:gd name="T42" fmla="*/ 2858 w 8169"/>
                    <a:gd name="T43" fmla="*/ 4461 h 7600"/>
                    <a:gd name="T44" fmla="*/ 4361 w 8169"/>
                    <a:gd name="T45" fmla="*/ 4461 h 7600"/>
                    <a:gd name="T46" fmla="*/ 3058 w 8169"/>
                    <a:gd name="T47" fmla="*/ 2869 h 7600"/>
                    <a:gd name="T48" fmla="*/ 4361 w 8169"/>
                    <a:gd name="T49" fmla="*/ 4461 h 7600"/>
                    <a:gd name="T50" fmla="*/ 4816 w 8169"/>
                    <a:gd name="T51" fmla="*/ 4461 h 7600"/>
                    <a:gd name="T52" fmla="*/ 6103 w 8169"/>
                    <a:gd name="T53" fmla="*/ 2869 h 7600"/>
                    <a:gd name="T54" fmla="*/ 7118 w 8169"/>
                    <a:gd name="T55" fmla="*/ 4461 h 7600"/>
                    <a:gd name="T56" fmla="*/ 6562 w 8169"/>
                    <a:gd name="T57" fmla="*/ 2869 h 7600"/>
                    <a:gd name="T58" fmla="*/ 7118 w 8169"/>
                    <a:gd name="T59" fmla="*/ 4461 h 7600"/>
                    <a:gd name="T60" fmla="*/ 1651 w 8169"/>
                    <a:gd name="T61" fmla="*/ 2415 h 7600"/>
                    <a:gd name="T62" fmla="*/ 7656 w 8169"/>
                    <a:gd name="T63" fmla="*/ 1751 h 7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69" h="7600">
                      <a:moveTo>
                        <a:pt x="8108" y="1379"/>
                      </a:moveTo>
                      <a:cubicBezTo>
                        <a:pt x="8065" y="1327"/>
                        <a:pt x="8001" y="1296"/>
                        <a:pt x="7933" y="1296"/>
                      </a:cubicBezTo>
                      <a:lnTo>
                        <a:pt x="1434" y="1296"/>
                      </a:lnTo>
                      <a:lnTo>
                        <a:pt x="1218" y="184"/>
                      </a:lnTo>
                      <a:cubicBezTo>
                        <a:pt x="1197" y="77"/>
                        <a:pt x="1104" y="0"/>
                        <a:pt x="995" y="0"/>
                      </a:cubicBezTo>
                      <a:lnTo>
                        <a:pt x="227" y="0"/>
                      </a:lnTo>
                      <a:cubicBezTo>
                        <a:pt x="102" y="0"/>
                        <a:pt x="0" y="101"/>
                        <a:pt x="0" y="227"/>
                      </a:cubicBezTo>
                      <a:cubicBezTo>
                        <a:pt x="0" y="353"/>
                        <a:pt x="102" y="454"/>
                        <a:pt x="227" y="454"/>
                      </a:cubicBezTo>
                      <a:lnTo>
                        <a:pt x="807" y="454"/>
                      </a:lnTo>
                      <a:lnTo>
                        <a:pt x="1787" y="5578"/>
                      </a:lnTo>
                      <a:cubicBezTo>
                        <a:pt x="1806" y="5687"/>
                        <a:pt x="1900" y="5766"/>
                        <a:pt x="2011" y="5766"/>
                      </a:cubicBezTo>
                      <a:lnTo>
                        <a:pt x="2814" y="5766"/>
                      </a:lnTo>
                      <a:cubicBezTo>
                        <a:pt x="2383" y="5844"/>
                        <a:pt x="2054" y="6222"/>
                        <a:pt x="2054" y="6676"/>
                      </a:cubicBezTo>
                      <a:cubicBezTo>
                        <a:pt x="2054" y="7186"/>
                        <a:pt x="2469" y="7600"/>
                        <a:pt x="2979" y="7600"/>
                      </a:cubicBezTo>
                      <a:cubicBezTo>
                        <a:pt x="3489" y="7600"/>
                        <a:pt x="3903" y="7186"/>
                        <a:pt x="3903" y="6676"/>
                      </a:cubicBezTo>
                      <a:cubicBezTo>
                        <a:pt x="3903" y="6222"/>
                        <a:pt x="3575" y="5844"/>
                        <a:pt x="3144" y="5766"/>
                      </a:cubicBezTo>
                      <a:lnTo>
                        <a:pt x="6097" y="5766"/>
                      </a:lnTo>
                      <a:cubicBezTo>
                        <a:pt x="5666" y="5844"/>
                        <a:pt x="5338" y="6222"/>
                        <a:pt x="5338" y="6676"/>
                      </a:cubicBezTo>
                      <a:cubicBezTo>
                        <a:pt x="5338" y="7186"/>
                        <a:pt x="5753" y="7600"/>
                        <a:pt x="6262" y="7600"/>
                      </a:cubicBezTo>
                      <a:cubicBezTo>
                        <a:pt x="6772" y="7600"/>
                        <a:pt x="7187" y="7186"/>
                        <a:pt x="7187" y="6676"/>
                      </a:cubicBezTo>
                      <a:cubicBezTo>
                        <a:pt x="7187" y="6222"/>
                        <a:pt x="6859" y="5844"/>
                        <a:pt x="6428" y="5766"/>
                      </a:cubicBezTo>
                      <a:lnTo>
                        <a:pt x="7120" y="5766"/>
                      </a:lnTo>
                      <a:cubicBezTo>
                        <a:pt x="7246" y="5766"/>
                        <a:pt x="7347" y="5665"/>
                        <a:pt x="7347" y="5539"/>
                      </a:cubicBezTo>
                      <a:cubicBezTo>
                        <a:pt x="7347" y="5413"/>
                        <a:pt x="7246" y="5312"/>
                        <a:pt x="7120" y="5312"/>
                      </a:cubicBezTo>
                      <a:lnTo>
                        <a:pt x="2201" y="5312"/>
                      </a:lnTo>
                      <a:lnTo>
                        <a:pt x="2132" y="4915"/>
                      </a:lnTo>
                      <a:lnTo>
                        <a:pt x="7305" y="4915"/>
                      </a:lnTo>
                      <a:cubicBezTo>
                        <a:pt x="7413" y="4915"/>
                        <a:pt x="7507" y="4839"/>
                        <a:pt x="7528" y="4732"/>
                      </a:cubicBezTo>
                      <a:lnTo>
                        <a:pt x="8156" y="1568"/>
                      </a:lnTo>
                      <a:cubicBezTo>
                        <a:pt x="8169" y="1501"/>
                        <a:pt x="8152" y="1432"/>
                        <a:pt x="8108" y="1379"/>
                      </a:cubicBezTo>
                      <a:close/>
                      <a:moveTo>
                        <a:pt x="6732" y="6676"/>
                      </a:moveTo>
                      <a:cubicBezTo>
                        <a:pt x="6732" y="6935"/>
                        <a:pt x="6521" y="7146"/>
                        <a:pt x="6262" y="7146"/>
                      </a:cubicBezTo>
                      <a:cubicBezTo>
                        <a:pt x="6003" y="7146"/>
                        <a:pt x="5793" y="6935"/>
                        <a:pt x="5793" y="6676"/>
                      </a:cubicBezTo>
                      <a:cubicBezTo>
                        <a:pt x="5793" y="6417"/>
                        <a:pt x="6003" y="6206"/>
                        <a:pt x="6262" y="6206"/>
                      </a:cubicBezTo>
                      <a:cubicBezTo>
                        <a:pt x="6521" y="6206"/>
                        <a:pt x="6732" y="6417"/>
                        <a:pt x="6732" y="6676"/>
                      </a:cubicBezTo>
                      <a:close/>
                      <a:moveTo>
                        <a:pt x="3449" y="6676"/>
                      </a:moveTo>
                      <a:cubicBezTo>
                        <a:pt x="3449" y="6935"/>
                        <a:pt x="3238" y="7146"/>
                        <a:pt x="2979" y="7146"/>
                      </a:cubicBezTo>
                      <a:cubicBezTo>
                        <a:pt x="2720" y="7146"/>
                        <a:pt x="2509" y="6935"/>
                        <a:pt x="2509" y="6676"/>
                      </a:cubicBezTo>
                      <a:cubicBezTo>
                        <a:pt x="2509" y="6417"/>
                        <a:pt x="2720" y="6206"/>
                        <a:pt x="2979" y="6206"/>
                      </a:cubicBezTo>
                      <a:cubicBezTo>
                        <a:pt x="3238" y="6206"/>
                        <a:pt x="3449" y="6417"/>
                        <a:pt x="3449" y="6676"/>
                      </a:cubicBezTo>
                      <a:close/>
                      <a:moveTo>
                        <a:pt x="2047" y="4461"/>
                      </a:moveTo>
                      <a:lnTo>
                        <a:pt x="1739" y="2869"/>
                      </a:lnTo>
                      <a:lnTo>
                        <a:pt x="2597" y="2869"/>
                      </a:lnTo>
                      <a:lnTo>
                        <a:pt x="2858" y="4461"/>
                      </a:lnTo>
                      <a:lnTo>
                        <a:pt x="2047" y="4461"/>
                      </a:lnTo>
                      <a:close/>
                      <a:moveTo>
                        <a:pt x="4361" y="4461"/>
                      </a:moveTo>
                      <a:lnTo>
                        <a:pt x="3319" y="4461"/>
                      </a:lnTo>
                      <a:lnTo>
                        <a:pt x="3058" y="2869"/>
                      </a:lnTo>
                      <a:lnTo>
                        <a:pt x="4361" y="2869"/>
                      </a:lnTo>
                      <a:lnTo>
                        <a:pt x="4361" y="4461"/>
                      </a:lnTo>
                      <a:close/>
                      <a:moveTo>
                        <a:pt x="5875" y="4461"/>
                      </a:moveTo>
                      <a:lnTo>
                        <a:pt x="4816" y="4461"/>
                      </a:lnTo>
                      <a:lnTo>
                        <a:pt x="4816" y="2869"/>
                      </a:lnTo>
                      <a:lnTo>
                        <a:pt x="6103" y="2869"/>
                      </a:lnTo>
                      <a:lnTo>
                        <a:pt x="5875" y="4461"/>
                      </a:lnTo>
                      <a:close/>
                      <a:moveTo>
                        <a:pt x="7118" y="4461"/>
                      </a:moveTo>
                      <a:lnTo>
                        <a:pt x="6334" y="4461"/>
                      </a:lnTo>
                      <a:lnTo>
                        <a:pt x="6562" y="2869"/>
                      </a:lnTo>
                      <a:lnTo>
                        <a:pt x="7434" y="2869"/>
                      </a:lnTo>
                      <a:lnTo>
                        <a:pt x="7118" y="4461"/>
                      </a:lnTo>
                      <a:close/>
                      <a:moveTo>
                        <a:pt x="7524" y="2415"/>
                      </a:moveTo>
                      <a:lnTo>
                        <a:pt x="1651" y="2415"/>
                      </a:lnTo>
                      <a:lnTo>
                        <a:pt x="1522" y="1751"/>
                      </a:lnTo>
                      <a:lnTo>
                        <a:pt x="7656" y="1751"/>
                      </a:lnTo>
                      <a:lnTo>
                        <a:pt x="7524" y="2415"/>
                      </a:lnTo>
                      <a:close/>
                    </a:path>
                  </a:pathLst>
                </a:custGeom>
                <a:solidFill>
                  <a:srgbClr val="1B8E8A"/>
                </a:solidFill>
                <a:ln>
                  <a:noFill/>
                </a:ln>
              </p:spPr>
            </p:sp>
          </p:grpSp>
          <p:sp>
            <p:nvSpPr>
              <p:cNvPr id="14" name="文本框 13"/>
              <p:cNvSpPr txBox="1">
                <a:spLocks noChangeArrowheads="1"/>
              </p:cNvSpPr>
              <p:nvPr/>
            </p:nvSpPr>
            <p:spPr bwMode="auto">
              <a:xfrm>
                <a:off x="3956276" y="895314"/>
                <a:ext cx="886558" cy="25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电商客户</a:t>
                </a:r>
              </a:p>
            </p:txBody>
          </p:sp>
        </p:grpSp>
        <p:grpSp>
          <p:nvGrpSpPr>
            <p:cNvPr id="17" name="组合 274"/>
            <p:cNvGrpSpPr/>
            <p:nvPr/>
          </p:nvGrpSpPr>
          <p:grpSpPr>
            <a:xfrm rot="10800000" flipV="1">
              <a:off x="11003512" y="2608027"/>
              <a:ext cx="877163" cy="444947"/>
              <a:chOff x="4945331" y="649274"/>
              <a:chExt cx="1203187" cy="504778"/>
            </a:xfrm>
          </p:grpSpPr>
          <p:grpSp>
            <p:nvGrpSpPr>
              <p:cNvPr id="18" name="组合 438"/>
              <p:cNvGrpSpPr/>
              <p:nvPr/>
            </p:nvGrpSpPr>
            <p:grpSpPr>
              <a:xfrm>
                <a:off x="5364359" y="649274"/>
                <a:ext cx="365134" cy="271616"/>
                <a:chOff x="5749806" y="1349664"/>
                <a:chExt cx="576075" cy="428532"/>
              </a:xfrm>
            </p:grpSpPr>
            <p:sp>
              <p:nvSpPr>
                <p:cNvPr id="20" name="electric-car_282984"/>
                <p:cNvSpPr>
                  <a:spLocks noChangeAspect="1"/>
                </p:cNvSpPr>
                <p:nvPr/>
              </p:nvSpPr>
              <p:spPr bwMode="auto">
                <a:xfrm>
                  <a:off x="6106304" y="1563930"/>
                  <a:ext cx="219577" cy="214266"/>
                </a:xfrm>
                <a:custGeom>
                  <a:avLst/>
                  <a:gdLst>
                    <a:gd name="connsiteX0" fmla="*/ 477340 w 607639"/>
                    <a:gd name="connsiteY0" fmla="*/ 426251 h 528606"/>
                    <a:gd name="connsiteX1" fmla="*/ 454102 w 607639"/>
                    <a:gd name="connsiteY1" fmla="*/ 449440 h 528606"/>
                    <a:gd name="connsiteX2" fmla="*/ 477340 w 607639"/>
                    <a:gd name="connsiteY2" fmla="*/ 472541 h 528606"/>
                    <a:gd name="connsiteX3" fmla="*/ 500579 w 607639"/>
                    <a:gd name="connsiteY3" fmla="*/ 449440 h 528606"/>
                    <a:gd name="connsiteX4" fmla="*/ 477340 w 607639"/>
                    <a:gd name="connsiteY4" fmla="*/ 426251 h 528606"/>
                    <a:gd name="connsiteX5" fmla="*/ 126463 w 607639"/>
                    <a:gd name="connsiteY5" fmla="*/ 426251 h 528606"/>
                    <a:gd name="connsiteX6" fmla="*/ 103237 w 607639"/>
                    <a:gd name="connsiteY6" fmla="*/ 449440 h 528606"/>
                    <a:gd name="connsiteX7" fmla="*/ 126463 w 607639"/>
                    <a:gd name="connsiteY7" fmla="*/ 472541 h 528606"/>
                    <a:gd name="connsiteX8" fmla="*/ 149599 w 607639"/>
                    <a:gd name="connsiteY8" fmla="*/ 449440 h 528606"/>
                    <a:gd name="connsiteX9" fmla="*/ 126463 w 607639"/>
                    <a:gd name="connsiteY9" fmla="*/ 426251 h 528606"/>
                    <a:gd name="connsiteX10" fmla="*/ 477340 w 607639"/>
                    <a:gd name="connsiteY10" fmla="*/ 404128 h 528606"/>
                    <a:gd name="connsiteX11" fmla="*/ 522749 w 607639"/>
                    <a:gd name="connsiteY11" fmla="*/ 449440 h 528606"/>
                    <a:gd name="connsiteX12" fmla="*/ 477340 w 607639"/>
                    <a:gd name="connsiteY12" fmla="*/ 494664 h 528606"/>
                    <a:gd name="connsiteX13" fmla="*/ 431931 w 607639"/>
                    <a:gd name="connsiteY13" fmla="*/ 449440 h 528606"/>
                    <a:gd name="connsiteX14" fmla="*/ 477340 w 607639"/>
                    <a:gd name="connsiteY14" fmla="*/ 404128 h 528606"/>
                    <a:gd name="connsiteX15" fmla="*/ 126463 w 607639"/>
                    <a:gd name="connsiteY15" fmla="*/ 404128 h 528606"/>
                    <a:gd name="connsiteX16" fmla="*/ 171757 w 607639"/>
                    <a:gd name="connsiteY16" fmla="*/ 449440 h 528606"/>
                    <a:gd name="connsiteX17" fmla="*/ 126463 w 607639"/>
                    <a:gd name="connsiteY17" fmla="*/ 494664 h 528606"/>
                    <a:gd name="connsiteX18" fmla="*/ 81080 w 607639"/>
                    <a:gd name="connsiteY18" fmla="*/ 449440 h 528606"/>
                    <a:gd name="connsiteX19" fmla="*/ 126463 w 607639"/>
                    <a:gd name="connsiteY19" fmla="*/ 404128 h 528606"/>
                    <a:gd name="connsiteX20" fmla="*/ 477336 w 607639"/>
                    <a:gd name="connsiteY20" fmla="*/ 392278 h 528606"/>
                    <a:gd name="connsiteX21" fmla="*/ 420194 w 607639"/>
                    <a:gd name="connsiteY21" fmla="*/ 449422 h 528606"/>
                    <a:gd name="connsiteX22" fmla="*/ 477336 w 607639"/>
                    <a:gd name="connsiteY22" fmla="*/ 506477 h 528606"/>
                    <a:gd name="connsiteX23" fmla="*/ 534566 w 607639"/>
                    <a:gd name="connsiteY23" fmla="*/ 449422 h 528606"/>
                    <a:gd name="connsiteX24" fmla="*/ 477336 w 607639"/>
                    <a:gd name="connsiteY24" fmla="*/ 392278 h 528606"/>
                    <a:gd name="connsiteX25" fmla="*/ 126476 w 607639"/>
                    <a:gd name="connsiteY25" fmla="*/ 392278 h 528606"/>
                    <a:gd name="connsiteX26" fmla="*/ 69246 w 607639"/>
                    <a:gd name="connsiteY26" fmla="*/ 449422 h 528606"/>
                    <a:gd name="connsiteX27" fmla="*/ 126476 w 607639"/>
                    <a:gd name="connsiteY27" fmla="*/ 506477 h 528606"/>
                    <a:gd name="connsiteX28" fmla="*/ 183618 w 607639"/>
                    <a:gd name="connsiteY28" fmla="*/ 449422 h 528606"/>
                    <a:gd name="connsiteX29" fmla="*/ 126476 w 607639"/>
                    <a:gd name="connsiteY29" fmla="*/ 392278 h 528606"/>
                    <a:gd name="connsiteX30" fmla="*/ 564116 w 607639"/>
                    <a:gd name="connsiteY30" fmla="*/ 345176 h 528606"/>
                    <a:gd name="connsiteX31" fmla="*/ 555571 w 607639"/>
                    <a:gd name="connsiteY31" fmla="*/ 349442 h 528606"/>
                    <a:gd name="connsiteX32" fmla="*/ 554058 w 607639"/>
                    <a:gd name="connsiteY32" fmla="*/ 358773 h 528606"/>
                    <a:gd name="connsiteX33" fmla="*/ 564116 w 607639"/>
                    <a:gd name="connsiteY33" fmla="*/ 366149 h 528606"/>
                    <a:gd name="connsiteX34" fmla="*/ 585477 w 607639"/>
                    <a:gd name="connsiteY34" fmla="*/ 366149 h 528606"/>
                    <a:gd name="connsiteX35" fmla="*/ 585477 w 607639"/>
                    <a:gd name="connsiteY35" fmla="*/ 345176 h 528606"/>
                    <a:gd name="connsiteX36" fmla="*/ 294619 w 607639"/>
                    <a:gd name="connsiteY36" fmla="*/ 330980 h 528606"/>
                    <a:gd name="connsiteX37" fmla="*/ 302627 w 607639"/>
                    <a:gd name="connsiteY37" fmla="*/ 337999 h 528606"/>
                    <a:gd name="connsiteX38" fmla="*/ 311346 w 607639"/>
                    <a:gd name="connsiteY38" fmla="*/ 361811 h 528606"/>
                    <a:gd name="connsiteX39" fmla="*/ 339372 w 607639"/>
                    <a:gd name="connsiteY39" fmla="*/ 333824 h 528606"/>
                    <a:gd name="connsiteX40" fmla="*/ 355031 w 607639"/>
                    <a:gd name="connsiteY40" fmla="*/ 333824 h 528606"/>
                    <a:gd name="connsiteX41" fmla="*/ 355031 w 607639"/>
                    <a:gd name="connsiteY41" fmla="*/ 349461 h 528606"/>
                    <a:gd name="connsiteX42" fmla="*/ 314727 w 607639"/>
                    <a:gd name="connsiteY42" fmla="*/ 389709 h 528606"/>
                    <a:gd name="connsiteX43" fmla="*/ 306897 w 607639"/>
                    <a:gd name="connsiteY43" fmla="*/ 392908 h 528606"/>
                    <a:gd name="connsiteX44" fmla="*/ 304495 w 607639"/>
                    <a:gd name="connsiteY44" fmla="*/ 392641 h 528606"/>
                    <a:gd name="connsiteX45" fmla="*/ 296487 w 607639"/>
                    <a:gd name="connsiteY45" fmla="*/ 385711 h 528606"/>
                    <a:gd name="connsiteX46" fmla="*/ 287768 w 607639"/>
                    <a:gd name="connsiteY46" fmla="*/ 361900 h 528606"/>
                    <a:gd name="connsiteX47" fmla="*/ 264458 w 607639"/>
                    <a:gd name="connsiteY47" fmla="*/ 385178 h 528606"/>
                    <a:gd name="connsiteX48" fmla="*/ 248799 w 607639"/>
                    <a:gd name="connsiteY48" fmla="*/ 385178 h 528606"/>
                    <a:gd name="connsiteX49" fmla="*/ 248799 w 607639"/>
                    <a:gd name="connsiteY49" fmla="*/ 369541 h 528606"/>
                    <a:gd name="connsiteX50" fmla="*/ 284387 w 607639"/>
                    <a:gd name="connsiteY50" fmla="*/ 334001 h 528606"/>
                    <a:gd name="connsiteX51" fmla="*/ 294619 w 607639"/>
                    <a:gd name="connsiteY51" fmla="*/ 330980 h 528606"/>
                    <a:gd name="connsiteX52" fmla="*/ 44769 w 607639"/>
                    <a:gd name="connsiteY52" fmla="*/ 287143 h 528606"/>
                    <a:gd name="connsiteX53" fmla="*/ 22162 w 607639"/>
                    <a:gd name="connsiteY53" fmla="*/ 309716 h 528606"/>
                    <a:gd name="connsiteX54" fmla="*/ 22162 w 607639"/>
                    <a:gd name="connsiteY54" fmla="*/ 436269 h 528606"/>
                    <a:gd name="connsiteX55" fmla="*/ 48152 w 607639"/>
                    <a:gd name="connsiteY55" fmla="*/ 436269 h 528606"/>
                    <a:gd name="connsiteX56" fmla="*/ 126476 w 607639"/>
                    <a:gd name="connsiteY56" fmla="*/ 370149 h 528606"/>
                    <a:gd name="connsiteX57" fmla="*/ 204712 w 607639"/>
                    <a:gd name="connsiteY57" fmla="*/ 436269 h 528606"/>
                    <a:gd name="connsiteX58" fmla="*/ 399100 w 607639"/>
                    <a:gd name="connsiteY58" fmla="*/ 436269 h 528606"/>
                    <a:gd name="connsiteX59" fmla="*/ 477336 w 607639"/>
                    <a:gd name="connsiteY59" fmla="*/ 370149 h 528606"/>
                    <a:gd name="connsiteX60" fmla="*/ 555571 w 607639"/>
                    <a:gd name="connsiteY60" fmla="*/ 436269 h 528606"/>
                    <a:gd name="connsiteX61" fmla="*/ 585477 w 607639"/>
                    <a:gd name="connsiteY61" fmla="*/ 436269 h 528606"/>
                    <a:gd name="connsiteX62" fmla="*/ 585477 w 607639"/>
                    <a:gd name="connsiteY62" fmla="*/ 388278 h 528606"/>
                    <a:gd name="connsiteX63" fmla="*/ 564116 w 607639"/>
                    <a:gd name="connsiteY63" fmla="*/ 388278 h 528606"/>
                    <a:gd name="connsiteX64" fmla="*/ 532875 w 607639"/>
                    <a:gd name="connsiteY64" fmla="*/ 365261 h 528606"/>
                    <a:gd name="connsiteX65" fmla="*/ 537770 w 607639"/>
                    <a:gd name="connsiteY65" fmla="*/ 336289 h 528606"/>
                    <a:gd name="connsiteX66" fmla="*/ 564116 w 607639"/>
                    <a:gd name="connsiteY66" fmla="*/ 323047 h 528606"/>
                    <a:gd name="connsiteX67" fmla="*/ 583074 w 607639"/>
                    <a:gd name="connsiteY67" fmla="*/ 323047 h 528606"/>
                    <a:gd name="connsiteX68" fmla="*/ 562870 w 607639"/>
                    <a:gd name="connsiteY68" fmla="*/ 306961 h 528606"/>
                    <a:gd name="connsiteX69" fmla="*/ 456508 w 607639"/>
                    <a:gd name="connsiteY69" fmla="*/ 287143 h 528606"/>
                    <a:gd name="connsiteX70" fmla="*/ 70492 w 607639"/>
                    <a:gd name="connsiteY70" fmla="*/ 287143 h 528606"/>
                    <a:gd name="connsiteX71" fmla="*/ 70492 w 607639"/>
                    <a:gd name="connsiteY71" fmla="*/ 338510 h 528606"/>
                    <a:gd name="connsiteX72" fmla="*/ 59366 w 607639"/>
                    <a:gd name="connsiteY72" fmla="*/ 349619 h 528606"/>
                    <a:gd name="connsiteX73" fmla="*/ 48330 w 607639"/>
                    <a:gd name="connsiteY73" fmla="*/ 338510 h 528606"/>
                    <a:gd name="connsiteX74" fmla="*/ 48330 w 607639"/>
                    <a:gd name="connsiteY74" fmla="*/ 287143 h 528606"/>
                    <a:gd name="connsiteX75" fmla="*/ 271466 w 607639"/>
                    <a:gd name="connsiteY75" fmla="*/ 170633 h 528606"/>
                    <a:gd name="connsiteX76" fmla="*/ 271466 w 607639"/>
                    <a:gd name="connsiteY76" fmla="*/ 265014 h 528606"/>
                    <a:gd name="connsiteX77" fmla="*/ 439686 w 607639"/>
                    <a:gd name="connsiteY77" fmla="*/ 265014 h 528606"/>
                    <a:gd name="connsiteX78" fmla="*/ 422686 w 607639"/>
                    <a:gd name="connsiteY78" fmla="*/ 230354 h 528606"/>
                    <a:gd name="connsiteX79" fmla="*/ 326917 w 607639"/>
                    <a:gd name="connsiteY79" fmla="*/ 170633 h 528606"/>
                    <a:gd name="connsiteX80" fmla="*/ 160031 w 607639"/>
                    <a:gd name="connsiteY80" fmla="*/ 170633 h 528606"/>
                    <a:gd name="connsiteX81" fmla="*/ 121670 w 607639"/>
                    <a:gd name="connsiteY81" fmla="*/ 202982 h 528606"/>
                    <a:gd name="connsiteX82" fmla="*/ 111078 w 607639"/>
                    <a:gd name="connsiteY82" fmla="*/ 265014 h 528606"/>
                    <a:gd name="connsiteX83" fmla="*/ 249304 w 607639"/>
                    <a:gd name="connsiteY83" fmla="*/ 265014 h 528606"/>
                    <a:gd name="connsiteX84" fmla="*/ 249304 w 607639"/>
                    <a:gd name="connsiteY84" fmla="*/ 170633 h 528606"/>
                    <a:gd name="connsiteX85" fmla="*/ 389754 w 607639"/>
                    <a:gd name="connsiteY85" fmla="*/ 37415 h 528606"/>
                    <a:gd name="connsiteX86" fmla="*/ 360116 w 607639"/>
                    <a:gd name="connsiteY86" fmla="*/ 67009 h 528606"/>
                    <a:gd name="connsiteX87" fmla="*/ 389754 w 607639"/>
                    <a:gd name="connsiteY87" fmla="*/ 96603 h 528606"/>
                    <a:gd name="connsiteX88" fmla="*/ 423042 w 607639"/>
                    <a:gd name="connsiteY88" fmla="*/ 96603 h 528606"/>
                    <a:gd name="connsiteX89" fmla="*/ 423042 w 607639"/>
                    <a:gd name="connsiteY89" fmla="*/ 37415 h 528606"/>
                    <a:gd name="connsiteX90" fmla="*/ 434168 w 607639"/>
                    <a:gd name="connsiteY90" fmla="*/ 0 h 528606"/>
                    <a:gd name="connsiteX91" fmla="*/ 445205 w 607639"/>
                    <a:gd name="connsiteY91" fmla="*/ 11109 h 528606"/>
                    <a:gd name="connsiteX92" fmla="*/ 445205 w 607639"/>
                    <a:gd name="connsiteY92" fmla="*/ 26306 h 528606"/>
                    <a:gd name="connsiteX93" fmla="*/ 445205 w 607639"/>
                    <a:gd name="connsiteY93" fmla="*/ 29683 h 528606"/>
                    <a:gd name="connsiteX94" fmla="*/ 483299 w 607639"/>
                    <a:gd name="connsiteY94" fmla="*/ 29683 h 528606"/>
                    <a:gd name="connsiteX95" fmla="*/ 494425 w 607639"/>
                    <a:gd name="connsiteY95" fmla="*/ 40792 h 528606"/>
                    <a:gd name="connsiteX96" fmla="*/ 483299 w 607639"/>
                    <a:gd name="connsiteY96" fmla="*/ 51812 h 528606"/>
                    <a:gd name="connsiteX97" fmla="*/ 445205 w 607639"/>
                    <a:gd name="connsiteY97" fmla="*/ 51812 h 528606"/>
                    <a:gd name="connsiteX98" fmla="*/ 445205 w 607639"/>
                    <a:gd name="connsiteY98" fmla="*/ 82206 h 528606"/>
                    <a:gd name="connsiteX99" fmla="*/ 483299 w 607639"/>
                    <a:gd name="connsiteY99" fmla="*/ 82206 h 528606"/>
                    <a:gd name="connsiteX100" fmla="*/ 494425 w 607639"/>
                    <a:gd name="connsiteY100" fmla="*/ 93315 h 528606"/>
                    <a:gd name="connsiteX101" fmla="*/ 483299 w 607639"/>
                    <a:gd name="connsiteY101" fmla="*/ 104335 h 528606"/>
                    <a:gd name="connsiteX102" fmla="*/ 445205 w 607639"/>
                    <a:gd name="connsiteY102" fmla="*/ 104335 h 528606"/>
                    <a:gd name="connsiteX103" fmla="*/ 445205 w 607639"/>
                    <a:gd name="connsiteY103" fmla="*/ 107712 h 528606"/>
                    <a:gd name="connsiteX104" fmla="*/ 445205 w 607639"/>
                    <a:gd name="connsiteY104" fmla="*/ 122909 h 528606"/>
                    <a:gd name="connsiteX105" fmla="*/ 434168 w 607639"/>
                    <a:gd name="connsiteY105" fmla="*/ 134018 h 528606"/>
                    <a:gd name="connsiteX106" fmla="*/ 423042 w 607639"/>
                    <a:gd name="connsiteY106" fmla="*/ 122909 h 528606"/>
                    <a:gd name="connsiteX107" fmla="*/ 423042 w 607639"/>
                    <a:gd name="connsiteY107" fmla="*/ 118732 h 528606"/>
                    <a:gd name="connsiteX108" fmla="*/ 389754 w 607639"/>
                    <a:gd name="connsiteY108" fmla="*/ 118732 h 528606"/>
                    <a:gd name="connsiteX109" fmla="*/ 339110 w 607639"/>
                    <a:gd name="connsiteY109" fmla="*/ 78118 h 528606"/>
                    <a:gd name="connsiteX110" fmla="*/ 173204 w 607639"/>
                    <a:gd name="connsiteY110" fmla="*/ 78118 h 528606"/>
                    <a:gd name="connsiteX111" fmla="*/ 70492 w 607639"/>
                    <a:gd name="connsiteY111" fmla="*/ 180675 h 528606"/>
                    <a:gd name="connsiteX112" fmla="*/ 70492 w 607639"/>
                    <a:gd name="connsiteY112" fmla="*/ 265014 h 528606"/>
                    <a:gd name="connsiteX113" fmla="*/ 88649 w 607639"/>
                    <a:gd name="connsiteY113" fmla="*/ 265014 h 528606"/>
                    <a:gd name="connsiteX114" fmla="*/ 99864 w 607639"/>
                    <a:gd name="connsiteY114" fmla="*/ 199249 h 528606"/>
                    <a:gd name="connsiteX115" fmla="*/ 160031 w 607639"/>
                    <a:gd name="connsiteY115" fmla="*/ 148504 h 528606"/>
                    <a:gd name="connsiteX116" fmla="*/ 326917 w 607639"/>
                    <a:gd name="connsiteY116" fmla="*/ 148504 h 528606"/>
                    <a:gd name="connsiteX117" fmla="*/ 442623 w 607639"/>
                    <a:gd name="connsiteY117" fmla="*/ 220578 h 528606"/>
                    <a:gd name="connsiteX118" fmla="*/ 464964 w 607639"/>
                    <a:gd name="connsiteY118" fmla="*/ 266258 h 528606"/>
                    <a:gd name="connsiteX119" fmla="*/ 566964 w 607639"/>
                    <a:gd name="connsiteY119" fmla="*/ 285188 h 528606"/>
                    <a:gd name="connsiteX120" fmla="*/ 607639 w 607639"/>
                    <a:gd name="connsiteY120" fmla="*/ 334067 h 528606"/>
                    <a:gd name="connsiteX121" fmla="*/ 607639 w 607639"/>
                    <a:gd name="connsiteY121" fmla="*/ 447378 h 528606"/>
                    <a:gd name="connsiteX122" fmla="*/ 596514 w 607639"/>
                    <a:gd name="connsiteY122" fmla="*/ 458398 h 528606"/>
                    <a:gd name="connsiteX123" fmla="*/ 556194 w 607639"/>
                    <a:gd name="connsiteY123" fmla="*/ 458398 h 528606"/>
                    <a:gd name="connsiteX124" fmla="*/ 477336 w 607639"/>
                    <a:gd name="connsiteY124" fmla="*/ 528606 h 528606"/>
                    <a:gd name="connsiteX125" fmla="*/ 398566 w 607639"/>
                    <a:gd name="connsiteY125" fmla="*/ 458398 h 528606"/>
                    <a:gd name="connsiteX126" fmla="*/ 205246 w 607639"/>
                    <a:gd name="connsiteY126" fmla="*/ 458398 h 528606"/>
                    <a:gd name="connsiteX127" fmla="*/ 126476 w 607639"/>
                    <a:gd name="connsiteY127" fmla="*/ 528606 h 528606"/>
                    <a:gd name="connsiteX128" fmla="*/ 47618 w 607639"/>
                    <a:gd name="connsiteY128" fmla="*/ 458398 h 528606"/>
                    <a:gd name="connsiteX129" fmla="*/ 11125 w 607639"/>
                    <a:gd name="connsiteY129" fmla="*/ 458398 h 528606"/>
                    <a:gd name="connsiteX130" fmla="*/ 0 w 607639"/>
                    <a:gd name="connsiteY130" fmla="*/ 447378 h 528606"/>
                    <a:gd name="connsiteX131" fmla="*/ 0 w 607639"/>
                    <a:gd name="connsiteY131" fmla="*/ 309716 h 528606"/>
                    <a:gd name="connsiteX132" fmla="*/ 44769 w 607639"/>
                    <a:gd name="connsiteY132" fmla="*/ 265014 h 528606"/>
                    <a:gd name="connsiteX133" fmla="*/ 48330 w 607639"/>
                    <a:gd name="connsiteY133" fmla="*/ 265014 h 528606"/>
                    <a:gd name="connsiteX134" fmla="*/ 48330 w 607639"/>
                    <a:gd name="connsiteY134" fmla="*/ 180675 h 528606"/>
                    <a:gd name="connsiteX135" fmla="*/ 173204 w 607639"/>
                    <a:gd name="connsiteY135" fmla="*/ 55989 h 528606"/>
                    <a:gd name="connsiteX136" fmla="*/ 339110 w 607639"/>
                    <a:gd name="connsiteY136" fmla="*/ 55989 h 528606"/>
                    <a:gd name="connsiteX137" fmla="*/ 389754 w 607639"/>
                    <a:gd name="connsiteY137" fmla="*/ 15286 h 528606"/>
                    <a:gd name="connsiteX138" fmla="*/ 423042 w 607639"/>
                    <a:gd name="connsiteY138" fmla="*/ 15286 h 528606"/>
                    <a:gd name="connsiteX139" fmla="*/ 423042 w 607639"/>
                    <a:gd name="connsiteY139" fmla="*/ 11109 h 528606"/>
                    <a:gd name="connsiteX140" fmla="*/ 434168 w 607639"/>
                    <a:gd name="connsiteY140" fmla="*/ 0 h 52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28606">
                      <a:moveTo>
                        <a:pt x="477340" y="426251"/>
                      </a:moveTo>
                      <a:cubicBezTo>
                        <a:pt x="464519" y="426251"/>
                        <a:pt x="454102" y="436646"/>
                        <a:pt x="454102" y="449440"/>
                      </a:cubicBezTo>
                      <a:cubicBezTo>
                        <a:pt x="454102" y="462146"/>
                        <a:pt x="464519" y="472541"/>
                        <a:pt x="477340" y="472541"/>
                      </a:cubicBezTo>
                      <a:cubicBezTo>
                        <a:pt x="490162" y="472541"/>
                        <a:pt x="500579" y="462146"/>
                        <a:pt x="500579" y="449440"/>
                      </a:cubicBezTo>
                      <a:cubicBezTo>
                        <a:pt x="500579" y="436646"/>
                        <a:pt x="490162" y="426251"/>
                        <a:pt x="477340" y="426251"/>
                      </a:cubicBezTo>
                      <a:close/>
                      <a:moveTo>
                        <a:pt x="126463" y="426251"/>
                      </a:moveTo>
                      <a:cubicBezTo>
                        <a:pt x="113649" y="426251"/>
                        <a:pt x="103237" y="436646"/>
                        <a:pt x="103237" y="449440"/>
                      </a:cubicBezTo>
                      <a:cubicBezTo>
                        <a:pt x="103237" y="462146"/>
                        <a:pt x="113649" y="472541"/>
                        <a:pt x="126463" y="472541"/>
                      </a:cubicBezTo>
                      <a:cubicBezTo>
                        <a:pt x="139188" y="472541"/>
                        <a:pt x="149599" y="462146"/>
                        <a:pt x="149599" y="449440"/>
                      </a:cubicBezTo>
                      <a:cubicBezTo>
                        <a:pt x="149599" y="436646"/>
                        <a:pt x="139188" y="426251"/>
                        <a:pt x="126463" y="426251"/>
                      </a:cubicBezTo>
                      <a:close/>
                      <a:moveTo>
                        <a:pt x="477340" y="404128"/>
                      </a:moveTo>
                      <a:cubicBezTo>
                        <a:pt x="502360" y="404128"/>
                        <a:pt x="522749" y="424474"/>
                        <a:pt x="522749" y="449440"/>
                      </a:cubicBezTo>
                      <a:cubicBezTo>
                        <a:pt x="522749" y="474407"/>
                        <a:pt x="502360" y="494664"/>
                        <a:pt x="477340" y="494664"/>
                      </a:cubicBezTo>
                      <a:cubicBezTo>
                        <a:pt x="452321" y="494664"/>
                        <a:pt x="431931" y="474407"/>
                        <a:pt x="431931" y="449440"/>
                      </a:cubicBezTo>
                      <a:cubicBezTo>
                        <a:pt x="431931" y="424474"/>
                        <a:pt x="452321" y="404128"/>
                        <a:pt x="477340" y="404128"/>
                      </a:cubicBezTo>
                      <a:close/>
                      <a:moveTo>
                        <a:pt x="126463" y="404128"/>
                      </a:moveTo>
                      <a:cubicBezTo>
                        <a:pt x="151468" y="404128"/>
                        <a:pt x="171757" y="424474"/>
                        <a:pt x="171757" y="449440"/>
                      </a:cubicBezTo>
                      <a:cubicBezTo>
                        <a:pt x="171757" y="474407"/>
                        <a:pt x="151468" y="494664"/>
                        <a:pt x="126463" y="494664"/>
                      </a:cubicBezTo>
                      <a:cubicBezTo>
                        <a:pt x="101458" y="494664"/>
                        <a:pt x="81080" y="474407"/>
                        <a:pt x="81080" y="449440"/>
                      </a:cubicBezTo>
                      <a:cubicBezTo>
                        <a:pt x="81080" y="424474"/>
                        <a:pt x="101458" y="404128"/>
                        <a:pt x="126463" y="404128"/>
                      </a:cubicBezTo>
                      <a:close/>
                      <a:moveTo>
                        <a:pt x="477336" y="392278"/>
                      </a:moveTo>
                      <a:cubicBezTo>
                        <a:pt x="445828" y="392278"/>
                        <a:pt x="420194" y="417872"/>
                        <a:pt x="420194" y="449422"/>
                      </a:cubicBezTo>
                      <a:cubicBezTo>
                        <a:pt x="420194" y="480882"/>
                        <a:pt x="445828" y="506477"/>
                        <a:pt x="477336" y="506477"/>
                      </a:cubicBezTo>
                      <a:cubicBezTo>
                        <a:pt x="508932" y="506477"/>
                        <a:pt x="534566" y="480882"/>
                        <a:pt x="534566" y="449422"/>
                      </a:cubicBezTo>
                      <a:cubicBezTo>
                        <a:pt x="534566" y="417872"/>
                        <a:pt x="508932" y="392278"/>
                        <a:pt x="477336" y="392278"/>
                      </a:cubicBezTo>
                      <a:close/>
                      <a:moveTo>
                        <a:pt x="126476" y="392278"/>
                      </a:moveTo>
                      <a:cubicBezTo>
                        <a:pt x="94879" y="392278"/>
                        <a:pt x="69246" y="417872"/>
                        <a:pt x="69246" y="449422"/>
                      </a:cubicBezTo>
                      <a:cubicBezTo>
                        <a:pt x="69246" y="480882"/>
                        <a:pt x="94879" y="506477"/>
                        <a:pt x="126476" y="506477"/>
                      </a:cubicBezTo>
                      <a:cubicBezTo>
                        <a:pt x="157984" y="506477"/>
                        <a:pt x="183618" y="480882"/>
                        <a:pt x="183618" y="449422"/>
                      </a:cubicBezTo>
                      <a:cubicBezTo>
                        <a:pt x="183618" y="417872"/>
                        <a:pt x="157984" y="392278"/>
                        <a:pt x="126476" y="392278"/>
                      </a:cubicBezTo>
                      <a:close/>
                      <a:moveTo>
                        <a:pt x="564116" y="345176"/>
                      </a:moveTo>
                      <a:cubicBezTo>
                        <a:pt x="560733" y="345176"/>
                        <a:pt x="557618" y="346687"/>
                        <a:pt x="555571" y="349442"/>
                      </a:cubicBezTo>
                      <a:cubicBezTo>
                        <a:pt x="553613" y="352108"/>
                        <a:pt x="552990" y="355574"/>
                        <a:pt x="554058" y="358773"/>
                      </a:cubicBezTo>
                      <a:cubicBezTo>
                        <a:pt x="555393" y="363217"/>
                        <a:pt x="559398" y="366149"/>
                        <a:pt x="564116" y="366149"/>
                      </a:cubicBezTo>
                      <a:lnTo>
                        <a:pt x="585477" y="366149"/>
                      </a:lnTo>
                      <a:lnTo>
                        <a:pt x="585477" y="345176"/>
                      </a:lnTo>
                      <a:close/>
                      <a:moveTo>
                        <a:pt x="294619" y="330980"/>
                      </a:moveTo>
                      <a:cubicBezTo>
                        <a:pt x="298267" y="331780"/>
                        <a:pt x="301292" y="334446"/>
                        <a:pt x="302627" y="337999"/>
                      </a:cubicBezTo>
                      <a:lnTo>
                        <a:pt x="311346" y="361811"/>
                      </a:lnTo>
                      <a:lnTo>
                        <a:pt x="339372" y="333824"/>
                      </a:lnTo>
                      <a:cubicBezTo>
                        <a:pt x="343731" y="329470"/>
                        <a:pt x="350760" y="329470"/>
                        <a:pt x="355031" y="333824"/>
                      </a:cubicBezTo>
                      <a:cubicBezTo>
                        <a:pt x="359390" y="338088"/>
                        <a:pt x="359390" y="345107"/>
                        <a:pt x="355031" y="349461"/>
                      </a:cubicBezTo>
                      <a:lnTo>
                        <a:pt x="314727" y="389709"/>
                      </a:lnTo>
                      <a:cubicBezTo>
                        <a:pt x="312680" y="391753"/>
                        <a:pt x="309833" y="392908"/>
                        <a:pt x="306897" y="392908"/>
                      </a:cubicBezTo>
                      <a:cubicBezTo>
                        <a:pt x="306096" y="392908"/>
                        <a:pt x="305296" y="392819"/>
                        <a:pt x="304495" y="392641"/>
                      </a:cubicBezTo>
                      <a:cubicBezTo>
                        <a:pt x="300847" y="391842"/>
                        <a:pt x="297822" y="389176"/>
                        <a:pt x="296487" y="385711"/>
                      </a:cubicBezTo>
                      <a:lnTo>
                        <a:pt x="287768" y="361900"/>
                      </a:lnTo>
                      <a:lnTo>
                        <a:pt x="264458" y="385178"/>
                      </a:lnTo>
                      <a:cubicBezTo>
                        <a:pt x="260098" y="389443"/>
                        <a:pt x="253069" y="389443"/>
                        <a:pt x="248799" y="385178"/>
                      </a:cubicBezTo>
                      <a:cubicBezTo>
                        <a:pt x="244439" y="380825"/>
                        <a:pt x="244439" y="373806"/>
                        <a:pt x="248799" y="369541"/>
                      </a:cubicBezTo>
                      <a:lnTo>
                        <a:pt x="284387" y="334001"/>
                      </a:lnTo>
                      <a:cubicBezTo>
                        <a:pt x="287057" y="331336"/>
                        <a:pt x="290882" y="330181"/>
                        <a:pt x="294619" y="330980"/>
                      </a:cubicBezTo>
                      <a:close/>
                      <a:moveTo>
                        <a:pt x="44769" y="287143"/>
                      </a:moveTo>
                      <a:cubicBezTo>
                        <a:pt x="32309" y="287143"/>
                        <a:pt x="22162" y="297274"/>
                        <a:pt x="22162" y="309716"/>
                      </a:cubicBezTo>
                      <a:lnTo>
                        <a:pt x="22162" y="436269"/>
                      </a:lnTo>
                      <a:lnTo>
                        <a:pt x="48152" y="436269"/>
                      </a:lnTo>
                      <a:cubicBezTo>
                        <a:pt x="54471" y="398854"/>
                        <a:pt x="87136" y="370149"/>
                        <a:pt x="126476" y="370149"/>
                      </a:cubicBezTo>
                      <a:cubicBezTo>
                        <a:pt x="165728" y="370149"/>
                        <a:pt x="198393" y="398854"/>
                        <a:pt x="204712" y="436269"/>
                      </a:cubicBezTo>
                      <a:lnTo>
                        <a:pt x="399100" y="436269"/>
                      </a:lnTo>
                      <a:cubicBezTo>
                        <a:pt x="405330" y="398854"/>
                        <a:pt x="438084" y="370149"/>
                        <a:pt x="477336" y="370149"/>
                      </a:cubicBezTo>
                      <a:cubicBezTo>
                        <a:pt x="516676" y="370149"/>
                        <a:pt x="549341" y="398854"/>
                        <a:pt x="555571" y="436269"/>
                      </a:cubicBezTo>
                      <a:lnTo>
                        <a:pt x="585477" y="436269"/>
                      </a:lnTo>
                      <a:lnTo>
                        <a:pt x="585477" y="388278"/>
                      </a:lnTo>
                      <a:lnTo>
                        <a:pt x="564116" y="388278"/>
                      </a:lnTo>
                      <a:cubicBezTo>
                        <a:pt x="549608" y="388278"/>
                        <a:pt x="537058" y="379036"/>
                        <a:pt x="532875" y="365261"/>
                      </a:cubicBezTo>
                      <a:cubicBezTo>
                        <a:pt x="529760" y="355307"/>
                        <a:pt x="531540" y="344731"/>
                        <a:pt x="537770" y="336289"/>
                      </a:cubicBezTo>
                      <a:cubicBezTo>
                        <a:pt x="544000" y="327846"/>
                        <a:pt x="553613" y="323047"/>
                        <a:pt x="564116" y="323047"/>
                      </a:cubicBezTo>
                      <a:lnTo>
                        <a:pt x="583074" y="323047"/>
                      </a:lnTo>
                      <a:cubicBezTo>
                        <a:pt x="579514" y="314871"/>
                        <a:pt x="572126" y="308739"/>
                        <a:pt x="562870" y="306961"/>
                      </a:cubicBezTo>
                      <a:lnTo>
                        <a:pt x="456508" y="287143"/>
                      </a:lnTo>
                      <a:lnTo>
                        <a:pt x="70492" y="287143"/>
                      </a:lnTo>
                      <a:lnTo>
                        <a:pt x="70492" y="338510"/>
                      </a:lnTo>
                      <a:cubicBezTo>
                        <a:pt x="70492" y="344643"/>
                        <a:pt x="65508" y="349619"/>
                        <a:pt x="59366" y="349619"/>
                      </a:cubicBezTo>
                      <a:cubicBezTo>
                        <a:pt x="53225" y="349619"/>
                        <a:pt x="48330" y="344643"/>
                        <a:pt x="48330" y="338510"/>
                      </a:cubicBezTo>
                      <a:lnTo>
                        <a:pt x="48330" y="287143"/>
                      </a:lnTo>
                      <a:close/>
                      <a:moveTo>
                        <a:pt x="271466" y="170633"/>
                      </a:moveTo>
                      <a:lnTo>
                        <a:pt x="271466" y="265014"/>
                      </a:lnTo>
                      <a:lnTo>
                        <a:pt x="439686" y="265014"/>
                      </a:lnTo>
                      <a:lnTo>
                        <a:pt x="422686" y="230354"/>
                      </a:lnTo>
                      <a:cubicBezTo>
                        <a:pt x="404974" y="194095"/>
                        <a:pt x="367325" y="170633"/>
                        <a:pt x="326917" y="170633"/>
                      </a:cubicBezTo>
                      <a:close/>
                      <a:moveTo>
                        <a:pt x="160031" y="170633"/>
                      </a:moveTo>
                      <a:cubicBezTo>
                        <a:pt x="140984" y="170633"/>
                        <a:pt x="124874" y="184230"/>
                        <a:pt x="121670" y="202982"/>
                      </a:cubicBezTo>
                      <a:lnTo>
                        <a:pt x="111078" y="265014"/>
                      </a:lnTo>
                      <a:lnTo>
                        <a:pt x="249304" y="265014"/>
                      </a:lnTo>
                      <a:lnTo>
                        <a:pt x="249304" y="170633"/>
                      </a:lnTo>
                      <a:close/>
                      <a:moveTo>
                        <a:pt x="389754" y="37415"/>
                      </a:moveTo>
                      <a:cubicBezTo>
                        <a:pt x="373377" y="37415"/>
                        <a:pt x="360116" y="50657"/>
                        <a:pt x="360116" y="67009"/>
                      </a:cubicBezTo>
                      <a:cubicBezTo>
                        <a:pt x="360116" y="83361"/>
                        <a:pt x="373377" y="96603"/>
                        <a:pt x="389754" y="96603"/>
                      </a:cubicBezTo>
                      <a:lnTo>
                        <a:pt x="423042" y="96603"/>
                      </a:lnTo>
                      <a:lnTo>
                        <a:pt x="423042" y="37415"/>
                      </a:lnTo>
                      <a:close/>
                      <a:moveTo>
                        <a:pt x="434168" y="0"/>
                      </a:moveTo>
                      <a:cubicBezTo>
                        <a:pt x="440220" y="0"/>
                        <a:pt x="445205" y="4977"/>
                        <a:pt x="445205" y="11109"/>
                      </a:cubicBezTo>
                      <a:lnTo>
                        <a:pt x="445205" y="26306"/>
                      </a:lnTo>
                      <a:lnTo>
                        <a:pt x="445205" y="29683"/>
                      </a:lnTo>
                      <a:lnTo>
                        <a:pt x="483299" y="29683"/>
                      </a:lnTo>
                      <a:cubicBezTo>
                        <a:pt x="489440" y="29683"/>
                        <a:pt x="494425" y="34660"/>
                        <a:pt x="494425" y="40792"/>
                      </a:cubicBezTo>
                      <a:cubicBezTo>
                        <a:pt x="494425" y="46835"/>
                        <a:pt x="489440" y="51812"/>
                        <a:pt x="483299" y="51812"/>
                      </a:cubicBezTo>
                      <a:lnTo>
                        <a:pt x="445205" y="51812"/>
                      </a:lnTo>
                      <a:lnTo>
                        <a:pt x="445205" y="82206"/>
                      </a:lnTo>
                      <a:lnTo>
                        <a:pt x="483299" y="82206"/>
                      </a:lnTo>
                      <a:cubicBezTo>
                        <a:pt x="489440" y="82206"/>
                        <a:pt x="494425" y="87183"/>
                        <a:pt x="494425" y="93315"/>
                      </a:cubicBezTo>
                      <a:cubicBezTo>
                        <a:pt x="494425" y="99447"/>
                        <a:pt x="489440" y="104335"/>
                        <a:pt x="483299" y="104335"/>
                      </a:cubicBezTo>
                      <a:lnTo>
                        <a:pt x="445205" y="104335"/>
                      </a:lnTo>
                      <a:lnTo>
                        <a:pt x="445205" y="107712"/>
                      </a:lnTo>
                      <a:lnTo>
                        <a:pt x="445205" y="122909"/>
                      </a:lnTo>
                      <a:cubicBezTo>
                        <a:pt x="445205" y="129041"/>
                        <a:pt x="440220" y="134018"/>
                        <a:pt x="434168" y="134018"/>
                      </a:cubicBezTo>
                      <a:cubicBezTo>
                        <a:pt x="428027" y="134018"/>
                        <a:pt x="423042" y="129041"/>
                        <a:pt x="423042" y="122909"/>
                      </a:cubicBezTo>
                      <a:lnTo>
                        <a:pt x="423042" y="118732"/>
                      </a:lnTo>
                      <a:lnTo>
                        <a:pt x="389754" y="118732"/>
                      </a:lnTo>
                      <a:cubicBezTo>
                        <a:pt x="365011" y="118732"/>
                        <a:pt x="344184" y="101313"/>
                        <a:pt x="339110" y="78118"/>
                      </a:cubicBezTo>
                      <a:lnTo>
                        <a:pt x="173204" y="78118"/>
                      </a:lnTo>
                      <a:cubicBezTo>
                        <a:pt x="116508" y="78118"/>
                        <a:pt x="70492" y="124153"/>
                        <a:pt x="70492" y="180675"/>
                      </a:cubicBezTo>
                      <a:lnTo>
                        <a:pt x="70492" y="265014"/>
                      </a:lnTo>
                      <a:lnTo>
                        <a:pt x="88649" y="265014"/>
                      </a:lnTo>
                      <a:lnTo>
                        <a:pt x="99864" y="199249"/>
                      </a:lnTo>
                      <a:cubicBezTo>
                        <a:pt x="104848" y="169833"/>
                        <a:pt x="130125" y="148504"/>
                        <a:pt x="160031" y="148504"/>
                      </a:cubicBezTo>
                      <a:lnTo>
                        <a:pt x="326917" y="148504"/>
                      </a:lnTo>
                      <a:cubicBezTo>
                        <a:pt x="375780" y="148504"/>
                        <a:pt x="421173" y="176765"/>
                        <a:pt x="442623" y="220578"/>
                      </a:cubicBezTo>
                      <a:lnTo>
                        <a:pt x="464964" y="266258"/>
                      </a:lnTo>
                      <a:lnTo>
                        <a:pt x="566964" y="285188"/>
                      </a:lnTo>
                      <a:cubicBezTo>
                        <a:pt x="590550" y="289631"/>
                        <a:pt x="607639" y="310161"/>
                        <a:pt x="607639" y="334067"/>
                      </a:cubicBezTo>
                      <a:lnTo>
                        <a:pt x="607639" y="447378"/>
                      </a:lnTo>
                      <a:cubicBezTo>
                        <a:pt x="607639" y="453510"/>
                        <a:pt x="602655" y="458398"/>
                        <a:pt x="596514" y="458398"/>
                      </a:cubicBezTo>
                      <a:lnTo>
                        <a:pt x="556194" y="458398"/>
                      </a:lnTo>
                      <a:cubicBezTo>
                        <a:pt x="551655" y="497857"/>
                        <a:pt x="518100" y="528606"/>
                        <a:pt x="477336" y="528606"/>
                      </a:cubicBezTo>
                      <a:cubicBezTo>
                        <a:pt x="436660" y="528606"/>
                        <a:pt x="403016" y="497857"/>
                        <a:pt x="398566" y="458398"/>
                      </a:cubicBezTo>
                      <a:lnTo>
                        <a:pt x="205246" y="458398"/>
                      </a:lnTo>
                      <a:cubicBezTo>
                        <a:pt x="200796" y="497857"/>
                        <a:pt x="167152" y="528606"/>
                        <a:pt x="126476" y="528606"/>
                      </a:cubicBezTo>
                      <a:cubicBezTo>
                        <a:pt x="85712" y="528606"/>
                        <a:pt x="52157" y="497857"/>
                        <a:pt x="47618" y="458398"/>
                      </a:cubicBezTo>
                      <a:lnTo>
                        <a:pt x="11125" y="458398"/>
                      </a:lnTo>
                      <a:cubicBezTo>
                        <a:pt x="4984" y="458398"/>
                        <a:pt x="0" y="453510"/>
                        <a:pt x="0" y="447378"/>
                      </a:cubicBezTo>
                      <a:lnTo>
                        <a:pt x="0" y="309716"/>
                      </a:lnTo>
                      <a:cubicBezTo>
                        <a:pt x="0" y="285010"/>
                        <a:pt x="20026" y="265014"/>
                        <a:pt x="44769" y="265014"/>
                      </a:cubicBezTo>
                      <a:lnTo>
                        <a:pt x="48330" y="265014"/>
                      </a:lnTo>
                      <a:lnTo>
                        <a:pt x="48330" y="180675"/>
                      </a:lnTo>
                      <a:cubicBezTo>
                        <a:pt x="48330" y="111889"/>
                        <a:pt x="104314" y="55989"/>
                        <a:pt x="173204" y="55989"/>
                      </a:cubicBezTo>
                      <a:lnTo>
                        <a:pt x="339110" y="55989"/>
                      </a:lnTo>
                      <a:cubicBezTo>
                        <a:pt x="344184" y="32705"/>
                        <a:pt x="365011" y="15286"/>
                        <a:pt x="389754" y="15286"/>
                      </a:cubicBezTo>
                      <a:lnTo>
                        <a:pt x="423042" y="15286"/>
                      </a:lnTo>
                      <a:lnTo>
                        <a:pt x="423042" y="11109"/>
                      </a:lnTo>
                      <a:cubicBezTo>
                        <a:pt x="423042" y="4977"/>
                        <a:pt x="428027" y="0"/>
                        <a:pt x="434168" y="0"/>
                      </a:cubicBezTo>
                      <a:close/>
                    </a:path>
                  </a:pathLst>
                </a:custGeom>
                <a:solidFill>
                  <a:srgbClr val="1B8E8A"/>
                </a:solidFill>
                <a:ln>
                  <a:noFill/>
                </a:ln>
              </p:spPr>
            </p:sp>
            <p:sp>
              <p:nvSpPr>
                <p:cNvPr id="21"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19" name="文本框 13"/>
              <p:cNvSpPr txBox="1">
                <a:spLocks noChangeArrowheads="1"/>
              </p:cNvSpPr>
              <p:nvPr/>
            </p:nvSpPr>
            <p:spPr bwMode="auto">
              <a:xfrm>
                <a:off x="4945331" y="894551"/>
                <a:ext cx="1203187" cy="25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电动汽车客户</a:t>
                </a:r>
              </a:p>
            </p:txBody>
          </p:sp>
        </p:grpSp>
        <p:grpSp>
          <p:nvGrpSpPr>
            <p:cNvPr id="22" name="组合 275"/>
            <p:cNvGrpSpPr/>
            <p:nvPr/>
          </p:nvGrpSpPr>
          <p:grpSpPr>
            <a:xfrm rot="10800000" flipV="1">
              <a:off x="11118930" y="3147803"/>
              <a:ext cx="646331" cy="441433"/>
              <a:chOff x="6354324" y="652420"/>
              <a:chExt cx="886558" cy="500791"/>
            </a:xfrm>
          </p:grpSpPr>
          <p:grpSp>
            <p:nvGrpSpPr>
              <p:cNvPr id="23" name="组合 434"/>
              <p:cNvGrpSpPr/>
              <p:nvPr/>
            </p:nvGrpSpPr>
            <p:grpSpPr>
              <a:xfrm>
                <a:off x="6639619" y="652420"/>
                <a:ext cx="398140" cy="271616"/>
                <a:chOff x="5749806" y="1349664"/>
                <a:chExt cx="628149" cy="428532"/>
              </a:xfrm>
            </p:grpSpPr>
            <p:sp>
              <p:nvSpPr>
                <p:cNvPr id="25" name="electric-car_282984"/>
                <p:cNvSpPr>
                  <a:spLocks noChangeAspect="1"/>
                </p:cNvSpPr>
                <p:nvPr/>
              </p:nvSpPr>
              <p:spPr bwMode="auto">
                <a:xfrm>
                  <a:off x="6054230" y="1464868"/>
                  <a:ext cx="323725" cy="302929"/>
                </a:xfrm>
                <a:custGeom>
                  <a:avLst/>
                  <a:gdLst>
                    <a:gd name="connsiteX0" fmla="*/ 118314 w 608328"/>
                    <a:gd name="connsiteY0" fmla="*/ 493764 h 569251"/>
                    <a:gd name="connsiteX1" fmla="*/ 103681 w 608328"/>
                    <a:gd name="connsiteY1" fmla="*/ 545117 h 569251"/>
                    <a:gd name="connsiteX2" fmla="*/ 205022 w 608328"/>
                    <a:gd name="connsiteY2" fmla="*/ 545117 h 569251"/>
                    <a:gd name="connsiteX3" fmla="*/ 219745 w 608328"/>
                    <a:gd name="connsiteY3" fmla="*/ 493764 h 569251"/>
                    <a:gd name="connsiteX4" fmla="*/ 546753 w 608328"/>
                    <a:gd name="connsiteY4" fmla="*/ 457834 h 569251"/>
                    <a:gd name="connsiteX5" fmla="*/ 554219 w 608328"/>
                    <a:gd name="connsiteY5" fmla="*/ 463401 h 569251"/>
                    <a:gd name="connsiteX6" fmla="*/ 606584 w 608328"/>
                    <a:gd name="connsiteY6" fmla="*/ 551020 h 569251"/>
                    <a:gd name="connsiteX7" fmla="*/ 602402 w 608328"/>
                    <a:gd name="connsiteY7" fmla="*/ 567528 h 569251"/>
                    <a:gd name="connsiteX8" fmla="*/ 596220 w 608328"/>
                    <a:gd name="connsiteY8" fmla="*/ 569251 h 569251"/>
                    <a:gd name="connsiteX9" fmla="*/ 585856 w 608328"/>
                    <a:gd name="connsiteY9" fmla="*/ 563356 h 569251"/>
                    <a:gd name="connsiteX10" fmla="*/ 533401 w 608328"/>
                    <a:gd name="connsiteY10" fmla="*/ 475737 h 569251"/>
                    <a:gd name="connsiteX11" fmla="*/ 537583 w 608328"/>
                    <a:gd name="connsiteY11" fmla="*/ 459138 h 569251"/>
                    <a:gd name="connsiteX12" fmla="*/ 546753 w 608328"/>
                    <a:gd name="connsiteY12" fmla="*/ 457834 h 569251"/>
                    <a:gd name="connsiteX13" fmla="*/ 398522 w 608328"/>
                    <a:gd name="connsiteY13" fmla="*/ 414737 h 569251"/>
                    <a:gd name="connsiteX14" fmla="*/ 361167 w 608328"/>
                    <a:gd name="connsiteY14" fmla="*/ 545117 h 569251"/>
                    <a:gd name="connsiteX15" fmla="*/ 472050 w 608328"/>
                    <a:gd name="connsiteY15" fmla="*/ 545117 h 569251"/>
                    <a:gd name="connsiteX16" fmla="*/ 486774 w 608328"/>
                    <a:gd name="connsiteY16" fmla="*/ 493764 h 569251"/>
                    <a:gd name="connsiteX17" fmla="*/ 406611 w 608328"/>
                    <a:gd name="connsiteY17" fmla="*/ 493764 h 569251"/>
                    <a:gd name="connsiteX18" fmla="*/ 394432 w 608328"/>
                    <a:gd name="connsiteY18" fmla="*/ 481696 h 569251"/>
                    <a:gd name="connsiteX19" fmla="*/ 406611 w 608328"/>
                    <a:gd name="connsiteY19" fmla="*/ 469629 h 569251"/>
                    <a:gd name="connsiteX20" fmla="*/ 493681 w 608328"/>
                    <a:gd name="connsiteY20" fmla="*/ 469629 h 569251"/>
                    <a:gd name="connsiteX21" fmla="*/ 509405 w 608328"/>
                    <a:gd name="connsiteY21" fmla="*/ 414737 h 569251"/>
                    <a:gd name="connsiteX22" fmla="*/ 419608 w 608328"/>
                    <a:gd name="connsiteY22" fmla="*/ 341064 h 569251"/>
                    <a:gd name="connsiteX23" fmla="*/ 405429 w 608328"/>
                    <a:gd name="connsiteY23" fmla="*/ 390603 h 569251"/>
                    <a:gd name="connsiteX24" fmla="*/ 516312 w 608328"/>
                    <a:gd name="connsiteY24" fmla="*/ 390603 h 569251"/>
                    <a:gd name="connsiteX25" fmla="*/ 530491 w 608328"/>
                    <a:gd name="connsiteY25" fmla="*/ 341064 h 569251"/>
                    <a:gd name="connsiteX26" fmla="*/ 288729 w 608328"/>
                    <a:gd name="connsiteY26" fmla="*/ 341064 h 569251"/>
                    <a:gd name="connsiteX27" fmla="*/ 251920 w 608328"/>
                    <a:gd name="connsiteY27" fmla="*/ 469629 h 569251"/>
                    <a:gd name="connsiteX28" fmla="*/ 326448 w 608328"/>
                    <a:gd name="connsiteY28" fmla="*/ 469629 h 569251"/>
                    <a:gd name="connsiteX29" fmla="*/ 338536 w 608328"/>
                    <a:gd name="connsiteY29" fmla="*/ 481696 h 569251"/>
                    <a:gd name="connsiteX30" fmla="*/ 326448 w 608328"/>
                    <a:gd name="connsiteY30" fmla="*/ 493764 h 569251"/>
                    <a:gd name="connsiteX31" fmla="*/ 245012 w 608328"/>
                    <a:gd name="connsiteY31" fmla="*/ 493764 h 569251"/>
                    <a:gd name="connsiteX32" fmla="*/ 230288 w 608328"/>
                    <a:gd name="connsiteY32" fmla="*/ 545117 h 569251"/>
                    <a:gd name="connsiteX33" fmla="*/ 335900 w 608328"/>
                    <a:gd name="connsiteY33" fmla="*/ 545117 h 569251"/>
                    <a:gd name="connsiteX34" fmla="*/ 373255 w 608328"/>
                    <a:gd name="connsiteY34" fmla="*/ 414737 h 569251"/>
                    <a:gd name="connsiteX35" fmla="*/ 297182 w 608328"/>
                    <a:gd name="connsiteY35" fmla="*/ 414737 h 569251"/>
                    <a:gd name="connsiteX36" fmla="*/ 285003 w 608328"/>
                    <a:gd name="connsiteY36" fmla="*/ 402670 h 569251"/>
                    <a:gd name="connsiteX37" fmla="*/ 297182 w 608328"/>
                    <a:gd name="connsiteY37" fmla="*/ 390603 h 569251"/>
                    <a:gd name="connsiteX38" fmla="*/ 380162 w 608328"/>
                    <a:gd name="connsiteY38" fmla="*/ 390603 h 569251"/>
                    <a:gd name="connsiteX39" fmla="*/ 394432 w 608328"/>
                    <a:gd name="connsiteY39" fmla="*/ 341064 h 569251"/>
                    <a:gd name="connsiteX40" fmla="*/ 162122 w 608328"/>
                    <a:gd name="connsiteY40" fmla="*/ 341064 h 569251"/>
                    <a:gd name="connsiteX41" fmla="*/ 147944 w 608328"/>
                    <a:gd name="connsiteY41" fmla="*/ 390603 h 569251"/>
                    <a:gd name="connsiteX42" fmla="*/ 219564 w 608328"/>
                    <a:gd name="connsiteY42" fmla="*/ 390603 h 569251"/>
                    <a:gd name="connsiteX43" fmla="*/ 231652 w 608328"/>
                    <a:gd name="connsiteY43" fmla="*/ 402670 h 569251"/>
                    <a:gd name="connsiteX44" fmla="*/ 219564 w 608328"/>
                    <a:gd name="connsiteY44" fmla="*/ 414737 h 569251"/>
                    <a:gd name="connsiteX45" fmla="*/ 141036 w 608328"/>
                    <a:gd name="connsiteY45" fmla="*/ 414737 h 569251"/>
                    <a:gd name="connsiteX46" fmla="*/ 125312 w 608328"/>
                    <a:gd name="connsiteY46" fmla="*/ 469629 h 569251"/>
                    <a:gd name="connsiteX47" fmla="*/ 226744 w 608328"/>
                    <a:gd name="connsiteY47" fmla="*/ 469629 h 569251"/>
                    <a:gd name="connsiteX48" fmla="*/ 263553 w 608328"/>
                    <a:gd name="connsiteY48" fmla="*/ 341064 h 569251"/>
                    <a:gd name="connsiteX49" fmla="*/ 153033 w 608328"/>
                    <a:gd name="connsiteY49" fmla="*/ 316839 h 569251"/>
                    <a:gd name="connsiteX50" fmla="*/ 546578 w 608328"/>
                    <a:gd name="connsiteY50" fmla="*/ 316839 h 569251"/>
                    <a:gd name="connsiteX51" fmla="*/ 556303 w 608328"/>
                    <a:gd name="connsiteY51" fmla="*/ 321648 h 569251"/>
                    <a:gd name="connsiteX52" fmla="*/ 558212 w 608328"/>
                    <a:gd name="connsiteY52" fmla="*/ 332263 h 569251"/>
                    <a:gd name="connsiteX53" fmla="*/ 492863 w 608328"/>
                    <a:gd name="connsiteY53" fmla="*/ 560541 h 569251"/>
                    <a:gd name="connsiteX54" fmla="*/ 481139 w 608328"/>
                    <a:gd name="connsiteY54" fmla="*/ 569251 h 569251"/>
                    <a:gd name="connsiteX55" fmla="*/ 87594 w 608328"/>
                    <a:gd name="connsiteY55" fmla="*/ 569251 h 569251"/>
                    <a:gd name="connsiteX56" fmla="*/ 77869 w 608328"/>
                    <a:gd name="connsiteY56" fmla="*/ 564443 h 569251"/>
                    <a:gd name="connsiteX57" fmla="*/ 75960 w 608328"/>
                    <a:gd name="connsiteY57" fmla="*/ 553827 h 569251"/>
                    <a:gd name="connsiteX58" fmla="*/ 141309 w 608328"/>
                    <a:gd name="connsiteY58" fmla="*/ 325640 h 569251"/>
                    <a:gd name="connsiteX59" fmla="*/ 153033 w 608328"/>
                    <a:gd name="connsiteY59" fmla="*/ 316839 h 569251"/>
                    <a:gd name="connsiteX60" fmla="*/ 20090 w 608328"/>
                    <a:gd name="connsiteY60" fmla="*/ 216920 h 569251"/>
                    <a:gd name="connsiteX61" fmla="*/ 37262 w 608328"/>
                    <a:gd name="connsiteY61" fmla="*/ 216920 h 569251"/>
                    <a:gd name="connsiteX62" fmla="*/ 37262 w 608328"/>
                    <a:gd name="connsiteY62" fmla="*/ 233945 h 569251"/>
                    <a:gd name="connsiteX63" fmla="*/ 35445 w 608328"/>
                    <a:gd name="connsiteY63" fmla="*/ 235756 h 569251"/>
                    <a:gd name="connsiteX64" fmla="*/ 26905 w 608328"/>
                    <a:gd name="connsiteY64" fmla="*/ 239288 h 569251"/>
                    <a:gd name="connsiteX65" fmla="*/ 18273 w 608328"/>
                    <a:gd name="connsiteY65" fmla="*/ 235756 h 569251"/>
                    <a:gd name="connsiteX66" fmla="*/ 18273 w 608328"/>
                    <a:gd name="connsiteY66" fmla="*/ 218641 h 569251"/>
                    <a:gd name="connsiteX67" fmla="*/ 126902 w 608328"/>
                    <a:gd name="connsiteY67" fmla="*/ 215013 h 569251"/>
                    <a:gd name="connsiteX68" fmla="*/ 139085 w 608328"/>
                    <a:gd name="connsiteY68" fmla="*/ 227162 h 569251"/>
                    <a:gd name="connsiteX69" fmla="*/ 139085 w 608328"/>
                    <a:gd name="connsiteY69" fmla="*/ 243390 h 569251"/>
                    <a:gd name="connsiteX70" fmla="*/ 126902 w 608328"/>
                    <a:gd name="connsiteY70" fmla="*/ 255447 h 569251"/>
                    <a:gd name="connsiteX71" fmla="*/ 114810 w 608328"/>
                    <a:gd name="connsiteY71" fmla="*/ 243390 h 569251"/>
                    <a:gd name="connsiteX72" fmla="*/ 114810 w 608328"/>
                    <a:gd name="connsiteY72" fmla="*/ 227162 h 569251"/>
                    <a:gd name="connsiteX73" fmla="*/ 126902 w 608328"/>
                    <a:gd name="connsiteY73" fmla="*/ 215013 h 569251"/>
                    <a:gd name="connsiteX74" fmla="*/ 189046 w 608328"/>
                    <a:gd name="connsiteY74" fmla="*/ 190234 h 569251"/>
                    <a:gd name="connsiteX75" fmla="*/ 206144 w 608328"/>
                    <a:gd name="connsiteY75" fmla="*/ 190234 h 569251"/>
                    <a:gd name="connsiteX76" fmla="*/ 217693 w 608328"/>
                    <a:gd name="connsiteY76" fmla="*/ 201666 h 569251"/>
                    <a:gd name="connsiteX77" fmla="*/ 217693 w 608328"/>
                    <a:gd name="connsiteY77" fmla="*/ 218813 h 569251"/>
                    <a:gd name="connsiteX78" fmla="*/ 209054 w 608328"/>
                    <a:gd name="connsiteY78" fmla="*/ 222351 h 569251"/>
                    <a:gd name="connsiteX79" fmla="*/ 200505 w 608328"/>
                    <a:gd name="connsiteY79" fmla="*/ 218813 h 569251"/>
                    <a:gd name="connsiteX80" fmla="*/ 189046 w 608328"/>
                    <a:gd name="connsiteY80" fmla="*/ 207291 h 569251"/>
                    <a:gd name="connsiteX81" fmla="*/ 189046 w 608328"/>
                    <a:gd name="connsiteY81" fmla="*/ 190234 h 569251"/>
                    <a:gd name="connsiteX82" fmla="*/ 48276 w 608328"/>
                    <a:gd name="connsiteY82" fmla="*/ 188755 h 569251"/>
                    <a:gd name="connsiteX83" fmla="*/ 65349 w 608328"/>
                    <a:gd name="connsiteY83" fmla="*/ 188755 h 569251"/>
                    <a:gd name="connsiteX84" fmla="*/ 65349 w 608328"/>
                    <a:gd name="connsiteY84" fmla="*/ 205817 h 569251"/>
                    <a:gd name="connsiteX85" fmla="*/ 59991 w 608328"/>
                    <a:gd name="connsiteY85" fmla="*/ 211263 h 569251"/>
                    <a:gd name="connsiteX86" fmla="*/ 51454 w 608328"/>
                    <a:gd name="connsiteY86" fmla="*/ 214802 h 569251"/>
                    <a:gd name="connsiteX87" fmla="*/ 42827 w 608328"/>
                    <a:gd name="connsiteY87" fmla="*/ 211263 h 569251"/>
                    <a:gd name="connsiteX88" fmla="*/ 42827 w 608328"/>
                    <a:gd name="connsiteY88" fmla="*/ 194109 h 569251"/>
                    <a:gd name="connsiteX89" fmla="*/ 227486 w 608328"/>
                    <a:gd name="connsiteY89" fmla="*/ 116645 h 569251"/>
                    <a:gd name="connsiteX90" fmla="*/ 243771 w 608328"/>
                    <a:gd name="connsiteY90" fmla="*/ 116645 h 569251"/>
                    <a:gd name="connsiteX91" fmla="*/ 255870 w 608328"/>
                    <a:gd name="connsiteY91" fmla="*/ 128793 h 569251"/>
                    <a:gd name="connsiteX92" fmla="*/ 243771 w 608328"/>
                    <a:gd name="connsiteY92" fmla="*/ 140849 h 569251"/>
                    <a:gd name="connsiteX93" fmla="*/ 227486 w 608328"/>
                    <a:gd name="connsiteY93" fmla="*/ 140849 h 569251"/>
                    <a:gd name="connsiteX94" fmla="*/ 215295 w 608328"/>
                    <a:gd name="connsiteY94" fmla="*/ 128793 h 569251"/>
                    <a:gd name="connsiteX95" fmla="*/ 227486 w 608328"/>
                    <a:gd name="connsiteY95" fmla="*/ 116645 h 569251"/>
                    <a:gd name="connsiteX96" fmla="*/ 12085 w 608328"/>
                    <a:gd name="connsiteY96" fmla="*/ 114598 h 569251"/>
                    <a:gd name="connsiteX97" fmla="*/ 28349 w 608328"/>
                    <a:gd name="connsiteY97" fmla="*/ 114598 h 569251"/>
                    <a:gd name="connsiteX98" fmla="*/ 40434 w 608328"/>
                    <a:gd name="connsiteY98" fmla="*/ 126690 h 569251"/>
                    <a:gd name="connsiteX99" fmla="*/ 28349 w 608328"/>
                    <a:gd name="connsiteY99" fmla="*/ 138872 h 569251"/>
                    <a:gd name="connsiteX100" fmla="*/ 12085 w 608328"/>
                    <a:gd name="connsiteY100" fmla="*/ 138872 h 569251"/>
                    <a:gd name="connsiteX101" fmla="*/ 0 w 608328"/>
                    <a:gd name="connsiteY101" fmla="*/ 126690 h 569251"/>
                    <a:gd name="connsiteX102" fmla="*/ 12085 w 608328"/>
                    <a:gd name="connsiteY102" fmla="*/ 114598 h 569251"/>
                    <a:gd name="connsiteX103" fmla="*/ 127900 w 608328"/>
                    <a:gd name="connsiteY103" fmla="*/ 81792 h 569251"/>
                    <a:gd name="connsiteX104" fmla="*/ 81916 w 608328"/>
                    <a:gd name="connsiteY104" fmla="*/ 127713 h 569251"/>
                    <a:gd name="connsiteX105" fmla="*/ 127900 w 608328"/>
                    <a:gd name="connsiteY105" fmla="*/ 173725 h 569251"/>
                    <a:gd name="connsiteX106" fmla="*/ 173974 w 608328"/>
                    <a:gd name="connsiteY106" fmla="*/ 127713 h 569251"/>
                    <a:gd name="connsiteX107" fmla="*/ 127900 w 608328"/>
                    <a:gd name="connsiteY107" fmla="*/ 81792 h 569251"/>
                    <a:gd name="connsiteX108" fmla="*/ 127900 w 608328"/>
                    <a:gd name="connsiteY108" fmla="*/ 57652 h 569251"/>
                    <a:gd name="connsiteX109" fmla="*/ 198148 w 608328"/>
                    <a:gd name="connsiteY109" fmla="*/ 127713 h 569251"/>
                    <a:gd name="connsiteX110" fmla="*/ 127900 w 608328"/>
                    <a:gd name="connsiteY110" fmla="*/ 197865 h 569251"/>
                    <a:gd name="connsiteX111" fmla="*/ 57652 w 608328"/>
                    <a:gd name="connsiteY111" fmla="*/ 127713 h 569251"/>
                    <a:gd name="connsiteX112" fmla="*/ 127900 w 608328"/>
                    <a:gd name="connsiteY112" fmla="*/ 57652 h 569251"/>
                    <a:gd name="connsiteX113" fmla="*/ 195879 w 608328"/>
                    <a:gd name="connsiteY113" fmla="*/ 44226 h 569251"/>
                    <a:gd name="connsiteX114" fmla="*/ 213043 w 608328"/>
                    <a:gd name="connsiteY114" fmla="*/ 44226 h 569251"/>
                    <a:gd name="connsiteX115" fmla="*/ 213043 w 608328"/>
                    <a:gd name="connsiteY115" fmla="*/ 61339 h 569251"/>
                    <a:gd name="connsiteX116" fmla="*/ 207594 w 608328"/>
                    <a:gd name="connsiteY116" fmla="*/ 66682 h 569251"/>
                    <a:gd name="connsiteX117" fmla="*/ 199058 w 608328"/>
                    <a:gd name="connsiteY117" fmla="*/ 70213 h 569251"/>
                    <a:gd name="connsiteX118" fmla="*/ 190521 w 608328"/>
                    <a:gd name="connsiteY118" fmla="*/ 66682 h 569251"/>
                    <a:gd name="connsiteX119" fmla="*/ 190521 w 608328"/>
                    <a:gd name="connsiteY119" fmla="*/ 49659 h 569251"/>
                    <a:gd name="connsiteX120" fmla="*/ 38177 w 608328"/>
                    <a:gd name="connsiteY120" fmla="*/ 36684 h 569251"/>
                    <a:gd name="connsiteX121" fmla="*/ 55365 w 608328"/>
                    <a:gd name="connsiteY121" fmla="*/ 36684 h 569251"/>
                    <a:gd name="connsiteX122" fmla="*/ 66824 w 608328"/>
                    <a:gd name="connsiteY122" fmla="*/ 48206 h 569251"/>
                    <a:gd name="connsiteX123" fmla="*/ 66824 w 608328"/>
                    <a:gd name="connsiteY123" fmla="*/ 65263 h 569251"/>
                    <a:gd name="connsiteX124" fmla="*/ 58275 w 608328"/>
                    <a:gd name="connsiteY124" fmla="*/ 68801 h 569251"/>
                    <a:gd name="connsiteX125" fmla="*/ 49726 w 608328"/>
                    <a:gd name="connsiteY125" fmla="*/ 65263 h 569251"/>
                    <a:gd name="connsiteX126" fmla="*/ 38177 w 608328"/>
                    <a:gd name="connsiteY126" fmla="*/ 53831 h 569251"/>
                    <a:gd name="connsiteX127" fmla="*/ 38177 w 608328"/>
                    <a:gd name="connsiteY127" fmla="*/ 36684 h 569251"/>
                    <a:gd name="connsiteX128" fmla="*/ 221031 w 608328"/>
                    <a:gd name="connsiteY128" fmla="*/ 19053 h 569251"/>
                    <a:gd name="connsiteX129" fmla="*/ 238226 w 608328"/>
                    <a:gd name="connsiteY129" fmla="*/ 19053 h 569251"/>
                    <a:gd name="connsiteX130" fmla="*/ 238226 w 608328"/>
                    <a:gd name="connsiteY130" fmla="*/ 36238 h 569251"/>
                    <a:gd name="connsiteX131" fmla="*/ 235952 w 608328"/>
                    <a:gd name="connsiteY131" fmla="*/ 38511 h 569251"/>
                    <a:gd name="connsiteX132" fmla="*/ 227308 w 608328"/>
                    <a:gd name="connsiteY132" fmla="*/ 42057 h 569251"/>
                    <a:gd name="connsiteX133" fmla="*/ 218756 w 608328"/>
                    <a:gd name="connsiteY133" fmla="*/ 38511 h 569251"/>
                    <a:gd name="connsiteX134" fmla="*/ 218756 w 608328"/>
                    <a:gd name="connsiteY134" fmla="*/ 21326 h 569251"/>
                    <a:gd name="connsiteX135" fmla="*/ 128969 w 608328"/>
                    <a:gd name="connsiteY135" fmla="*/ 0 h 569251"/>
                    <a:gd name="connsiteX136" fmla="*/ 141061 w 608328"/>
                    <a:gd name="connsiteY136" fmla="*/ 12079 h 569251"/>
                    <a:gd name="connsiteX137" fmla="*/ 141061 w 608328"/>
                    <a:gd name="connsiteY137" fmla="*/ 28335 h 569251"/>
                    <a:gd name="connsiteX138" fmla="*/ 128969 w 608328"/>
                    <a:gd name="connsiteY138" fmla="*/ 40505 h 569251"/>
                    <a:gd name="connsiteX139" fmla="*/ 116786 w 608328"/>
                    <a:gd name="connsiteY139" fmla="*/ 28335 h 569251"/>
                    <a:gd name="connsiteX140" fmla="*/ 116786 w 608328"/>
                    <a:gd name="connsiteY140" fmla="*/ 12079 h 569251"/>
                    <a:gd name="connsiteX141" fmla="*/ 128969 w 608328"/>
                    <a:gd name="connsiteY141" fmla="*/ 0 h 56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8328" h="569251">
                      <a:moveTo>
                        <a:pt x="118314" y="493764"/>
                      </a:moveTo>
                      <a:lnTo>
                        <a:pt x="103681" y="545117"/>
                      </a:lnTo>
                      <a:lnTo>
                        <a:pt x="205022" y="545117"/>
                      </a:lnTo>
                      <a:lnTo>
                        <a:pt x="219745" y="493764"/>
                      </a:lnTo>
                      <a:close/>
                      <a:moveTo>
                        <a:pt x="546753" y="457834"/>
                      </a:moveTo>
                      <a:cubicBezTo>
                        <a:pt x="549765" y="458594"/>
                        <a:pt x="552492" y="460499"/>
                        <a:pt x="554219" y="463401"/>
                      </a:cubicBezTo>
                      <a:lnTo>
                        <a:pt x="606584" y="551020"/>
                      </a:lnTo>
                      <a:cubicBezTo>
                        <a:pt x="610038" y="556734"/>
                        <a:pt x="608220" y="564172"/>
                        <a:pt x="602402" y="567528"/>
                      </a:cubicBezTo>
                      <a:cubicBezTo>
                        <a:pt x="600493" y="568707"/>
                        <a:pt x="598311" y="569251"/>
                        <a:pt x="596220" y="569251"/>
                      </a:cubicBezTo>
                      <a:cubicBezTo>
                        <a:pt x="592129" y="569251"/>
                        <a:pt x="588038" y="567165"/>
                        <a:pt x="585856" y="563356"/>
                      </a:cubicBezTo>
                      <a:lnTo>
                        <a:pt x="533401" y="475737"/>
                      </a:lnTo>
                      <a:cubicBezTo>
                        <a:pt x="529946" y="470023"/>
                        <a:pt x="531855" y="462585"/>
                        <a:pt x="537583" y="459138"/>
                      </a:cubicBezTo>
                      <a:cubicBezTo>
                        <a:pt x="540446" y="457460"/>
                        <a:pt x="543742" y="457075"/>
                        <a:pt x="546753" y="457834"/>
                      </a:cubicBezTo>
                      <a:close/>
                      <a:moveTo>
                        <a:pt x="398522" y="414737"/>
                      </a:moveTo>
                      <a:lnTo>
                        <a:pt x="361167" y="545117"/>
                      </a:lnTo>
                      <a:lnTo>
                        <a:pt x="472050" y="545117"/>
                      </a:lnTo>
                      <a:lnTo>
                        <a:pt x="486774" y="493764"/>
                      </a:lnTo>
                      <a:lnTo>
                        <a:pt x="406611" y="493764"/>
                      </a:lnTo>
                      <a:cubicBezTo>
                        <a:pt x="399885" y="493764"/>
                        <a:pt x="394432" y="488410"/>
                        <a:pt x="394432" y="481696"/>
                      </a:cubicBezTo>
                      <a:cubicBezTo>
                        <a:pt x="394432" y="474982"/>
                        <a:pt x="399885" y="469629"/>
                        <a:pt x="406611" y="469629"/>
                      </a:cubicBezTo>
                      <a:lnTo>
                        <a:pt x="493681" y="469629"/>
                      </a:lnTo>
                      <a:lnTo>
                        <a:pt x="509405" y="414737"/>
                      </a:lnTo>
                      <a:close/>
                      <a:moveTo>
                        <a:pt x="419608" y="341064"/>
                      </a:moveTo>
                      <a:lnTo>
                        <a:pt x="405429" y="390603"/>
                      </a:lnTo>
                      <a:lnTo>
                        <a:pt x="516312" y="390603"/>
                      </a:lnTo>
                      <a:lnTo>
                        <a:pt x="530491" y="341064"/>
                      </a:lnTo>
                      <a:close/>
                      <a:moveTo>
                        <a:pt x="288729" y="341064"/>
                      </a:moveTo>
                      <a:lnTo>
                        <a:pt x="251920" y="469629"/>
                      </a:lnTo>
                      <a:lnTo>
                        <a:pt x="326448" y="469629"/>
                      </a:lnTo>
                      <a:cubicBezTo>
                        <a:pt x="333082" y="469629"/>
                        <a:pt x="338536" y="474982"/>
                        <a:pt x="338536" y="481696"/>
                      </a:cubicBezTo>
                      <a:cubicBezTo>
                        <a:pt x="338536" y="488410"/>
                        <a:pt x="333082" y="493764"/>
                        <a:pt x="326448" y="493764"/>
                      </a:cubicBezTo>
                      <a:lnTo>
                        <a:pt x="245012" y="493764"/>
                      </a:lnTo>
                      <a:lnTo>
                        <a:pt x="230288" y="545117"/>
                      </a:lnTo>
                      <a:lnTo>
                        <a:pt x="335900" y="545117"/>
                      </a:lnTo>
                      <a:lnTo>
                        <a:pt x="373255" y="414737"/>
                      </a:lnTo>
                      <a:lnTo>
                        <a:pt x="297182" y="414737"/>
                      </a:lnTo>
                      <a:cubicBezTo>
                        <a:pt x="290456" y="414737"/>
                        <a:pt x="285003" y="409384"/>
                        <a:pt x="285003" y="402670"/>
                      </a:cubicBezTo>
                      <a:cubicBezTo>
                        <a:pt x="285003" y="395956"/>
                        <a:pt x="290456" y="390603"/>
                        <a:pt x="297182" y="390603"/>
                      </a:cubicBezTo>
                      <a:lnTo>
                        <a:pt x="380162" y="390603"/>
                      </a:lnTo>
                      <a:lnTo>
                        <a:pt x="394432" y="341064"/>
                      </a:lnTo>
                      <a:close/>
                      <a:moveTo>
                        <a:pt x="162122" y="341064"/>
                      </a:moveTo>
                      <a:lnTo>
                        <a:pt x="147944" y="390603"/>
                      </a:lnTo>
                      <a:lnTo>
                        <a:pt x="219564" y="390603"/>
                      </a:lnTo>
                      <a:cubicBezTo>
                        <a:pt x="226198" y="390603"/>
                        <a:pt x="231652" y="395956"/>
                        <a:pt x="231652" y="402670"/>
                      </a:cubicBezTo>
                      <a:cubicBezTo>
                        <a:pt x="231652" y="409384"/>
                        <a:pt x="226198" y="414737"/>
                        <a:pt x="219564" y="414737"/>
                      </a:cubicBezTo>
                      <a:lnTo>
                        <a:pt x="141036" y="414737"/>
                      </a:lnTo>
                      <a:lnTo>
                        <a:pt x="125312" y="469629"/>
                      </a:lnTo>
                      <a:lnTo>
                        <a:pt x="226744" y="469629"/>
                      </a:lnTo>
                      <a:lnTo>
                        <a:pt x="263553" y="341064"/>
                      </a:lnTo>
                      <a:close/>
                      <a:moveTo>
                        <a:pt x="153033" y="316839"/>
                      </a:moveTo>
                      <a:lnTo>
                        <a:pt x="546578" y="316839"/>
                      </a:lnTo>
                      <a:cubicBezTo>
                        <a:pt x="550395" y="316839"/>
                        <a:pt x="554031" y="318654"/>
                        <a:pt x="556303" y="321648"/>
                      </a:cubicBezTo>
                      <a:cubicBezTo>
                        <a:pt x="558575" y="324733"/>
                        <a:pt x="559302" y="328634"/>
                        <a:pt x="558212" y="332263"/>
                      </a:cubicBezTo>
                      <a:lnTo>
                        <a:pt x="492863" y="560541"/>
                      </a:lnTo>
                      <a:cubicBezTo>
                        <a:pt x="491318" y="565713"/>
                        <a:pt x="486592" y="569251"/>
                        <a:pt x="481139" y="569251"/>
                      </a:cubicBezTo>
                      <a:lnTo>
                        <a:pt x="87594" y="569251"/>
                      </a:lnTo>
                      <a:cubicBezTo>
                        <a:pt x="83777" y="569251"/>
                        <a:pt x="80141" y="567527"/>
                        <a:pt x="77869" y="564443"/>
                      </a:cubicBezTo>
                      <a:cubicBezTo>
                        <a:pt x="75597" y="561448"/>
                        <a:pt x="74870" y="557547"/>
                        <a:pt x="75960" y="553827"/>
                      </a:cubicBezTo>
                      <a:lnTo>
                        <a:pt x="141309" y="325640"/>
                      </a:lnTo>
                      <a:cubicBezTo>
                        <a:pt x="142854" y="320468"/>
                        <a:pt x="147580" y="316839"/>
                        <a:pt x="153033" y="316839"/>
                      </a:cubicBezTo>
                      <a:close/>
                      <a:moveTo>
                        <a:pt x="20090" y="216920"/>
                      </a:moveTo>
                      <a:cubicBezTo>
                        <a:pt x="24815" y="212120"/>
                        <a:pt x="32538" y="212120"/>
                        <a:pt x="37262" y="216920"/>
                      </a:cubicBezTo>
                      <a:cubicBezTo>
                        <a:pt x="41987" y="221629"/>
                        <a:pt x="41987" y="229236"/>
                        <a:pt x="37262" y="233945"/>
                      </a:cubicBezTo>
                      <a:lnTo>
                        <a:pt x="35445" y="235756"/>
                      </a:lnTo>
                      <a:cubicBezTo>
                        <a:pt x="33083" y="238111"/>
                        <a:pt x="29994" y="239288"/>
                        <a:pt x="26905" y="239288"/>
                      </a:cubicBezTo>
                      <a:cubicBezTo>
                        <a:pt x="23725" y="239288"/>
                        <a:pt x="20636" y="238111"/>
                        <a:pt x="18273" y="235756"/>
                      </a:cubicBezTo>
                      <a:cubicBezTo>
                        <a:pt x="13549" y="231047"/>
                        <a:pt x="13549" y="223350"/>
                        <a:pt x="18273" y="218641"/>
                      </a:cubicBezTo>
                      <a:close/>
                      <a:moveTo>
                        <a:pt x="126902" y="215013"/>
                      </a:moveTo>
                      <a:cubicBezTo>
                        <a:pt x="133630" y="215013"/>
                        <a:pt x="139085" y="220453"/>
                        <a:pt x="139085" y="227162"/>
                      </a:cubicBezTo>
                      <a:lnTo>
                        <a:pt x="139085" y="243390"/>
                      </a:lnTo>
                      <a:cubicBezTo>
                        <a:pt x="139085" y="250008"/>
                        <a:pt x="133630" y="255447"/>
                        <a:pt x="126902" y="255447"/>
                      </a:cubicBezTo>
                      <a:cubicBezTo>
                        <a:pt x="120265" y="255447"/>
                        <a:pt x="114810" y="250008"/>
                        <a:pt x="114810" y="243390"/>
                      </a:cubicBezTo>
                      <a:lnTo>
                        <a:pt x="114810" y="227162"/>
                      </a:lnTo>
                      <a:cubicBezTo>
                        <a:pt x="114810" y="220453"/>
                        <a:pt x="120265" y="215013"/>
                        <a:pt x="126902" y="215013"/>
                      </a:cubicBezTo>
                      <a:close/>
                      <a:moveTo>
                        <a:pt x="189046" y="190234"/>
                      </a:moveTo>
                      <a:cubicBezTo>
                        <a:pt x="193775" y="185516"/>
                        <a:pt x="201414" y="185516"/>
                        <a:pt x="206144" y="190234"/>
                      </a:cubicBezTo>
                      <a:lnTo>
                        <a:pt x="217693" y="201666"/>
                      </a:lnTo>
                      <a:cubicBezTo>
                        <a:pt x="222422" y="206383"/>
                        <a:pt x="222422" y="214095"/>
                        <a:pt x="217693" y="218813"/>
                      </a:cubicBezTo>
                      <a:cubicBezTo>
                        <a:pt x="215329" y="221172"/>
                        <a:pt x="212237" y="222351"/>
                        <a:pt x="209054" y="222351"/>
                      </a:cubicBezTo>
                      <a:cubicBezTo>
                        <a:pt x="205962" y="222351"/>
                        <a:pt x="202870" y="221172"/>
                        <a:pt x="200505" y="218813"/>
                      </a:cubicBezTo>
                      <a:lnTo>
                        <a:pt x="189046" y="207291"/>
                      </a:lnTo>
                      <a:cubicBezTo>
                        <a:pt x="184317" y="202573"/>
                        <a:pt x="184317" y="194952"/>
                        <a:pt x="189046" y="190234"/>
                      </a:cubicBezTo>
                      <a:close/>
                      <a:moveTo>
                        <a:pt x="48276" y="188755"/>
                      </a:moveTo>
                      <a:cubicBezTo>
                        <a:pt x="52998" y="184035"/>
                        <a:pt x="60626" y="184035"/>
                        <a:pt x="65349" y="188755"/>
                      </a:cubicBezTo>
                      <a:cubicBezTo>
                        <a:pt x="70071" y="193474"/>
                        <a:pt x="70071" y="201098"/>
                        <a:pt x="65349" y="205817"/>
                      </a:cubicBezTo>
                      <a:lnTo>
                        <a:pt x="59991" y="211263"/>
                      </a:lnTo>
                      <a:cubicBezTo>
                        <a:pt x="57629" y="213622"/>
                        <a:pt x="54542" y="214802"/>
                        <a:pt x="51454" y="214802"/>
                      </a:cubicBezTo>
                      <a:cubicBezTo>
                        <a:pt x="48276" y="214802"/>
                        <a:pt x="45188" y="213622"/>
                        <a:pt x="42827" y="211263"/>
                      </a:cubicBezTo>
                      <a:cubicBezTo>
                        <a:pt x="38105" y="206543"/>
                        <a:pt x="38105" y="198829"/>
                        <a:pt x="42827" y="194109"/>
                      </a:cubicBezTo>
                      <a:close/>
                      <a:moveTo>
                        <a:pt x="227486" y="116645"/>
                      </a:moveTo>
                      <a:lnTo>
                        <a:pt x="243771" y="116645"/>
                      </a:lnTo>
                      <a:cubicBezTo>
                        <a:pt x="250412" y="116645"/>
                        <a:pt x="255870" y="122084"/>
                        <a:pt x="255870" y="128793"/>
                      </a:cubicBezTo>
                      <a:cubicBezTo>
                        <a:pt x="255870" y="135410"/>
                        <a:pt x="250412" y="140849"/>
                        <a:pt x="243771" y="140849"/>
                      </a:cubicBezTo>
                      <a:lnTo>
                        <a:pt x="227486" y="140849"/>
                      </a:lnTo>
                      <a:cubicBezTo>
                        <a:pt x="220754" y="140849"/>
                        <a:pt x="215295" y="135410"/>
                        <a:pt x="215295" y="128793"/>
                      </a:cubicBezTo>
                      <a:cubicBezTo>
                        <a:pt x="215295" y="122084"/>
                        <a:pt x="220754" y="116645"/>
                        <a:pt x="227486" y="116645"/>
                      </a:cubicBezTo>
                      <a:close/>
                      <a:moveTo>
                        <a:pt x="12085" y="114598"/>
                      </a:moveTo>
                      <a:lnTo>
                        <a:pt x="28349" y="114598"/>
                      </a:lnTo>
                      <a:cubicBezTo>
                        <a:pt x="35073" y="114598"/>
                        <a:pt x="40434" y="120053"/>
                        <a:pt x="40434" y="126690"/>
                      </a:cubicBezTo>
                      <a:cubicBezTo>
                        <a:pt x="40434" y="133417"/>
                        <a:pt x="35073" y="138872"/>
                        <a:pt x="28349" y="138872"/>
                      </a:cubicBezTo>
                      <a:lnTo>
                        <a:pt x="12085" y="138872"/>
                      </a:lnTo>
                      <a:cubicBezTo>
                        <a:pt x="5452" y="138872"/>
                        <a:pt x="0" y="133417"/>
                        <a:pt x="0" y="126690"/>
                      </a:cubicBezTo>
                      <a:cubicBezTo>
                        <a:pt x="0" y="120053"/>
                        <a:pt x="5452" y="114598"/>
                        <a:pt x="12085" y="114598"/>
                      </a:cubicBezTo>
                      <a:close/>
                      <a:moveTo>
                        <a:pt x="127900" y="81792"/>
                      </a:moveTo>
                      <a:cubicBezTo>
                        <a:pt x="102545" y="81792"/>
                        <a:pt x="81916" y="102393"/>
                        <a:pt x="81916" y="127713"/>
                      </a:cubicBezTo>
                      <a:cubicBezTo>
                        <a:pt x="81916" y="153124"/>
                        <a:pt x="102545" y="173725"/>
                        <a:pt x="127900" y="173725"/>
                      </a:cubicBezTo>
                      <a:cubicBezTo>
                        <a:pt x="153345" y="173725"/>
                        <a:pt x="173974" y="153124"/>
                        <a:pt x="173974" y="127713"/>
                      </a:cubicBezTo>
                      <a:cubicBezTo>
                        <a:pt x="173974" y="102393"/>
                        <a:pt x="153345" y="81792"/>
                        <a:pt x="127900" y="81792"/>
                      </a:cubicBezTo>
                      <a:close/>
                      <a:moveTo>
                        <a:pt x="127900" y="57652"/>
                      </a:moveTo>
                      <a:cubicBezTo>
                        <a:pt x="166704" y="57652"/>
                        <a:pt x="198148" y="89053"/>
                        <a:pt x="198148" y="127713"/>
                      </a:cubicBezTo>
                      <a:cubicBezTo>
                        <a:pt x="198148" y="166465"/>
                        <a:pt x="166704" y="197865"/>
                        <a:pt x="127900" y="197865"/>
                      </a:cubicBezTo>
                      <a:cubicBezTo>
                        <a:pt x="89186" y="197865"/>
                        <a:pt x="57652" y="166465"/>
                        <a:pt x="57652" y="127713"/>
                      </a:cubicBezTo>
                      <a:cubicBezTo>
                        <a:pt x="57652" y="89053"/>
                        <a:pt x="89186" y="57652"/>
                        <a:pt x="127900" y="57652"/>
                      </a:cubicBezTo>
                      <a:close/>
                      <a:moveTo>
                        <a:pt x="195879" y="44226"/>
                      </a:moveTo>
                      <a:cubicBezTo>
                        <a:pt x="200602" y="39517"/>
                        <a:pt x="208321" y="39517"/>
                        <a:pt x="213043" y="44226"/>
                      </a:cubicBezTo>
                      <a:cubicBezTo>
                        <a:pt x="217765" y="48934"/>
                        <a:pt x="217765" y="56631"/>
                        <a:pt x="213043" y="61339"/>
                      </a:cubicBezTo>
                      <a:lnTo>
                        <a:pt x="207594" y="66682"/>
                      </a:lnTo>
                      <a:cubicBezTo>
                        <a:pt x="205233" y="69036"/>
                        <a:pt x="202145" y="70213"/>
                        <a:pt x="199058" y="70213"/>
                      </a:cubicBezTo>
                      <a:cubicBezTo>
                        <a:pt x="195970" y="70213"/>
                        <a:pt x="192883" y="69036"/>
                        <a:pt x="190521" y="66682"/>
                      </a:cubicBezTo>
                      <a:cubicBezTo>
                        <a:pt x="185799" y="61973"/>
                        <a:pt x="185799" y="54367"/>
                        <a:pt x="190521" y="49659"/>
                      </a:cubicBezTo>
                      <a:close/>
                      <a:moveTo>
                        <a:pt x="38177" y="36684"/>
                      </a:moveTo>
                      <a:cubicBezTo>
                        <a:pt x="42906" y="31966"/>
                        <a:pt x="50636" y="31966"/>
                        <a:pt x="55365" y="36684"/>
                      </a:cubicBezTo>
                      <a:lnTo>
                        <a:pt x="66824" y="48206"/>
                      </a:lnTo>
                      <a:cubicBezTo>
                        <a:pt x="71553" y="52924"/>
                        <a:pt x="71553" y="60545"/>
                        <a:pt x="66824" y="65263"/>
                      </a:cubicBezTo>
                      <a:cubicBezTo>
                        <a:pt x="64459" y="67622"/>
                        <a:pt x="61367" y="68801"/>
                        <a:pt x="58275" y="68801"/>
                      </a:cubicBezTo>
                      <a:cubicBezTo>
                        <a:pt x="55183" y="68801"/>
                        <a:pt x="52091" y="67622"/>
                        <a:pt x="49726" y="65263"/>
                      </a:cubicBezTo>
                      <a:lnTo>
                        <a:pt x="38177" y="53831"/>
                      </a:lnTo>
                      <a:cubicBezTo>
                        <a:pt x="33448" y="49114"/>
                        <a:pt x="33448" y="41402"/>
                        <a:pt x="38177" y="36684"/>
                      </a:cubicBezTo>
                      <a:close/>
                      <a:moveTo>
                        <a:pt x="221031" y="19053"/>
                      </a:moveTo>
                      <a:cubicBezTo>
                        <a:pt x="225762" y="14325"/>
                        <a:pt x="233495" y="14325"/>
                        <a:pt x="238226" y="19053"/>
                      </a:cubicBezTo>
                      <a:cubicBezTo>
                        <a:pt x="242957" y="23781"/>
                        <a:pt x="242957" y="31509"/>
                        <a:pt x="238226" y="36238"/>
                      </a:cubicBezTo>
                      <a:lnTo>
                        <a:pt x="235952" y="38511"/>
                      </a:lnTo>
                      <a:cubicBezTo>
                        <a:pt x="233586" y="40875"/>
                        <a:pt x="230493" y="42057"/>
                        <a:pt x="227308" y="42057"/>
                      </a:cubicBezTo>
                      <a:cubicBezTo>
                        <a:pt x="224215" y="42057"/>
                        <a:pt x="221122" y="40875"/>
                        <a:pt x="218756" y="38511"/>
                      </a:cubicBezTo>
                      <a:cubicBezTo>
                        <a:pt x="214025" y="33783"/>
                        <a:pt x="214025" y="26054"/>
                        <a:pt x="218756" y="21326"/>
                      </a:cubicBezTo>
                      <a:close/>
                      <a:moveTo>
                        <a:pt x="128969" y="0"/>
                      </a:moveTo>
                      <a:cubicBezTo>
                        <a:pt x="135606" y="0"/>
                        <a:pt x="141061" y="5449"/>
                        <a:pt x="141061" y="12079"/>
                      </a:cubicBezTo>
                      <a:lnTo>
                        <a:pt x="141061" y="28335"/>
                      </a:lnTo>
                      <a:cubicBezTo>
                        <a:pt x="141061" y="35056"/>
                        <a:pt x="135606" y="40505"/>
                        <a:pt x="128969" y="40505"/>
                      </a:cubicBezTo>
                      <a:cubicBezTo>
                        <a:pt x="122241" y="40505"/>
                        <a:pt x="116786" y="35056"/>
                        <a:pt x="116786" y="28335"/>
                      </a:cubicBezTo>
                      <a:lnTo>
                        <a:pt x="116786" y="12079"/>
                      </a:lnTo>
                      <a:cubicBezTo>
                        <a:pt x="116786" y="5449"/>
                        <a:pt x="122241" y="0"/>
                        <a:pt x="128969" y="0"/>
                      </a:cubicBezTo>
                      <a:close/>
                    </a:path>
                  </a:pathLst>
                </a:custGeom>
                <a:solidFill>
                  <a:srgbClr val="1B8E8A"/>
                </a:solidFill>
                <a:ln>
                  <a:noFill/>
                </a:ln>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6"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txBody>
                <a:bodyPr/>
                <a:lstStyle/>
                <a:p>
                  <a:endParaRPr lang="zh-CN" altLang="en-US" sz="1500">
                    <a:latin typeface="微软雅黑" panose="020B0503020204020204" pitchFamily="34" charset="-122"/>
                    <a:ea typeface="微软雅黑" panose="020B0503020204020204" pitchFamily="34" charset="-122"/>
                  </a:endParaRPr>
                </a:p>
              </p:txBody>
            </p:sp>
          </p:grpSp>
          <p:sp>
            <p:nvSpPr>
              <p:cNvPr id="24" name="文本框 13"/>
              <p:cNvSpPr txBox="1">
                <a:spLocks noChangeArrowheads="1"/>
              </p:cNvSpPr>
              <p:nvPr/>
            </p:nvSpPr>
            <p:spPr bwMode="auto">
              <a:xfrm>
                <a:off x="6354324" y="893710"/>
                <a:ext cx="886558" cy="25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光伏客户</a:t>
                </a:r>
              </a:p>
            </p:txBody>
          </p:sp>
        </p:grpSp>
        <p:grpSp>
          <p:nvGrpSpPr>
            <p:cNvPr id="27" name="组合 276"/>
            <p:cNvGrpSpPr/>
            <p:nvPr/>
          </p:nvGrpSpPr>
          <p:grpSpPr>
            <a:xfrm rot="10800000" flipV="1">
              <a:off x="11118929" y="3684064"/>
              <a:ext cx="646331" cy="462315"/>
              <a:chOff x="7416721" y="633731"/>
              <a:chExt cx="886558" cy="524483"/>
            </a:xfrm>
          </p:grpSpPr>
          <p:grpSp>
            <p:nvGrpSpPr>
              <p:cNvPr id="28" name="组合 430"/>
              <p:cNvGrpSpPr/>
              <p:nvPr/>
            </p:nvGrpSpPr>
            <p:grpSpPr>
              <a:xfrm>
                <a:off x="7660930" y="633731"/>
                <a:ext cx="398140" cy="271617"/>
                <a:chOff x="5749806" y="1349664"/>
                <a:chExt cx="628149" cy="428532"/>
              </a:xfrm>
            </p:grpSpPr>
            <p:sp>
              <p:nvSpPr>
                <p:cNvPr id="30" name="electric-car_282984"/>
                <p:cNvSpPr>
                  <a:spLocks noChangeAspect="1"/>
                </p:cNvSpPr>
                <p:nvPr/>
              </p:nvSpPr>
              <p:spPr bwMode="auto">
                <a:xfrm>
                  <a:off x="6054230" y="1454714"/>
                  <a:ext cx="323725" cy="32323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7639" h="606722">
                      <a:moveTo>
                        <a:pt x="30355" y="348838"/>
                      </a:moveTo>
                      <a:cubicBezTo>
                        <a:pt x="35874" y="375047"/>
                        <a:pt x="44153" y="406764"/>
                        <a:pt x="55281" y="417781"/>
                      </a:cubicBezTo>
                      <a:cubicBezTo>
                        <a:pt x="69079" y="431552"/>
                        <a:pt x="86972" y="430219"/>
                        <a:pt x="99435" y="417781"/>
                      </a:cubicBezTo>
                      <a:cubicBezTo>
                        <a:pt x="114657" y="402589"/>
                        <a:pt x="114657" y="387485"/>
                        <a:pt x="99435" y="373715"/>
                      </a:cubicBezTo>
                      <a:cubicBezTo>
                        <a:pt x="88396" y="362609"/>
                        <a:pt x="56616" y="353014"/>
                        <a:pt x="30355" y="348838"/>
                      </a:cubicBezTo>
                      <a:close/>
                      <a:moveTo>
                        <a:pt x="15222" y="317121"/>
                      </a:moveTo>
                      <a:cubicBezTo>
                        <a:pt x="23501" y="318543"/>
                        <a:pt x="93915" y="328227"/>
                        <a:pt x="118752" y="353014"/>
                      </a:cubicBezTo>
                      <a:cubicBezTo>
                        <a:pt x="145012" y="379223"/>
                        <a:pt x="145012" y="410940"/>
                        <a:pt x="117416" y="437060"/>
                      </a:cubicBezTo>
                      <a:cubicBezTo>
                        <a:pt x="106378" y="448076"/>
                        <a:pt x="91156" y="455006"/>
                        <a:pt x="75933" y="455006"/>
                      </a:cubicBezTo>
                      <a:cubicBezTo>
                        <a:pt x="60800" y="455006"/>
                        <a:pt x="47002" y="448076"/>
                        <a:pt x="34539" y="435727"/>
                      </a:cubicBezTo>
                      <a:cubicBezTo>
                        <a:pt x="11038" y="410940"/>
                        <a:pt x="1424" y="340576"/>
                        <a:pt x="0" y="332313"/>
                      </a:cubicBezTo>
                      <a:cubicBezTo>
                        <a:pt x="0" y="328227"/>
                        <a:pt x="1424" y="324051"/>
                        <a:pt x="4184" y="321297"/>
                      </a:cubicBezTo>
                      <a:cubicBezTo>
                        <a:pt x="6943" y="318543"/>
                        <a:pt x="11038" y="317121"/>
                        <a:pt x="15222" y="317121"/>
                      </a:cubicBezTo>
                      <a:close/>
                      <a:moveTo>
                        <a:pt x="382522" y="30311"/>
                      </a:moveTo>
                      <a:cubicBezTo>
                        <a:pt x="356272" y="35822"/>
                        <a:pt x="324505" y="44089"/>
                        <a:pt x="313471" y="55200"/>
                      </a:cubicBezTo>
                      <a:cubicBezTo>
                        <a:pt x="306530" y="62044"/>
                        <a:pt x="302437" y="68978"/>
                        <a:pt x="302437" y="77244"/>
                      </a:cubicBezTo>
                      <a:cubicBezTo>
                        <a:pt x="302437" y="84089"/>
                        <a:pt x="305196" y="92444"/>
                        <a:pt x="312047" y="99289"/>
                      </a:cubicBezTo>
                      <a:cubicBezTo>
                        <a:pt x="327263" y="114489"/>
                        <a:pt x="342480" y="114489"/>
                        <a:pt x="357607" y="99289"/>
                      </a:cubicBezTo>
                      <a:cubicBezTo>
                        <a:pt x="368730" y="88267"/>
                        <a:pt x="378340" y="56533"/>
                        <a:pt x="382522" y="30311"/>
                      </a:cubicBezTo>
                      <a:close/>
                      <a:moveTo>
                        <a:pt x="177627" y="322"/>
                      </a:moveTo>
                      <a:cubicBezTo>
                        <a:pt x="181956" y="322"/>
                        <a:pt x="186451" y="2055"/>
                        <a:pt x="189210" y="5521"/>
                      </a:cubicBezTo>
                      <a:cubicBezTo>
                        <a:pt x="193304" y="11031"/>
                        <a:pt x="274836" y="128250"/>
                        <a:pt x="274836" y="195790"/>
                      </a:cubicBezTo>
                      <a:cubicBezTo>
                        <a:pt x="274836" y="233027"/>
                        <a:pt x="265134" y="261998"/>
                        <a:pt x="243060" y="281283"/>
                      </a:cubicBezTo>
                      <a:cubicBezTo>
                        <a:pt x="237541" y="286793"/>
                        <a:pt x="229263" y="285460"/>
                        <a:pt x="223745" y="279950"/>
                      </a:cubicBezTo>
                      <a:cubicBezTo>
                        <a:pt x="218137" y="274440"/>
                        <a:pt x="219562" y="266086"/>
                        <a:pt x="225080" y="260576"/>
                      </a:cubicBezTo>
                      <a:cubicBezTo>
                        <a:pt x="240301" y="246801"/>
                        <a:pt x="248578" y="224762"/>
                        <a:pt x="248578" y="195790"/>
                      </a:cubicBezTo>
                      <a:cubicBezTo>
                        <a:pt x="248578" y="154466"/>
                        <a:pt x="205765" y="78572"/>
                        <a:pt x="179508" y="38580"/>
                      </a:cubicBezTo>
                      <a:cubicBezTo>
                        <a:pt x="153250" y="78572"/>
                        <a:pt x="110437" y="154466"/>
                        <a:pt x="110437" y="195790"/>
                      </a:cubicBezTo>
                      <a:cubicBezTo>
                        <a:pt x="110437" y="222007"/>
                        <a:pt x="117380" y="244046"/>
                        <a:pt x="132600" y="257821"/>
                      </a:cubicBezTo>
                      <a:cubicBezTo>
                        <a:pt x="142213" y="266086"/>
                        <a:pt x="153250" y="271596"/>
                        <a:pt x="165711" y="274440"/>
                      </a:cubicBezTo>
                      <a:lnTo>
                        <a:pt x="165711" y="179261"/>
                      </a:lnTo>
                      <a:cubicBezTo>
                        <a:pt x="165711" y="170996"/>
                        <a:pt x="171230" y="165486"/>
                        <a:pt x="179508" y="165486"/>
                      </a:cubicBezTo>
                      <a:cubicBezTo>
                        <a:pt x="187785" y="165486"/>
                        <a:pt x="193304" y="170996"/>
                        <a:pt x="193304" y="179261"/>
                      </a:cubicBezTo>
                      <a:lnTo>
                        <a:pt x="193304" y="537760"/>
                      </a:lnTo>
                      <a:cubicBezTo>
                        <a:pt x="193304" y="561221"/>
                        <a:pt x="211284" y="579084"/>
                        <a:pt x="234782" y="579084"/>
                      </a:cubicBezTo>
                      <a:cubicBezTo>
                        <a:pt x="258191" y="579084"/>
                        <a:pt x="276171" y="561221"/>
                        <a:pt x="276171" y="537760"/>
                      </a:cubicBezTo>
                      <a:lnTo>
                        <a:pt x="276171" y="455022"/>
                      </a:lnTo>
                      <a:cubicBezTo>
                        <a:pt x="276171" y="416453"/>
                        <a:pt x="306523" y="386060"/>
                        <a:pt x="345242" y="386060"/>
                      </a:cubicBezTo>
                      <a:cubicBezTo>
                        <a:pt x="383871" y="386060"/>
                        <a:pt x="414312" y="416453"/>
                        <a:pt x="414312" y="455022"/>
                      </a:cubicBezTo>
                      <a:lnTo>
                        <a:pt x="414312" y="537760"/>
                      </a:lnTo>
                      <a:cubicBezTo>
                        <a:pt x="414312" y="561221"/>
                        <a:pt x="432203" y="579084"/>
                        <a:pt x="455701" y="579084"/>
                      </a:cubicBezTo>
                      <a:cubicBezTo>
                        <a:pt x="479200" y="579084"/>
                        <a:pt x="497179" y="561221"/>
                        <a:pt x="497179" y="537760"/>
                      </a:cubicBezTo>
                      <a:lnTo>
                        <a:pt x="497179" y="343313"/>
                      </a:lnTo>
                      <a:cubicBezTo>
                        <a:pt x="458461" y="336471"/>
                        <a:pt x="428109" y="303322"/>
                        <a:pt x="428109" y="261998"/>
                      </a:cubicBezTo>
                      <a:cubicBezTo>
                        <a:pt x="428109" y="253733"/>
                        <a:pt x="433627" y="248223"/>
                        <a:pt x="441905" y="248223"/>
                      </a:cubicBezTo>
                      <a:cubicBezTo>
                        <a:pt x="450183" y="248223"/>
                        <a:pt x="455701" y="253733"/>
                        <a:pt x="455701" y="261998"/>
                      </a:cubicBezTo>
                      <a:cubicBezTo>
                        <a:pt x="455701" y="292302"/>
                        <a:pt x="480535" y="317097"/>
                        <a:pt x="510976" y="317097"/>
                      </a:cubicBezTo>
                      <a:cubicBezTo>
                        <a:pt x="541328" y="317097"/>
                        <a:pt x="566161" y="292302"/>
                        <a:pt x="566161" y="261998"/>
                      </a:cubicBezTo>
                      <a:lnTo>
                        <a:pt x="566161" y="248223"/>
                      </a:lnTo>
                      <a:lnTo>
                        <a:pt x="483294" y="248223"/>
                      </a:lnTo>
                      <a:cubicBezTo>
                        <a:pt x="475016" y="248223"/>
                        <a:pt x="469498" y="242713"/>
                        <a:pt x="469498" y="234449"/>
                      </a:cubicBezTo>
                      <a:cubicBezTo>
                        <a:pt x="469498" y="226095"/>
                        <a:pt x="475016" y="220585"/>
                        <a:pt x="483294" y="220585"/>
                      </a:cubicBezTo>
                      <a:lnTo>
                        <a:pt x="579958" y="220585"/>
                      </a:lnTo>
                      <a:lnTo>
                        <a:pt x="579958" y="193035"/>
                      </a:lnTo>
                      <a:lnTo>
                        <a:pt x="441905" y="193035"/>
                      </a:lnTo>
                      <a:lnTo>
                        <a:pt x="441905" y="206810"/>
                      </a:lnTo>
                      <a:cubicBezTo>
                        <a:pt x="441905" y="215075"/>
                        <a:pt x="436387" y="220585"/>
                        <a:pt x="428109" y="220585"/>
                      </a:cubicBezTo>
                      <a:cubicBezTo>
                        <a:pt x="419831" y="220585"/>
                        <a:pt x="414312" y="215075"/>
                        <a:pt x="414312" y="206810"/>
                      </a:cubicBezTo>
                      <a:lnTo>
                        <a:pt x="414312" y="179261"/>
                      </a:lnTo>
                      <a:cubicBezTo>
                        <a:pt x="414312" y="170996"/>
                        <a:pt x="419831" y="165486"/>
                        <a:pt x="428109" y="165486"/>
                      </a:cubicBezTo>
                      <a:lnTo>
                        <a:pt x="441905" y="165486"/>
                      </a:lnTo>
                      <a:lnTo>
                        <a:pt x="441905" y="110298"/>
                      </a:lnTo>
                      <a:cubicBezTo>
                        <a:pt x="441905" y="102033"/>
                        <a:pt x="447424" y="96523"/>
                        <a:pt x="455701" y="96523"/>
                      </a:cubicBezTo>
                      <a:cubicBezTo>
                        <a:pt x="463979" y="96523"/>
                        <a:pt x="469498" y="102033"/>
                        <a:pt x="469498" y="110298"/>
                      </a:cubicBezTo>
                      <a:lnTo>
                        <a:pt x="469498" y="165486"/>
                      </a:lnTo>
                      <a:lnTo>
                        <a:pt x="552365" y="165486"/>
                      </a:lnTo>
                      <a:lnTo>
                        <a:pt x="552365" y="110298"/>
                      </a:lnTo>
                      <a:cubicBezTo>
                        <a:pt x="552365" y="102033"/>
                        <a:pt x="557883" y="96523"/>
                        <a:pt x="566161" y="96523"/>
                      </a:cubicBezTo>
                      <a:cubicBezTo>
                        <a:pt x="574439" y="96523"/>
                        <a:pt x="579958" y="102033"/>
                        <a:pt x="579958" y="110298"/>
                      </a:cubicBezTo>
                      <a:lnTo>
                        <a:pt x="579958" y="165486"/>
                      </a:lnTo>
                      <a:lnTo>
                        <a:pt x="593843" y="165486"/>
                      </a:lnTo>
                      <a:cubicBezTo>
                        <a:pt x="602121" y="165486"/>
                        <a:pt x="607639" y="170996"/>
                        <a:pt x="607639" y="179261"/>
                      </a:cubicBezTo>
                      <a:lnTo>
                        <a:pt x="607639" y="234449"/>
                      </a:lnTo>
                      <a:cubicBezTo>
                        <a:pt x="607639" y="242713"/>
                        <a:pt x="602121" y="248223"/>
                        <a:pt x="593843" y="248223"/>
                      </a:cubicBezTo>
                      <a:lnTo>
                        <a:pt x="593843" y="261998"/>
                      </a:lnTo>
                      <a:cubicBezTo>
                        <a:pt x="593843" y="303322"/>
                        <a:pt x="563402" y="336471"/>
                        <a:pt x="524772" y="343313"/>
                      </a:cubicBezTo>
                      <a:lnTo>
                        <a:pt x="524772" y="537760"/>
                      </a:lnTo>
                      <a:cubicBezTo>
                        <a:pt x="524772" y="576329"/>
                        <a:pt x="494331" y="606722"/>
                        <a:pt x="455701" y="606722"/>
                      </a:cubicBezTo>
                      <a:cubicBezTo>
                        <a:pt x="417072" y="606722"/>
                        <a:pt x="386631" y="576329"/>
                        <a:pt x="386631" y="537760"/>
                      </a:cubicBezTo>
                      <a:lnTo>
                        <a:pt x="386631" y="455022"/>
                      </a:lnTo>
                      <a:cubicBezTo>
                        <a:pt x="386631" y="431561"/>
                        <a:pt x="368740" y="413698"/>
                        <a:pt x="345242" y="413698"/>
                      </a:cubicBezTo>
                      <a:cubicBezTo>
                        <a:pt x="321743" y="413698"/>
                        <a:pt x="303764" y="431561"/>
                        <a:pt x="303764" y="455022"/>
                      </a:cubicBezTo>
                      <a:lnTo>
                        <a:pt x="303764" y="537760"/>
                      </a:lnTo>
                      <a:cubicBezTo>
                        <a:pt x="303764" y="576329"/>
                        <a:pt x="273412" y="606722"/>
                        <a:pt x="234782" y="606722"/>
                      </a:cubicBezTo>
                      <a:cubicBezTo>
                        <a:pt x="196063" y="606722"/>
                        <a:pt x="165711" y="576329"/>
                        <a:pt x="165711" y="537760"/>
                      </a:cubicBezTo>
                      <a:lnTo>
                        <a:pt x="165711" y="303322"/>
                      </a:lnTo>
                      <a:cubicBezTo>
                        <a:pt x="146396" y="300567"/>
                        <a:pt x="128417" y="292302"/>
                        <a:pt x="114620" y="278528"/>
                      </a:cubicBezTo>
                      <a:cubicBezTo>
                        <a:pt x="99400" y="264753"/>
                        <a:pt x="82844" y="239958"/>
                        <a:pt x="82844" y="195790"/>
                      </a:cubicBezTo>
                      <a:cubicBezTo>
                        <a:pt x="82844" y="128250"/>
                        <a:pt x="164287" y="11031"/>
                        <a:pt x="167046" y="5521"/>
                      </a:cubicBezTo>
                      <a:cubicBezTo>
                        <a:pt x="169138" y="2055"/>
                        <a:pt x="173299" y="322"/>
                        <a:pt x="177627" y="322"/>
                      </a:cubicBezTo>
                      <a:close/>
                      <a:moveTo>
                        <a:pt x="397649" y="0"/>
                      </a:moveTo>
                      <a:cubicBezTo>
                        <a:pt x="401832" y="0"/>
                        <a:pt x="405925" y="1422"/>
                        <a:pt x="410107" y="4178"/>
                      </a:cubicBezTo>
                      <a:cubicBezTo>
                        <a:pt x="412866" y="6934"/>
                        <a:pt x="414289" y="11022"/>
                        <a:pt x="414289" y="15200"/>
                      </a:cubicBezTo>
                      <a:cubicBezTo>
                        <a:pt x="412866" y="23467"/>
                        <a:pt x="403166" y="93778"/>
                        <a:pt x="378340" y="118578"/>
                      </a:cubicBezTo>
                      <a:cubicBezTo>
                        <a:pt x="364548" y="131022"/>
                        <a:pt x="350755" y="137955"/>
                        <a:pt x="335539" y="137955"/>
                      </a:cubicBezTo>
                      <a:cubicBezTo>
                        <a:pt x="320412" y="137955"/>
                        <a:pt x="306530" y="131022"/>
                        <a:pt x="292738" y="117244"/>
                      </a:cubicBezTo>
                      <a:cubicBezTo>
                        <a:pt x="281704" y="106222"/>
                        <a:pt x="274852" y="91022"/>
                        <a:pt x="274852" y="75822"/>
                      </a:cubicBezTo>
                      <a:cubicBezTo>
                        <a:pt x="274852" y="60711"/>
                        <a:pt x="281704" y="46933"/>
                        <a:pt x="294162" y="34489"/>
                      </a:cubicBezTo>
                      <a:cubicBezTo>
                        <a:pt x="318988" y="11022"/>
                        <a:pt x="389374" y="1422"/>
                        <a:pt x="397649" y="0"/>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sp>
              <p:nvSpPr>
                <p:cNvPr id="31"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grpSp>
          <p:sp>
            <p:nvSpPr>
              <p:cNvPr id="29" name="文本框 13"/>
              <p:cNvSpPr txBox="1">
                <a:spLocks noChangeArrowheads="1"/>
              </p:cNvSpPr>
              <p:nvPr/>
            </p:nvSpPr>
            <p:spPr bwMode="auto">
              <a:xfrm>
                <a:off x="7416721" y="898712"/>
                <a:ext cx="886558"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能效客户</a:t>
                </a:r>
              </a:p>
            </p:txBody>
          </p:sp>
        </p:grpSp>
        <p:sp>
          <p:nvSpPr>
            <p:cNvPr id="32" name="文本框 31"/>
            <p:cNvSpPr txBox="1"/>
            <p:nvPr/>
          </p:nvSpPr>
          <p:spPr>
            <a:xfrm rot="10800000" flipH="1" flipV="1">
              <a:off x="11053955" y="1137413"/>
              <a:ext cx="615900" cy="320240"/>
            </a:xfrm>
            <a:prstGeom prst="rect">
              <a:avLst/>
            </a:prstGeom>
            <a:noFill/>
            <a:ln>
              <a:noFill/>
            </a:ln>
          </p:spPr>
          <p:txBody>
            <a:bodyPr wrap="square" rtlCol="0">
              <a:spAutoFit/>
            </a:bodyPr>
            <a:lstStyle/>
            <a:p>
              <a:pPr algn="r" eaLnBrk="1"/>
              <a:r>
                <a:rPr lang="zh-CN" altLang="en-US" sz="1500" dirty="0">
                  <a:latin typeface="微软雅黑" panose="020B0503020204020204" pitchFamily="34" charset="-122"/>
                  <a:ea typeface="微软雅黑" panose="020B0503020204020204" pitchFamily="34" charset="-122"/>
                </a:rPr>
                <a:t>外部</a:t>
              </a:r>
            </a:p>
          </p:txBody>
        </p:sp>
        <p:sp>
          <p:nvSpPr>
            <p:cNvPr id="33" name="文本框 32"/>
            <p:cNvSpPr txBox="1"/>
            <p:nvPr/>
          </p:nvSpPr>
          <p:spPr>
            <a:xfrm>
              <a:off x="163642" y="2342684"/>
              <a:ext cx="534941" cy="518484"/>
            </a:xfrm>
            <a:prstGeom prst="rect">
              <a:avLst/>
            </a:prstGeom>
            <a:noFill/>
          </p:spPr>
          <p:txBody>
            <a:bodyPr wrap="square" rtlCol="0">
              <a:spAutoFit/>
            </a:bodyPr>
            <a:lstStyle/>
            <a:p>
              <a:pPr algn="ctr"/>
              <a:r>
                <a:rPr lang="zh-CN" altLang="en-US" sz="1400" dirty="0"/>
                <a:t>国网</a:t>
              </a:r>
              <a:endParaRPr lang="en-US" altLang="zh-CN" sz="1400" dirty="0"/>
            </a:p>
            <a:p>
              <a:pPr algn="ctr"/>
              <a:r>
                <a:rPr lang="zh-CN" altLang="en-US" sz="1400" dirty="0"/>
                <a:t>总部</a:t>
              </a:r>
              <a:endParaRPr lang="en-US" altLang="zh-CN" sz="1400" dirty="0"/>
            </a:p>
          </p:txBody>
        </p:sp>
        <p:cxnSp>
          <p:nvCxnSpPr>
            <p:cNvPr id="34" name="直接连接符 33"/>
            <p:cNvCxnSpPr/>
            <p:nvPr/>
          </p:nvCxnSpPr>
          <p:spPr bwMode="auto">
            <a:xfrm>
              <a:off x="876449" y="6442424"/>
              <a:ext cx="11015432" cy="0"/>
            </a:xfrm>
            <a:prstGeom prst="line">
              <a:avLst/>
            </a:prstGeom>
            <a:solidFill>
              <a:schemeClr val="accent1"/>
            </a:solidFill>
            <a:ln w="9525" cap="flat" cmpd="sng" algn="ctr">
              <a:solidFill>
                <a:schemeClr val="tx1"/>
              </a:solidFill>
              <a:prstDash val="dash"/>
              <a:round/>
              <a:headEnd type="none" w="med" len="med"/>
              <a:tailEnd type="none" w="med" len="med"/>
            </a:ln>
          </p:spPr>
        </p:cxnSp>
        <p:grpSp>
          <p:nvGrpSpPr>
            <p:cNvPr id="35" name="组合 280"/>
            <p:cNvGrpSpPr/>
            <p:nvPr/>
          </p:nvGrpSpPr>
          <p:grpSpPr>
            <a:xfrm>
              <a:off x="2441932" y="989676"/>
              <a:ext cx="8554036" cy="5389070"/>
              <a:chOff x="1489890" y="826532"/>
              <a:chExt cx="9339130" cy="5389073"/>
            </a:xfrm>
          </p:grpSpPr>
          <p:sp>
            <p:nvSpPr>
              <p:cNvPr id="36" name="云形 35"/>
              <p:cNvSpPr/>
              <p:nvPr/>
            </p:nvSpPr>
            <p:spPr>
              <a:xfrm flipH="1">
                <a:off x="4446215" y="3896854"/>
                <a:ext cx="4190488" cy="317686"/>
              </a:xfrm>
              <a:prstGeom prst="cloud">
                <a:avLst/>
              </a:prstGeom>
              <a:solidFill>
                <a:schemeClr val="accent5">
                  <a:lumMod val="20000"/>
                  <a:lumOff val="80000"/>
                  <a:alpha val="70000"/>
                </a:schemeClr>
              </a:solidFill>
              <a:ln w="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公司数据通信骨干网</a:t>
                </a:r>
              </a:p>
            </p:txBody>
          </p:sp>
          <p:grpSp>
            <p:nvGrpSpPr>
              <p:cNvPr id="37" name="组合 368"/>
              <p:cNvGrpSpPr/>
              <p:nvPr/>
            </p:nvGrpSpPr>
            <p:grpSpPr>
              <a:xfrm flipH="1">
                <a:off x="6627015" y="901031"/>
                <a:ext cx="3162868" cy="5314574"/>
                <a:chOff x="3932673" y="2174627"/>
                <a:chExt cx="1764288" cy="6483598"/>
              </a:xfrm>
            </p:grpSpPr>
            <p:cxnSp>
              <p:nvCxnSpPr>
                <p:cNvPr id="95" name="直接连接符 94"/>
                <p:cNvCxnSpPr/>
                <p:nvPr/>
              </p:nvCxnSpPr>
              <p:spPr bwMode="auto">
                <a:xfrm>
                  <a:off x="5696961" y="2174627"/>
                  <a:ext cx="0" cy="6483598"/>
                </a:xfrm>
                <a:prstGeom prst="line">
                  <a:avLst/>
                </a:prstGeom>
                <a:solidFill>
                  <a:schemeClr val="accent1"/>
                </a:solidFill>
                <a:ln w="9525" cap="flat" cmpd="sng" algn="ctr">
                  <a:solidFill>
                    <a:schemeClr val="tx1"/>
                  </a:solidFill>
                  <a:prstDash val="dash"/>
                  <a:round/>
                  <a:headEnd type="none" w="med" len="med"/>
                  <a:tailEnd type="none" w="med" len="med"/>
                </a:ln>
              </p:spPr>
            </p:cxnSp>
            <p:cxnSp>
              <p:nvCxnSpPr>
                <p:cNvPr id="96" name="直接连接符 95"/>
                <p:cNvCxnSpPr/>
                <p:nvPr/>
              </p:nvCxnSpPr>
              <p:spPr bwMode="auto">
                <a:xfrm>
                  <a:off x="3932673" y="2174627"/>
                  <a:ext cx="0" cy="6483598"/>
                </a:xfrm>
                <a:prstGeom prst="line">
                  <a:avLst/>
                </a:prstGeom>
                <a:solidFill>
                  <a:schemeClr val="accent1"/>
                </a:solidFill>
                <a:ln w="9525" cap="flat" cmpd="sng" algn="ctr">
                  <a:solidFill>
                    <a:schemeClr val="tx1"/>
                  </a:solidFill>
                  <a:prstDash val="dash"/>
                  <a:round/>
                  <a:headEnd type="none" w="med" len="med"/>
                  <a:tailEnd type="none" w="med" len="med"/>
                </a:ln>
              </p:spPr>
            </p:cxnSp>
          </p:grpSp>
          <p:sp>
            <p:nvSpPr>
              <p:cNvPr id="38" name="文本框 37"/>
              <p:cNvSpPr txBox="1"/>
              <p:nvPr/>
            </p:nvSpPr>
            <p:spPr>
              <a:xfrm rot="10800000" flipH="1" flipV="1">
                <a:off x="6684165" y="827411"/>
                <a:ext cx="2847431" cy="289742"/>
              </a:xfrm>
              <a:prstGeom prst="rect">
                <a:avLst/>
              </a:prstGeom>
              <a:noFill/>
              <a:ln>
                <a:noFill/>
              </a:ln>
            </p:spPr>
            <p:txBody>
              <a:bodyPr wrap="square" rtlCol="0">
                <a:spAutoFit/>
              </a:bodyPr>
              <a:lstStyle/>
              <a:p>
                <a:pPr algn="ctr" eaLnBrk="1"/>
                <a:r>
                  <a:rPr lang="zh-CN" altLang="en-US" sz="1300" dirty="0">
                    <a:latin typeface="微软雅黑" panose="020B0503020204020204" pitchFamily="34" charset="-122"/>
                    <a:ea typeface="微软雅黑" panose="020B0503020204020204" pitchFamily="34" charset="-122"/>
                  </a:rPr>
                  <a:t>信息外网</a:t>
                </a:r>
              </a:p>
            </p:txBody>
          </p:sp>
          <p:sp>
            <p:nvSpPr>
              <p:cNvPr id="39" name="文本框 38"/>
              <p:cNvSpPr txBox="1"/>
              <p:nvPr/>
            </p:nvSpPr>
            <p:spPr>
              <a:xfrm rot="10800000" flipH="1" flipV="1">
                <a:off x="2855640" y="826532"/>
                <a:ext cx="4578422" cy="289742"/>
              </a:xfrm>
              <a:prstGeom prst="rect">
                <a:avLst/>
              </a:prstGeom>
              <a:noFill/>
              <a:ln>
                <a:noFill/>
              </a:ln>
            </p:spPr>
            <p:txBody>
              <a:bodyPr wrap="square" rtlCol="0">
                <a:spAutoFit/>
              </a:bodyPr>
              <a:lstStyle/>
              <a:p>
                <a:pPr algn="ctr" eaLnBrk="1"/>
                <a:r>
                  <a:rPr lang="zh-CN" altLang="en-US" sz="1300" dirty="0">
                    <a:latin typeface="微软雅黑" panose="020B0503020204020204" pitchFamily="34" charset="-122"/>
                    <a:ea typeface="微软雅黑" panose="020B0503020204020204" pitchFamily="34" charset="-122"/>
                  </a:rPr>
                  <a:t>信息内网</a:t>
                </a:r>
              </a:p>
            </p:txBody>
          </p:sp>
          <p:sp>
            <p:nvSpPr>
              <p:cNvPr id="40" name="文本框 13"/>
              <p:cNvSpPr txBox="1">
                <a:spLocks noChangeArrowheads="1"/>
              </p:cNvSpPr>
              <p:nvPr/>
            </p:nvSpPr>
            <p:spPr bwMode="auto">
              <a:xfrm flipH="1">
                <a:off x="10046926" y="1799916"/>
                <a:ext cx="705652" cy="36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网上国网</a:t>
                </a:r>
                <a:endParaRPr kumimoji="1" lang="en-US" altLang="zh-CN" sz="900" dirty="0">
                  <a:latin typeface="微软雅黑" panose="020B0503020204020204" pitchFamily="34" charset="-122"/>
                  <a:ea typeface="微软雅黑" panose="020B0503020204020204" pitchFamily="34" charset="-122"/>
                </a:endParaRPr>
              </a:p>
              <a:p>
                <a:pPr algn="ctr"/>
                <a:r>
                  <a:rPr kumimoji="1" lang="en-US" altLang="zh-CN" sz="900" dirty="0">
                    <a:latin typeface="微软雅黑" panose="020B0503020204020204" pitchFamily="34" charset="-122"/>
                    <a:ea typeface="微软雅黑" panose="020B0503020204020204" pitchFamily="34" charset="-122"/>
                  </a:rPr>
                  <a:t>APP</a:t>
                </a:r>
                <a:endParaRPr kumimoji="1" lang="zh-CN" altLang="en-US" sz="900" dirty="0">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94182" y="1512173"/>
                <a:ext cx="264938" cy="321974"/>
              </a:xfrm>
              <a:prstGeom prst="rect">
                <a:avLst/>
              </a:prstGeom>
            </p:spPr>
          </p:pic>
          <p:sp>
            <p:nvSpPr>
              <p:cNvPr id="42" name="文本框 13"/>
              <p:cNvSpPr txBox="1">
                <a:spLocks noChangeArrowheads="1"/>
              </p:cNvSpPr>
              <p:nvPr/>
            </p:nvSpPr>
            <p:spPr bwMode="auto">
              <a:xfrm flipH="1">
                <a:off x="10100474" y="2649491"/>
                <a:ext cx="571090" cy="36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900" dirty="0">
                    <a:latin typeface="微软雅黑" panose="020B0503020204020204" pitchFamily="34" charset="-122"/>
                    <a:ea typeface="微软雅黑" panose="020B0503020204020204" pitchFamily="34" charset="-122"/>
                  </a:rPr>
                  <a:t>95598</a:t>
                </a:r>
              </a:p>
              <a:p>
                <a:pPr algn="ctr"/>
                <a:r>
                  <a:rPr kumimoji="1" lang="zh-CN" altLang="en-US" sz="900" dirty="0">
                    <a:latin typeface="微软雅黑" panose="020B0503020204020204" pitchFamily="34" charset="-122"/>
                    <a:ea typeface="微软雅黑" panose="020B0503020204020204" pitchFamily="34" charset="-122"/>
                  </a:rPr>
                  <a:t>网站</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94054" y="2351686"/>
                <a:ext cx="264938" cy="321974"/>
              </a:xfrm>
              <a:prstGeom prst="rect">
                <a:avLst/>
              </a:prstGeom>
            </p:spPr>
          </p:pic>
          <p:sp>
            <p:nvSpPr>
              <p:cNvPr id="44" name="文本框 13"/>
              <p:cNvSpPr txBox="1">
                <a:spLocks noChangeArrowheads="1"/>
              </p:cNvSpPr>
              <p:nvPr/>
            </p:nvSpPr>
            <p:spPr bwMode="auto">
              <a:xfrm flipH="1">
                <a:off x="10131646" y="3473312"/>
                <a:ext cx="571090" cy="36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900" dirty="0">
                    <a:latin typeface="微软雅黑" panose="020B0503020204020204" pitchFamily="34" charset="-122"/>
                    <a:ea typeface="微软雅黑" panose="020B0503020204020204" pitchFamily="34" charset="-122"/>
                  </a:rPr>
                  <a:t>95598</a:t>
                </a:r>
              </a:p>
              <a:p>
                <a:pPr algn="ctr"/>
                <a:r>
                  <a:rPr kumimoji="1" lang="zh-CN" altLang="en-US" sz="900" dirty="0">
                    <a:latin typeface="微软雅黑" panose="020B0503020204020204" pitchFamily="34" charset="-122"/>
                    <a:ea typeface="微软雅黑" panose="020B0503020204020204" pitchFamily="34" charset="-122"/>
                  </a:rPr>
                  <a:t>电话</a:t>
                </a:r>
              </a:p>
            </p:txBody>
          </p:sp>
          <p:cxnSp>
            <p:nvCxnSpPr>
              <p:cNvPr id="45" name="直接箭头连接符 46"/>
              <p:cNvCxnSpPr>
                <a:stCxn id="41" idx="3"/>
                <a:endCxn id="46" idx="3"/>
              </p:cNvCxnSpPr>
              <p:nvPr/>
            </p:nvCxnSpPr>
            <p:spPr bwMode="auto">
              <a:xfrm rot="10800000" flipV="1">
                <a:off x="9906896" y="1673053"/>
                <a:ext cx="387158" cy="856055"/>
              </a:xfrm>
              <a:prstGeom prst="bentConnector3">
                <a:avLst>
                  <a:gd name="adj1" fmla="val 50072"/>
                </a:avLst>
              </a:prstGeom>
              <a:solidFill>
                <a:schemeClr val="accent1"/>
              </a:solidFill>
              <a:ln w="9525" cap="flat" cmpd="sng" algn="ctr">
                <a:solidFill>
                  <a:schemeClr val="tx1"/>
                </a:solidFill>
                <a:prstDash val="solid"/>
                <a:round/>
                <a:headEnd type="triangle" w="med" len="med"/>
                <a:tailEnd type="triangle" w="med" len="med"/>
              </a:ln>
            </p:spPr>
          </p:cxnSp>
          <p:sp>
            <p:nvSpPr>
              <p:cNvPr id="46" name="云形 45"/>
              <p:cNvSpPr/>
              <p:nvPr/>
            </p:nvSpPr>
            <p:spPr>
              <a:xfrm rot="5400000" flipH="1">
                <a:off x="9229956" y="2335696"/>
                <a:ext cx="1010467" cy="387584"/>
              </a:xfrm>
              <a:prstGeom prst="cloud">
                <a:avLst/>
              </a:prstGeom>
              <a:solidFill>
                <a:schemeClr val="accent5">
                  <a:lumMod val="20000"/>
                  <a:lumOff val="80000"/>
                  <a:alpha val="70000"/>
                </a:schemeClr>
              </a:solidFill>
              <a:ln w="0"/>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互</a:t>
                </a:r>
              </a:p>
              <a:p>
                <a:pPr algn="ctr"/>
                <a:r>
                  <a:rPr lang="zh-CN" altLang="en-US" sz="1000" dirty="0">
                    <a:solidFill>
                      <a:schemeClr val="tx1"/>
                    </a:solidFill>
                    <a:latin typeface="微软雅黑" panose="020B0503020204020204" pitchFamily="34" charset="-122"/>
                    <a:ea typeface="微软雅黑" panose="020B0503020204020204" pitchFamily="34" charset="-122"/>
                  </a:rPr>
                  <a:t>联</a:t>
                </a:r>
              </a:p>
              <a:p>
                <a:pPr algn="ctr"/>
                <a:r>
                  <a:rPr lang="zh-CN" altLang="en-US" sz="1000" dirty="0">
                    <a:solidFill>
                      <a:schemeClr val="tx1"/>
                    </a:solidFill>
                    <a:latin typeface="微软雅黑" panose="020B0503020204020204" pitchFamily="34" charset="-122"/>
                    <a:ea typeface="微软雅黑" panose="020B0503020204020204" pitchFamily="34" charset="-122"/>
                  </a:rPr>
                  <a:t>网</a:t>
                </a:r>
              </a:p>
            </p:txBody>
          </p:sp>
          <p:sp>
            <p:nvSpPr>
              <p:cNvPr id="47" name="圆角矩形 46"/>
              <p:cNvSpPr/>
              <p:nvPr/>
            </p:nvSpPr>
            <p:spPr>
              <a:xfrm flipH="1">
                <a:off x="10081229" y="1336568"/>
                <a:ext cx="747791" cy="2484726"/>
              </a:xfrm>
              <a:prstGeom prst="roundRect">
                <a:avLst>
                  <a:gd name="adj" fmla="val 3850"/>
                </a:avLst>
              </a:prstGeom>
              <a:no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28515" tIns="36215" rIns="57031" bIns="36215" numCol="1" spcCol="0" rtlCol="0" fromWordArt="0" anchor="t" anchorCtr="0" forceAA="0" compatLnSpc="1">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统一线上入口（全貌）</a:t>
                </a:r>
              </a:p>
            </p:txBody>
          </p:sp>
          <p:sp>
            <p:nvSpPr>
              <p:cNvPr id="48" name="圆柱形 47"/>
              <p:cNvSpPr/>
              <p:nvPr/>
            </p:nvSpPr>
            <p:spPr>
              <a:xfrm flipH="1">
                <a:off x="1489891" y="2851080"/>
                <a:ext cx="1298144" cy="757229"/>
              </a:xfrm>
              <a:prstGeom prst="can">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数据中台</a:t>
                </a:r>
                <a:endParaRPr lang="en-US" altLang="zh-CN" sz="800" dirty="0">
                  <a:solidFill>
                    <a:schemeClr val="tx1"/>
                  </a:solidFill>
                  <a:latin typeface="微软雅黑" panose="020B0503020204020204" pitchFamily="34" charset="-122"/>
                  <a:ea typeface="微软雅黑" panose="020B0503020204020204" pitchFamily="34" charset="-122"/>
                </a:endParaRPr>
              </a:p>
              <a:p>
                <a:pPr algn="ctr"/>
                <a:r>
                  <a:rPr lang="zh-CN" altLang="en-US" sz="800" dirty="0">
                    <a:solidFill>
                      <a:schemeClr val="tx1"/>
                    </a:solidFill>
                    <a:latin typeface="微软雅黑" panose="020B0503020204020204" pitchFamily="34" charset="-122"/>
                    <a:ea typeface="微软雅黑" panose="020B0503020204020204" pitchFamily="34" charset="-122"/>
                  </a:rPr>
                  <a:t>（标准化全量数据）</a:t>
                </a:r>
              </a:p>
            </p:txBody>
          </p:sp>
          <p:grpSp>
            <p:nvGrpSpPr>
              <p:cNvPr id="49" name="组合 380"/>
              <p:cNvGrpSpPr/>
              <p:nvPr/>
            </p:nvGrpSpPr>
            <p:grpSpPr>
              <a:xfrm>
                <a:off x="6904342" y="2512673"/>
                <a:ext cx="3654778" cy="1205133"/>
                <a:chOff x="6904342" y="2570544"/>
                <a:chExt cx="3654778" cy="1205133"/>
              </a:xfrm>
            </p:grpSpPr>
            <p:pic>
              <p:nvPicPr>
                <p:cNvPr id="85" name="图片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94182" y="3162240"/>
                  <a:ext cx="264938" cy="321974"/>
                </a:xfrm>
                <a:prstGeom prst="rect">
                  <a:avLst/>
                </a:prstGeom>
              </p:spPr>
            </p:pic>
            <p:cxnSp>
              <p:nvCxnSpPr>
                <p:cNvPr id="86" name="直接箭头连接符 85"/>
                <p:cNvCxnSpPr>
                  <a:stCxn id="43" idx="3"/>
                </p:cNvCxnSpPr>
                <p:nvPr/>
              </p:nvCxnSpPr>
              <p:spPr bwMode="auto">
                <a:xfrm flipH="1">
                  <a:off x="9938288" y="2570544"/>
                  <a:ext cx="355767" cy="23724"/>
                </a:xfrm>
                <a:prstGeom prst="straightConnector1">
                  <a:avLst/>
                </a:prstGeom>
                <a:solidFill>
                  <a:schemeClr val="accent1"/>
                </a:solidFill>
                <a:ln w="9525" cap="flat" cmpd="sng" algn="ctr">
                  <a:solidFill>
                    <a:schemeClr val="tx1"/>
                  </a:solidFill>
                  <a:prstDash val="solid"/>
                  <a:round/>
                  <a:headEnd type="triangle" w="med" len="med"/>
                  <a:tailEnd type="triangle" w="med" len="med"/>
                </a:ln>
              </p:spPr>
            </p:cxnSp>
            <p:sp>
              <p:nvSpPr>
                <p:cNvPr id="87" name="矩形 86"/>
                <p:cNvSpPr/>
                <p:nvPr/>
              </p:nvSpPr>
              <p:spPr>
                <a:xfrm rot="10800000" flipV="1">
                  <a:off x="6904342" y="2866176"/>
                  <a:ext cx="2513208" cy="909501"/>
                </a:xfrm>
                <a:prstGeom prst="rect">
                  <a:avLst/>
                </a:prstGeom>
                <a:solidFill>
                  <a:srgbClr val="FFC000"/>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100" dirty="0">
                      <a:solidFill>
                        <a:schemeClr val="bg1"/>
                      </a:solidFill>
                      <a:latin typeface="微软雅黑" panose="020B0503020204020204" pitchFamily="34" charset="-122"/>
                      <a:ea typeface="微软雅黑" panose="020B0503020204020204" pitchFamily="34" charset="-122"/>
                    </a:rPr>
                    <a:t>统一业务中台服务（外网）</a:t>
                  </a:r>
                </a:p>
              </p:txBody>
            </p:sp>
            <p:sp>
              <p:nvSpPr>
                <p:cNvPr id="88" name="矩形 87"/>
                <p:cNvSpPr/>
                <p:nvPr/>
              </p:nvSpPr>
              <p:spPr>
                <a:xfrm rot="10800000" flipV="1">
                  <a:off x="6959673" y="3238428"/>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客户中心</a:t>
                  </a:r>
                  <a:endParaRPr lang="en-US" altLang="zh-CN" sz="800" dirty="0">
                    <a:solidFill>
                      <a:schemeClr val="tx1"/>
                    </a:solidFill>
                    <a:latin typeface="微软雅黑" panose="020B0503020204020204" pitchFamily="34" charset="-122"/>
                    <a:ea typeface="微软雅黑" panose="020B0503020204020204" pitchFamily="34" charset="-122"/>
                  </a:endParaRPr>
                </a:p>
                <a:p>
                  <a:pPr algn="ctr"/>
                  <a:r>
                    <a:rPr lang="zh-CN" altLang="en-US" sz="800" dirty="0">
                      <a:solidFill>
                        <a:schemeClr val="tx1"/>
                      </a:solidFill>
                      <a:latin typeface="微软雅黑" panose="020B0503020204020204" pitchFamily="34" charset="-122"/>
                      <a:ea typeface="微软雅黑" panose="020B0503020204020204" pitchFamily="34" charset="-122"/>
                    </a:rPr>
                    <a:t>（账户）</a:t>
                  </a:r>
                </a:p>
              </p:txBody>
            </p:sp>
            <p:sp>
              <p:nvSpPr>
                <p:cNvPr id="89" name="矩形 88"/>
                <p:cNvSpPr/>
                <p:nvPr/>
              </p:nvSpPr>
              <p:spPr>
                <a:xfrm rot="10800000" flipV="1">
                  <a:off x="6959673" y="3456521"/>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积分中心</a:t>
                  </a:r>
                </a:p>
              </p:txBody>
            </p:sp>
            <p:sp>
              <p:nvSpPr>
                <p:cNvPr id="90" name="矩形 89"/>
                <p:cNvSpPr/>
                <p:nvPr/>
              </p:nvSpPr>
              <p:spPr>
                <a:xfrm rot="10800000" flipV="1">
                  <a:off x="7810281" y="3456520"/>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在线客服中心</a:t>
                  </a:r>
                </a:p>
              </p:txBody>
            </p:sp>
            <p:sp>
              <p:nvSpPr>
                <p:cNvPr id="91" name="矩形 90"/>
                <p:cNvSpPr/>
                <p:nvPr/>
              </p:nvSpPr>
              <p:spPr>
                <a:xfrm rot="10800000" flipV="1">
                  <a:off x="8660889" y="3456521"/>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92" name="矩形 91"/>
                <p:cNvSpPr/>
                <p:nvPr/>
              </p:nvSpPr>
              <p:spPr>
                <a:xfrm rot="10800000" flipV="1">
                  <a:off x="7810281" y="3236447"/>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订单中心</a:t>
                  </a:r>
                </a:p>
              </p:txBody>
            </p:sp>
            <p:sp>
              <p:nvSpPr>
                <p:cNvPr id="93" name="矩形 92"/>
                <p:cNvSpPr/>
                <p:nvPr/>
              </p:nvSpPr>
              <p:spPr>
                <a:xfrm rot="10800000" flipV="1">
                  <a:off x="8660889" y="3222775"/>
                  <a:ext cx="708417" cy="198849"/>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支付中心</a:t>
                  </a:r>
                </a:p>
              </p:txBody>
            </p:sp>
            <p:sp>
              <p:nvSpPr>
                <p:cNvPr id="94" name="矩形 93"/>
                <p:cNvSpPr/>
                <p:nvPr/>
              </p:nvSpPr>
              <p:spPr>
                <a:xfrm rot="10800000" flipV="1">
                  <a:off x="6957452" y="3046726"/>
                  <a:ext cx="2421482" cy="158524"/>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工单服务、账单服务 </a:t>
                  </a:r>
                </a:p>
              </p:txBody>
            </p:sp>
          </p:grpSp>
          <p:sp>
            <p:nvSpPr>
              <p:cNvPr id="50" name="矩形 49"/>
              <p:cNvSpPr/>
              <p:nvPr/>
            </p:nvSpPr>
            <p:spPr>
              <a:xfrm rot="10800000" flipV="1">
                <a:off x="6921772" y="1582229"/>
                <a:ext cx="2466306" cy="732079"/>
              </a:xfrm>
              <a:prstGeom prst="rect">
                <a:avLst/>
              </a:prstGeom>
              <a:solidFill>
                <a:schemeClr val="accent5"/>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000" dirty="0">
                    <a:solidFill>
                      <a:schemeClr val="bg1"/>
                    </a:solidFill>
                    <a:latin typeface="微软雅黑" panose="020B0503020204020204" pitchFamily="34" charset="-122"/>
                    <a:ea typeface="微软雅黑" panose="020B0503020204020204" pitchFamily="34" charset="-122"/>
                  </a:rPr>
                  <a:t>标准统一业务对外运营支撑服务</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场景</a:t>
                </a:r>
              </a:p>
            </p:txBody>
          </p:sp>
          <p:sp>
            <p:nvSpPr>
              <p:cNvPr id="51" name="矩形 50"/>
              <p:cNvSpPr/>
              <p:nvPr/>
            </p:nvSpPr>
            <p:spPr>
              <a:xfrm rot="10800000" flipV="1">
                <a:off x="6957452" y="1763027"/>
                <a:ext cx="2421482" cy="158524"/>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工单服务、账单服务 </a:t>
                </a:r>
              </a:p>
            </p:txBody>
          </p:sp>
          <p:grpSp>
            <p:nvGrpSpPr>
              <p:cNvPr id="52" name="组合 383"/>
              <p:cNvGrpSpPr/>
              <p:nvPr/>
            </p:nvGrpSpPr>
            <p:grpSpPr>
              <a:xfrm>
                <a:off x="2504734" y="1374123"/>
                <a:ext cx="2358781" cy="850452"/>
                <a:chOff x="2915206" y="1786628"/>
                <a:chExt cx="2466306" cy="732079"/>
              </a:xfrm>
            </p:grpSpPr>
            <p:sp>
              <p:nvSpPr>
                <p:cNvPr id="81" name="矩形 80"/>
                <p:cNvSpPr/>
                <p:nvPr/>
              </p:nvSpPr>
              <p:spPr>
                <a:xfrm rot="10800000" flipV="1">
                  <a:off x="2915206" y="1786628"/>
                  <a:ext cx="2466306" cy="732079"/>
                </a:xfrm>
                <a:prstGeom prst="rect">
                  <a:avLst/>
                </a:prstGeom>
                <a:solidFill>
                  <a:schemeClr val="accent5"/>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000" dirty="0">
                      <a:solidFill>
                        <a:schemeClr val="bg1"/>
                      </a:solidFill>
                      <a:latin typeface="微软雅黑" panose="020B0503020204020204" pitchFamily="34" charset="-122"/>
                      <a:ea typeface="微软雅黑" panose="020B0503020204020204" pitchFamily="34" charset="-122"/>
                    </a:rPr>
                    <a:t>标准统一业务内部管理支撑服务</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场景</a:t>
                  </a:r>
                </a:p>
              </p:txBody>
            </p:sp>
            <p:sp>
              <p:nvSpPr>
                <p:cNvPr id="82" name="矩形 81"/>
                <p:cNvSpPr/>
                <p:nvPr/>
              </p:nvSpPr>
              <p:spPr>
                <a:xfrm rot="10800000" flipV="1">
                  <a:off x="2950886" y="1967426"/>
                  <a:ext cx="2421482" cy="158524"/>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客户分析</a:t>
                  </a:r>
                </a:p>
              </p:txBody>
            </p:sp>
            <p:sp>
              <p:nvSpPr>
                <p:cNvPr id="83" name="矩形 82"/>
                <p:cNvSpPr/>
                <p:nvPr/>
              </p:nvSpPr>
              <p:spPr>
                <a:xfrm rot="10800000" flipV="1">
                  <a:off x="3089786" y="2269132"/>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辅助决策</a:t>
                  </a:r>
                </a:p>
              </p:txBody>
            </p:sp>
            <p:sp>
              <p:nvSpPr>
                <p:cNvPr id="84" name="矩形 83"/>
                <p:cNvSpPr/>
                <p:nvPr/>
              </p:nvSpPr>
              <p:spPr>
                <a:xfrm rot="10800000" flipV="1">
                  <a:off x="4143398" y="2282333"/>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营销稽查</a:t>
                  </a:r>
                </a:p>
              </p:txBody>
            </p:sp>
          </p:grpSp>
          <p:sp>
            <p:nvSpPr>
              <p:cNvPr id="53" name="矩形 52"/>
              <p:cNvSpPr/>
              <p:nvPr/>
            </p:nvSpPr>
            <p:spPr>
              <a:xfrm rot="10800000" flipV="1">
                <a:off x="7103346" y="2040585"/>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客户营销互动</a:t>
                </a:r>
              </a:p>
            </p:txBody>
          </p:sp>
          <p:sp>
            <p:nvSpPr>
              <p:cNvPr id="54" name="矩形 53"/>
              <p:cNvSpPr/>
              <p:nvPr/>
            </p:nvSpPr>
            <p:spPr>
              <a:xfrm rot="10800000" flipV="1">
                <a:off x="8365953" y="2039967"/>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光伏扶贫</a:t>
                </a:r>
              </a:p>
            </p:txBody>
          </p:sp>
          <p:sp>
            <p:nvSpPr>
              <p:cNvPr id="55" name="矩形 54"/>
              <p:cNvSpPr/>
              <p:nvPr/>
            </p:nvSpPr>
            <p:spPr>
              <a:xfrm rot="10800000" flipV="1">
                <a:off x="3945218" y="4393588"/>
                <a:ext cx="2454915" cy="662973"/>
              </a:xfrm>
              <a:prstGeom prst="rect">
                <a:avLst/>
              </a:prstGeom>
              <a:solidFill>
                <a:srgbClr val="FFC000"/>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100" dirty="0">
                    <a:solidFill>
                      <a:schemeClr val="bg1"/>
                    </a:solidFill>
                    <a:latin typeface="微软雅黑" panose="020B0503020204020204" pitchFamily="34" charset="-122"/>
                    <a:ea typeface="微软雅黑" panose="020B0503020204020204" pitchFamily="34" charset="-122"/>
                  </a:rPr>
                  <a:t>网省分布中台服务（内网）</a:t>
                </a:r>
              </a:p>
            </p:txBody>
          </p:sp>
          <p:sp>
            <p:nvSpPr>
              <p:cNvPr id="56" name="矩形 55"/>
              <p:cNvSpPr/>
              <p:nvPr/>
            </p:nvSpPr>
            <p:spPr>
              <a:xfrm rot="10800000" flipV="1">
                <a:off x="4039838" y="4674288"/>
                <a:ext cx="693051"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计费中心</a:t>
                </a:r>
              </a:p>
            </p:txBody>
          </p:sp>
          <p:sp>
            <p:nvSpPr>
              <p:cNvPr id="57" name="矩形 56"/>
              <p:cNvSpPr/>
              <p:nvPr/>
            </p:nvSpPr>
            <p:spPr>
              <a:xfrm rot="10800000" flipV="1">
                <a:off x="4850655" y="4675906"/>
                <a:ext cx="693051"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计量中心</a:t>
                </a:r>
              </a:p>
            </p:txBody>
          </p:sp>
          <p:sp>
            <p:nvSpPr>
              <p:cNvPr id="58" name="矩形 57"/>
              <p:cNvSpPr/>
              <p:nvPr/>
            </p:nvSpPr>
            <p:spPr>
              <a:xfrm rot="10800000" flipV="1">
                <a:off x="5639663" y="4677833"/>
                <a:ext cx="693051"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nvGrpSpPr>
              <p:cNvPr id="59" name="组合 390"/>
              <p:cNvGrpSpPr/>
              <p:nvPr/>
            </p:nvGrpSpPr>
            <p:grpSpPr>
              <a:xfrm>
                <a:off x="3942187" y="2370862"/>
                <a:ext cx="2454915" cy="803554"/>
                <a:chOff x="4101675" y="2879488"/>
                <a:chExt cx="2454915" cy="1029434"/>
              </a:xfrm>
            </p:grpSpPr>
            <p:sp>
              <p:nvSpPr>
                <p:cNvPr id="74" name="矩形 73"/>
                <p:cNvSpPr/>
                <p:nvPr/>
              </p:nvSpPr>
              <p:spPr>
                <a:xfrm rot="10800000" flipV="1">
                  <a:off x="4101675" y="2879488"/>
                  <a:ext cx="2454915" cy="1029434"/>
                </a:xfrm>
                <a:prstGeom prst="rect">
                  <a:avLst/>
                </a:prstGeom>
                <a:solidFill>
                  <a:srgbClr val="FFC000"/>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100" dirty="0">
                      <a:solidFill>
                        <a:schemeClr val="bg1"/>
                      </a:solidFill>
                      <a:latin typeface="微软雅黑" panose="020B0503020204020204" pitchFamily="34" charset="-122"/>
                      <a:ea typeface="微软雅黑" panose="020B0503020204020204" pitchFamily="34" charset="-122"/>
                    </a:rPr>
                    <a:t>统一业务中台服务（内网）</a:t>
                  </a:r>
                </a:p>
              </p:txBody>
            </p:sp>
            <p:sp>
              <p:nvSpPr>
                <p:cNvPr id="75" name="矩形 74"/>
                <p:cNvSpPr/>
                <p:nvPr/>
              </p:nvSpPr>
              <p:spPr>
                <a:xfrm rot="10800000" flipV="1">
                  <a:off x="4190024" y="3145895"/>
                  <a:ext cx="693051"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客户中心</a:t>
                  </a:r>
                </a:p>
              </p:txBody>
            </p:sp>
            <p:sp>
              <p:nvSpPr>
                <p:cNvPr id="76" name="矩形 75"/>
                <p:cNvSpPr/>
                <p:nvPr/>
              </p:nvSpPr>
              <p:spPr>
                <a:xfrm rot="10800000" flipV="1">
                  <a:off x="5786121" y="3145896"/>
                  <a:ext cx="687669" cy="244956"/>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账单中心</a:t>
                  </a:r>
                </a:p>
              </p:txBody>
            </p:sp>
            <p:sp>
              <p:nvSpPr>
                <p:cNvPr id="77" name="矩形 76"/>
                <p:cNvSpPr/>
                <p:nvPr/>
              </p:nvSpPr>
              <p:spPr>
                <a:xfrm rot="10800000" flipV="1">
                  <a:off x="4986030" y="3145895"/>
                  <a:ext cx="697137" cy="238508"/>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工单中心</a:t>
                  </a:r>
                </a:p>
              </p:txBody>
            </p:sp>
            <p:sp>
              <p:nvSpPr>
                <p:cNvPr id="78" name="矩形 77"/>
                <p:cNvSpPr/>
                <p:nvPr/>
              </p:nvSpPr>
              <p:spPr>
                <a:xfrm rot="10800000" flipV="1">
                  <a:off x="4190024" y="3495959"/>
                  <a:ext cx="693051"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产品中心</a:t>
                  </a:r>
                </a:p>
              </p:txBody>
            </p:sp>
            <p:sp>
              <p:nvSpPr>
                <p:cNvPr id="79" name="矩形 78"/>
                <p:cNvSpPr/>
                <p:nvPr/>
              </p:nvSpPr>
              <p:spPr>
                <a:xfrm rot="10800000" flipV="1">
                  <a:off x="5786121" y="3495960"/>
                  <a:ext cx="687669" cy="244956"/>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80" name="矩形 79"/>
                <p:cNvSpPr/>
                <p:nvPr/>
              </p:nvSpPr>
              <p:spPr>
                <a:xfrm rot="10800000" flipV="1">
                  <a:off x="4986030" y="3495959"/>
                  <a:ext cx="697137" cy="238508"/>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资产中心</a:t>
                  </a:r>
                </a:p>
              </p:txBody>
            </p:sp>
          </p:grpSp>
          <p:sp>
            <p:nvSpPr>
              <p:cNvPr id="60" name="圆柱形 59"/>
              <p:cNvSpPr/>
              <p:nvPr/>
            </p:nvSpPr>
            <p:spPr>
              <a:xfrm flipH="1">
                <a:off x="1489890" y="4187193"/>
                <a:ext cx="1263458" cy="757229"/>
              </a:xfrm>
              <a:prstGeom prst="can">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数据中台</a:t>
                </a:r>
                <a:endParaRPr lang="en-US" altLang="zh-CN" sz="800" dirty="0">
                  <a:solidFill>
                    <a:schemeClr val="tx1"/>
                  </a:solidFill>
                  <a:latin typeface="微软雅黑" panose="020B0503020204020204" pitchFamily="34" charset="-122"/>
                  <a:ea typeface="微软雅黑" panose="020B0503020204020204" pitchFamily="34" charset="-122"/>
                </a:endParaRPr>
              </a:p>
              <a:p>
                <a:pPr algn="ctr"/>
                <a:r>
                  <a:rPr lang="zh-CN" altLang="en-US" sz="800" dirty="0">
                    <a:solidFill>
                      <a:schemeClr val="tx1"/>
                    </a:solidFill>
                    <a:latin typeface="微软雅黑" panose="020B0503020204020204" pitchFamily="34" charset="-122"/>
                    <a:ea typeface="微软雅黑" panose="020B0503020204020204" pitchFamily="34" charset="-122"/>
                  </a:rPr>
                  <a:t>（省级全量数据）</a:t>
                </a:r>
              </a:p>
            </p:txBody>
          </p:sp>
          <p:grpSp>
            <p:nvGrpSpPr>
              <p:cNvPr id="61" name="组合 392"/>
              <p:cNvGrpSpPr/>
              <p:nvPr/>
            </p:nvGrpSpPr>
            <p:grpSpPr>
              <a:xfrm>
                <a:off x="2388515" y="5134491"/>
                <a:ext cx="2358781" cy="867462"/>
                <a:chOff x="2915204" y="1786630"/>
                <a:chExt cx="2466306" cy="1094591"/>
              </a:xfrm>
            </p:grpSpPr>
            <p:sp>
              <p:nvSpPr>
                <p:cNvPr id="70" name="矩形 69"/>
                <p:cNvSpPr/>
                <p:nvPr/>
              </p:nvSpPr>
              <p:spPr>
                <a:xfrm rot="10800000" flipV="1">
                  <a:off x="2915204" y="1786630"/>
                  <a:ext cx="2466306" cy="1094591"/>
                </a:xfrm>
                <a:prstGeom prst="rect">
                  <a:avLst/>
                </a:prstGeom>
                <a:solidFill>
                  <a:schemeClr val="accent5"/>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000" dirty="0">
                      <a:solidFill>
                        <a:schemeClr val="bg1"/>
                      </a:solidFill>
                      <a:latin typeface="微软雅黑" panose="020B0503020204020204" pitchFamily="34" charset="-122"/>
                      <a:ea typeface="微软雅黑" panose="020B0503020204020204" pitchFamily="34" charset="-122"/>
                    </a:rPr>
                    <a:t>创新业务内部管理需求</a:t>
                  </a:r>
                </a:p>
              </p:txBody>
            </p:sp>
            <p:sp>
              <p:nvSpPr>
                <p:cNvPr id="71" name="矩形 70"/>
                <p:cNvSpPr/>
                <p:nvPr/>
              </p:nvSpPr>
              <p:spPr>
                <a:xfrm rot="10800000" flipV="1">
                  <a:off x="2950887" y="2376792"/>
                  <a:ext cx="2421483" cy="15852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实时快抢</a:t>
                  </a:r>
                </a:p>
              </p:txBody>
            </p:sp>
            <p:sp>
              <p:nvSpPr>
                <p:cNvPr id="72" name="矩形 71"/>
                <p:cNvSpPr/>
                <p:nvPr/>
              </p:nvSpPr>
              <p:spPr>
                <a:xfrm rot="10800000" flipV="1">
                  <a:off x="3089787" y="2634682"/>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73" name="矩形 72"/>
                <p:cNvSpPr/>
                <p:nvPr/>
              </p:nvSpPr>
              <p:spPr>
                <a:xfrm rot="10800000" flipV="1">
                  <a:off x="4143399" y="2647883"/>
                  <a:ext cx="937059" cy="142155"/>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grpSp>
          <p:sp>
            <p:nvSpPr>
              <p:cNvPr id="62" name="文本框 61"/>
              <p:cNvSpPr txBox="1"/>
              <p:nvPr/>
            </p:nvSpPr>
            <p:spPr>
              <a:xfrm>
                <a:off x="2253620" y="3677890"/>
                <a:ext cx="859295" cy="335490"/>
              </a:xfrm>
              <a:prstGeom prst="rect">
                <a:avLst/>
              </a:prstGeom>
              <a:noFill/>
            </p:spPr>
            <p:txBody>
              <a:bodyPr wrap="square" rtlCol="0">
                <a:spAutoFit/>
              </a:bodyPr>
              <a:lstStyle/>
              <a:p>
                <a:pPr algn="ctr"/>
                <a:r>
                  <a:rPr lang="zh-CN" altLang="en-US" sz="800" dirty="0"/>
                  <a:t>一级业务数据区域下发</a:t>
                </a:r>
              </a:p>
            </p:txBody>
          </p:sp>
          <p:cxnSp>
            <p:nvCxnSpPr>
              <p:cNvPr id="63" name="肘形连接符 62"/>
              <p:cNvCxnSpPr>
                <a:stCxn id="88" idx="3"/>
                <a:endCxn id="48" idx="2"/>
              </p:cNvCxnSpPr>
              <p:nvPr/>
            </p:nvCxnSpPr>
            <p:spPr>
              <a:xfrm rot="10800000">
                <a:off x="2788035" y="3229696"/>
                <a:ext cx="4171638" cy="5028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74" idx="3"/>
                <a:endCxn id="48" idx="2"/>
              </p:cNvCxnSpPr>
              <p:nvPr/>
            </p:nvCxnSpPr>
            <p:spPr>
              <a:xfrm rot="10800000" flipV="1">
                <a:off x="2788035" y="2772639"/>
                <a:ext cx="1154152" cy="45705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55" idx="3"/>
                <a:endCxn id="60" idx="2"/>
              </p:cNvCxnSpPr>
              <p:nvPr/>
            </p:nvCxnSpPr>
            <p:spPr>
              <a:xfrm rot="10800000">
                <a:off x="2753348" y="4565809"/>
                <a:ext cx="1191871" cy="15926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70" idx="3"/>
                <a:endCxn id="60" idx="3"/>
              </p:cNvCxnSpPr>
              <p:nvPr/>
            </p:nvCxnSpPr>
            <p:spPr>
              <a:xfrm rot="10800000">
                <a:off x="2121621" y="4944423"/>
                <a:ext cx="266897" cy="6238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50" idx="0"/>
                <a:endCxn id="48" idx="1"/>
              </p:cNvCxnSpPr>
              <p:nvPr/>
            </p:nvCxnSpPr>
            <p:spPr>
              <a:xfrm rot="16200000" flipH="1" flipV="1">
                <a:off x="4512518" y="-791327"/>
                <a:ext cx="1268851" cy="6015962"/>
              </a:xfrm>
              <a:prstGeom prst="bentConnector3">
                <a:avLst>
                  <a:gd name="adj1" fmla="val -2713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81" idx="2"/>
                <a:endCxn id="48" idx="1"/>
              </p:cNvCxnSpPr>
              <p:nvPr/>
            </p:nvCxnSpPr>
            <p:spPr>
              <a:xfrm rot="5400000">
                <a:off x="2598292" y="1765247"/>
                <a:ext cx="626505" cy="1545161"/>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74" idx="2"/>
              </p:cNvCxnSpPr>
              <p:nvPr/>
            </p:nvCxnSpPr>
            <p:spPr>
              <a:xfrm rot="5400000">
                <a:off x="3279427" y="3244273"/>
                <a:ext cx="1960074" cy="182036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281"/>
            <p:cNvGrpSpPr/>
            <p:nvPr/>
          </p:nvGrpSpPr>
          <p:grpSpPr>
            <a:xfrm rot="10800000" flipV="1">
              <a:off x="563117" y="1907512"/>
              <a:ext cx="646331" cy="460376"/>
              <a:chOff x="2898313" y="635465"/>
              <a:chExt cx="886561" cy="522283"/>
            </a:xfrm>
          </p:grpSpPr>
          <p:grpSp>
            <p:nvGrpSpPr>
              <p:cNvPr id="98" name="组合 363"/>
              <p:cNvGrpSpPr/>
              <p:nvPr/>
            </p:nvGrpSpPr>
            <p:grpSpPr>
              <a:xfrm>
                <a:off x="3181289" y="635465"/>
                <a:ext cx="320612" cy="271617"/>
                <a:chOff x="4537379" y="1322471"/>
                <a:chExt cx="505832" cy="428532"/>
              </a:xfrm>
            </p:grpSpPr>
            <p:sp>
              <p:nvSpPr>
                <p:cNvPr id="100" name="light-bulb_118063"/>
                <p:cNvSpPr>
                  <a:spLocks noChangeAspect="1"/>
                </p:cNvSpPr>
                <p:nvPr/>
              </p:nvSpPr>
              <p:spPr bwMode="auto">
                <a:xfrm>
                  <a:off x="4820269" y="1454831"/>
                  <a:ext cx="222942" cy="29617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rgbClr val="1B8E8A"/>
                </a:solidFill>
                <a:ln>
                  <a:noFill/>
                </a:ln>
              </p:spPr>
            </p:sp>
            <p:sp>
              <p:nvSpPr>
                <p:cNvPr id="101" name="user-picture_21104"/>
                <p:cNvSpPr>
                  <a:spLocks noChangeAspect="1"/>
                </p:cNvSpPr>
                <p:nvPr/>
              </p:nvSpPr>
              <p:spPr bwMode="auto">
                <a:xfrm>
                  <a:off x="4537379" y="1322471"/>
                  <a:ext cx="360958"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99" name="文本框 13"/>
              <p:cNvSpPr txBox="1">
                <a:spLocks noChangeArrowheads="1"/>
              </p:cNvSpPr>
              <p:nvPr/>
            </p:nvSpPr>
            <p:spPr bwMode="auto">
              <a:xfrm>
                <a:off x="2898313" y="898246"/>
                <a:ext cx="886561"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决策领导</a:t>
                </a:r>
              </a:p>
            </p:txBody>
          </p:sp>
        </p:grpSp>
        <p:grpSp>
          <p:nvGrpSpPr>
            <p:cNvPr id="102" name="组合 282"/>
            <p:cNvGrpSpPr/>
            <p:nvPr/>
          </p:nvGrpSpPr>
          <p:grpSpPr>
            <a:xfrm rot="10800000" flipV="1">
              <a:off x="556691" y="2462722"/>
              <a:ext cx="659155" cy="448128"/>
              <a:chOff x="3947481" y="646428"/>
              <a:chExt cx="904147" cy="508387"/>
            </a:xfrm>
          </p:grpSpPr>
          <p:grpSp>
            <p:nvGrpSpPr>
              <p:cNvPr id="103" name="组合 359"/>
              <p:cNvGrpSpPr/>
              <p:nvPr/>
            </p:nvGrpSpPr>
            <p:grpSpPr>
              <a:xfrm>
                <a:off x="4231561" y="646428"/>
                <a:ext cx="335988" cy="272002"/>
                <a:chOff x="5159417" y="1340236"/>
                <a:chExt cx="530090" cy="429140"/>
              </a:xfrm>
            </p:grpSpPr>
            <p:sp>
              <p:nvSpPr>
                <p:cNvPr id="105" name="user-picture_21104"/>
                <p:cNvSpPr>
                  <a:spLocks noChangeAspect="1"/>
                </p:cNvSpPr>
                <p:nvPr/>
              </p:nvSpPr>
              <p:spPr bwMode="auto">
                <a:xfrm>
                  <a:off x="5159417" y="1340236"/>
                  <a:ext cx="360958" cy="428533"/>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sp>
              <p:nvSpPr>
                <p:cNvPr id="106" name="supermarket-cart_77526"/>
                <p:cNvSpPr>
                  <a:spLocks noChangeAspect="1"/>
                </p:cNvSpPr>
                <p:nvPr/>
              </p:nvSpPr>
              <p:spPr bwMode="auto">
                <a:xfrm>
                  <a:off x="5460119" y="1562655"/>
                  <a:ext cx="229388" cy="206721"/>
                </a:xfrm>
                <a:custGeom>
                  <a:avLst/>
                  <a:gdLst>
                    <a:gd name="T0" fmla="*/ 7933 w 8169"/>
                    <a:gd name="T1" fmla="*/ 1296 h 7600"/>
                    <a:gd name="T2" fmla="*/ 1218 w 8169"/>
                    <a:gd name="T3" fmla="*/ 184 h 7600"/>
                    <a:gd name="T4" fmla="*/ 227 w 8169"/>
                    <a:gd name="T5" fmla="*/ 0 h 7600"/>
                    <a:gd name="T6" fmla="*/ 227 w 8169"/>
                    <a:gd name="T7" fmla="*/ 454 h 7600"/>
                    <a:gd name="T8" fmla="*/ 1787 w 8169"/>
                    <a:gd name="T9" fmla="*/ 5578 h 7600"/>
                    <a:gd name="T10" fmla="*/ 2814 w 8169"/>
                    <a:gd name="T11" fmla="*/ 5766 h 7600"/>
                    <a:gd name="T12" fmla="*/ 2979 w 8169"/>
                    <a:gd name="T13" fmla="*/ 7600 h 7600"/>
                    <a:gd name="T14" fmla="*/ 3144 w 8169"/>
                    <a:gd name="T15" fmla="*/ 5766 h 7600"/>
                    <a:gd name="T16" fmla="*/ 5338 w 8169"/>
                    <a:gd name="T17" fmla="*/ 6676 h 7600"/>
                    <a:gd name="T18" fmla="*/ 7187 w 8169"/>
                    <a:gd name="T19" fmla="*/ 6676 h 7600"/>
                    <a:gd name="T20" fmla="*/ 7120 w 8169"/>
                    <a:gd name="T21" fmla="*/ 5766 h 7600"/>
                    <a:gd name="T22" fmla="*/ 7120 w 8169"/>
                    <a:gd name="T23" fmla="*/ 5312 h 7600"/>
                    <a:gd name="T24" fmla="*/ 2132 w 8169"/>
                    <a:gd name="T25" fmla="*/ 4915 h 7600"/>
                    <a:gd name="T26" fmla="*/ 7528 w 8169"/>
                    <a:gd name="T27" fmla="*/ 4732 h 7600"/>
                    <a:gd name="T28" fmla="*/ 8108 w 8169"/>
                    <a:gd name="T29" fmla="*/ 1379 h 7600"/>
                    <a:gd name="T30" fmla="*/ 6262 w 8169"/>
                    <a:gd name="T31" fmla="*/ 7146 h 7600"/>
                    <a:gd name="T32" fmla="*/ 6262 w 8169"/>
                    <a:gd name="T33" fmla="*/ 6206 h 7600"/>
                    <a:gd name="T34" fmla="*/ 3449 w 8169"/>
                    <a:gd name="T35" fmla="*/ 6676 h 7600"/>
                    <a:gd name="T36" fmla="*/ 2509 w 8169"/>
                    <a:gd name="T37" fmla="*/ 6676 h 7600"/>
                    <a:gd name="T38" fmla="*/ 3449 w 8169"/>
                    <a:gd name="T39" fmla="*/ 6676 h 7600"/>
                    <a:gd name="T40" fmla="*/ 1739 w 8169"/>
                    <a:gd name="T41" fmla="*/ 2869 h 7600"/>
                    <a:gd name="T42" fmla="*/ 2858 w 8169"/>
                    <a:gd name="T43" fmla="*/ 4461 h 7600"/>
                    <a:gd name="T44" fmla="*/ 4361 w 8169"/>
                    <a:gd name="T45" fmla="*/ 4461 h 7600"/>
                    <a:gd name="T46" fmla="*/ 3058 w 8169"/>
                    <a:gd name="T47" fmla="*/ 2869 h 7600"/>
                    <a:gd name="T48" fmla="*/ 4361 w 8169"/>
                    <a:gd name="T49" fmla="*/ 4461 h 7600"/>
                    <a:gd name="T50" fmla="*/ 4816 w 8169"/>
                    <a:gd name="T51" fmla="*/ 4461 h 7600"/>
                    <a:gd name="T52" fmla="*/ 6103 w 8169"/>
                    <a:gd name="T53" fmla="*/ 2869 h 7600"/>
                    <a:gd name="T54" fmla="*/ 7118 w 8169"/>
                    <a:gd name="T55" fmla="*/ 4461 h 7600"/>
                    <a:gd name="T56" fmla="*/ 6562 w 8169"/>
                    <a:gd name="T57" fmla="*/ 2869 h 7600"/>
                    <a:gd name="T58" fmla="*/ 7118 w 8169"/>
                    <a:gd name="T59" fmla="*/ 4461 h 7600"/>
                    <a:gd name="T60" fmla="*/ 1651 w 8169"/>
                    <a:gd name="T61" fmla="*/ 2415 h 7600"/>
                    <a:gd name="T62" fmla="*/ 7656 w 8169"/>
                    <a:gd name="T63" fmla="*/ 1751 h 7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69" h="7600">
                      <a:moveTo>
                        <a:pt x="8108" y="1379"/>
                      </a:moveTo>
                      <a:cubicBezTo>
                        <a:pt x="8065" y="1327"/>
                        <a:pt x="8001" y="1296"/>
                        <a:pt x="7933" y="1296"/>
                      </a:cubicBezTo>
                      <a:lnTo>
                        <a:pt x="1434" y="1296"/>
                      </a:lnTo>
                      <a:lnTo>
                        <a:pt x="1218" y="184"/>
                      </a:lnTo>
                      <a:cubicBezTo>
                        <a:pt x="1197" y="77"/>
                        <a:pt x="1104" y="0"/>
                        <a:pt x="995" y="0"/>
                      </a:cubicBezTo>
                      <a:lnTo>
                        <a:pt x="227" y="0"/>
                      </a:lnTo>
                      <a:cubicBezTo>
                        <a:pt x="102" y="0"/>
                        <a:pt x="0" y="101"/>
                        <a:pt x="0" y="227"/>
                      </a:cubicBezTo>
                      <a:cubicBezTo>
                        <a:pt x="0" y="353"/>
                        <a:pt x="102" y="454"/>
                        <a:pt x="227" y="454"/>
                      </a:cubicBezTo>
                      <a:lnTo>
                        <a:pt x="807" y="454"/>
                      </a:lnTo>
                      <a:lnTo>
                        <a:pt x="1787" y="5578"/>
                      </a:lnTo>
                      <a:cubicBezTo>
                        <a:pt x="1806" y="5687"/>
                        <a:pt x="1900" y="5766"/>
                        <a:pt x="2011" y="5766"/>
                      </a:cubicBezTo>
                      <a:lnTo>
                        <a:pt x="2814" y="5766"/>
                      </a:lnTo>
                      <a:cubicBezTo>
                        <a:pt x="2383" y="5844"/>
                        <a:pt x="2054" y="6222"/>
                        <a:pt x="2054" y="6676"/>
                      </a:cubicBezTo>
                      <a:cubicBezTo>
                        <a:pt x="2054" y="7186"/>
                        <a:pt x="2469" y="7600"/>
                        <a:pt x="2979" y="7600"/>
                      </a:cubicBezTo>
                      <a:cubicBezTo>
                        <a:pt x="3489" y="7600"/>
                        <a:pt x="3903" y="7186"/>
                        <a:pt x="3903" y="6676"/>
                      </a:cubicBezTo>
                      <a:cubicBezTo>
                        <a:pt x="3903" y="6222"/>
                        <a:pt x="3575" y="5844"/>
                        <a:pt x="3144" y="5766"/>
                      </a:cubicBezTo>
                      <a:lnTo>
                        <a:pt x="6097" y="5766"/>
                      </a:lnTo>
                      <a:cubicBezTo>
                        <a:pt x="5666" y="5844"/>
                        <a:pt x="5338" y="6222"/>
                        <a:pt x="5338" y="6676"/>
                      </a:cubicBezTo>
                      <a:cubicBezTo>
                        <a:pt x="5338" y="7186"/>
                        <a:pt x="5753" y="7600"/>
                        <a:pt x="6262" y="7600"/>
                      </a:cubicBezTo>
                      <a:cubicBezTo>
                        <a:pt x="6772" y="7600"/>
                        <a:pt x="7187" y="7186"/>
                        <a:pt x="7187" y="6676"/>
                      </a:cubicBezTo>
                      <a:cubicBezTo>
                        <a:pt x="7187" y="6222"/>
                        <a:pt x="6859" y="5844"/>
                        <a:pt x="6428" y="5766"/>
                      </a:cubicBezTo>
                      <a:lnTo>
                        <a:pt x="7120" y="5766"/>
                      </a:lnTo>
                      <a:cubicBezTo>
                        <a:pt x="7246" y="5766"/>
                        <a:pt x="7347" y="5665"/>
                        <a:pt x="7347" y="5539"/>
                      </a:cubicBezTo>
                      <a:cubicBezTo>
                        <a:pt x="7347" y="5413"/>
                        <a:pt x="7246" y="5312"/>
                        <a:pt x="7120" y="5312"/>
                      </a:cubicBezTo>
                      <a:lnTo>
                        <a:pt x="2201" y="5312"/>
                      </a:lnTo>
                      <a:lnTo>
                        <a:pt x="2132" y="4915"/>
                      </a:lnTo>
                      <a:lnTo>
                        <a:pt x="7305" y="4915"/>
                      </a:lnTo>
                      <a:cubicBezTo>
                        <a:pt x="7413" y="4915"/>
                        <a:pt x="7507" y="4839"/>
                        <a:pt x="7528" y="4732"/>
                      </a:cubicBezTo>
                      <a:lnTo>
                        <a:pt x="8156" y="1568"/>
                      </a:lnTo>
                      <a:cubicBezTo>
                        <a:pt x="8169" y="1501"/>
                        <a:pt x="8152" y="1432"/>
                        <a:pt x="8108" y="1379"/>
                      </a:cubicBezTo>
                      <a:close/>
                      <a:moveTo>
                        <a:pt x="6732" y="6676"/>
                      </a:moveTo>
                      <a:cubicBezTo>
                        <a:pt x="6732" y="6935"/>
                        <a:pt x="6521" y="7146"/>
                        <a:pt x="6262" y="7146"/>
                      </a:cubicBezTo>
                      <a:cubicBezTo>
                        <a:pt x="6003" y="7146"/>
                        <a:pt x="5793" y="6935"/>
                        <a:pt x="5793" y="6676"/>
                      </a:cubicBezTo>
                      <a:cubicBezTo>
                        <a:pt x="5793" y="6417"/>
                        <a:pt x="6003" y="6206"/>
                        <a:pt x="6262" y="6206"/>
                      </a:cubicBezTo>
                      <a:cubicBezTo>
                        <a:pt x="6521" y="6206"/>
                        <a:pt x="6732" y="6417"/>
                        <a:pt x="6732" y="6676"/>
                      </a:cubicBezTo>
                      <a:close/>
                      <a:moveTo>
                        <a:pt x="3449" y="6676"/>
                      </a:moveTo>
                      <a:cubicBezTo>
                        <a:pt x="3449" y="6935"/>
                        <a:pt x="3238" y="7146"/>
                        <a:pt x="2979" y="7146"/>
                      </a:cubicBezTo>
                      <a:cubicBezTo>
                        <a:pt x="2720" y="7146"/>
                        <a:pt x="2509" y="6935"/>
                        <a:pt x="2509" y="6676"/>
                      </a:cubicBezTo>
                      <a:cubicBezTo>
                        <a:pt x="2509" y="6417"/>
                        <a:pt x="2720" y="6206"/>
                        <a:pt x="2979" y="6206"/>
                      </a:cubicBezTo>
                      <a:cubicBezTo>
                        <a:pt x="3238" y="6206"/>
                        <a:pt x="3449" y="6417"/>
                        <a:pt x="3449" y="6676"/>
                      </a:cubicBezTo>
                      <a:close/>
                      <a:moveTo>
                        <a:pt x="2047" y="4461"/>
                      </a:moveTo>
                      <a:lnTo>
                        <a:pt x="1739" y="2869"/>
                      </a:lnTo>
                      <a:lnTo>
                        <a:pt x="2597" y="2869"/>
                      </a:lnTo>
                      <a:lnTo>
                        <a:pt x="2858" y="4461"/>
                      </a:lnTo>
                      <a:lnTo>
                        <a:pt x="2047" y="4461"/>
                      </a:lnTo>
                      <a:close/>
                      <a:moveTo>
                        <a:pt x="4361" y="4461"/>
                      </a:moveTo>
                      <a:lnTo>
                        <a:pt x="3319" y="4461"/>
                      </a:lnTo>
                      <a:lnTo>
                        <a:pt x="3058" y="2869"/>
                      </a:lnTo>
                      <a:lnTo>
                        <a:pt x="4361" y="2869"/>
                      </a:lnTo>
                      <a:lnTo>
                        <a:pt x="4361" y="4461"/>
                      </a:lnTo>
                      <a:close/>
                      <a:moveTo>
                        <a:pt x="5875" y="4461"/>
                      </a:moveTo>
                      <a:lnTo>
                        <a:pt x="4816" y="4461"/>
                      </a:lnTo>
                      <a:lnTo>
                        <a:pt x="4816" y="2869"/>
                      </a:lnTo>
                      <a:lnTo>
                        <a:pt x="6103" y="2869"/>
                      </a:lnTo>
                      <a:lnTo>
                        <a:pt x="5875" y="4461"/>
                      </a:lnTo>
                      <a:close/>
                      <a:moveTo>
                        <a:pt x="7118" y="4461"/>
                      </a:moveTo>
                      <a:lnTo>
                        <a:pt x="6334" y="4461"/>
                      </a:lnTo>
                      <a:lnTo>
                        <a:pt x="6562" y="2869"/>
                      </a:lnTo>
                      <a:lnTo>
                        <a:pt x="7434" y="2869"/>
                      </a:lnTo>
                      <a:lnTo>
                        <a:pt x="7118" y="4461"/>
                      </a:lnTo>
                      <a:close/>
                      <a:moveTo>
                        <a:pt x="7524" y="2415"/>
                      </a:moveTo>
                      <a:lnTo>
                        <a:pt x="1651" y="2415"/>
                      </a:lnTo>
                      <a:lnTo>
                        <a:pt x="1522" y="1751"/>
                      </a:lnTo>
                      <a:lnTo>
                        <a:pt x="7656" y="1751"/>
                      </a:lnTo>
                      <a:lnTo>
                        <a:pt x="7524" y="2415"/>
                      </a:lnTo>
                      <a:close/>
                    </a:path>
                  </a:pathLst>
                </a:custGeom>
                <a:solidFill>
                  <a:srgbClr val="1B8E8A"/>
                </a:solidFill>
                <a:ln>
                  <a:noFill/>
                </a:ln>
              </p:spPr>
            </p:sp>
          </p:grpSp>
          <p:sp>
            <p:nvSpPr>
              <p:cNvPr id="104" name="文本框 13"/>
              <p:cNvSpPr txBox="1">
                <a:spLocks noChangeArrowheads="1"/>
              </p:cNvSpPr>
              <p:nvPr/>
            </p:nvSpPr>
            <p:spPr bwMode="auto">
              <a:xfrm>
                <a:off x="3947481" y="895314"/>
                <a:ext cx="904147" cy="25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业务管理</a:t>
                </a:r>
              </a:p>
            </p:txBody>
          </p:sp>
        </p:grpSp>
        <p:grpSp>
          <p:nvGrpSpPr>
            <p:cNvPr id="107" name="组合 283"/>
            <p:cNvGrpSpPr/>
            <p:nvPr/>
          </p:nvGrpSpPr>
          <p:grpSpPr>
            <a:xfrm rot="10800000" flipV="1">
              <a:off x="556702" y="3005679"/>
              <a:ext cx="659155" cy="444947"/>
              <a:chOff x="5094841" y="649274"/>
              <a:chExt cx="904151" cy="504779"/>
            </a:xfrm>
          </p:grpSpPr>
          <p:grpSp>
            <p:nvGrpSpPr>
              <p:cNvPr id="108" name="组合 355"/>
              <p:cNvGrpSpPr/>
              <p:nvPr/>
            </p:nvGrpSpPr>
            <p:grpSpPr>
              <a:xfrm>
                <a:off x="5364359" y="649274"/>
                <a:ext cx="365134" cy="271616"/>
                <a:chOff x="5749806" y="1349664"/>
                <a:chExt cx="576075" cy="428532"/>
              </a:xfrm>
            </p:grpSpPr>
            <p:sp>
              <p:nvSpPr>
                <p:cNvPr id="110" name="electric-car_282984"/>
                <p:cNvSpPr>
                  <a:spLocks noChangeAspect="1"/>
                </p:cNvSpPr>
                <p:nvPr/>
              </p:nvSpPr>
              <p:spPr bwMode="auto">
                <a:xfrm>
                  <a:off x="6106304" y="1563930"/>
                  <a:ext cx="219577" cy="214266"/>
                </a:xfrm>
                <a:custGeom>
                  <a:avLst/>
                  <a:gdLst>
                    <a:gd name="connsiteX0" fmla="*/ 477340 w 607639"/>
                    <a:gd name="connsiteY0" fmla="*/ 426251 h 528606"/>
                    <a:gd name="connsiteX1" fmla="*/ 454102 w 607639"/>
                    <a:gd name="connsiteY1" fmla="*/ 449440 h 528606"/>
                    <a:gd name="connsiteX2" fmla="*/ 477340 w 607639"/>
                    <a:gd name="connsiteY2" fmla="*/ 472541 h 528606"/>
                    <a:gd name="connsiteX3" fmla="*/ 500579 w 607639"/>
                    <a:gd name="connsiteY3" fmla="*/ 449440 h 528606"/>
                    <a:gd name="connsiteX4" fmla="*/ 477340 w 607639"/>
                    <a:gd name="connsiteY4" fmla="*/ 426251 h 528606"/>
                    <a:gd name="connsiteX5" fmla="*/ 126463 w 607639"/>
                    <a:gd name="connsiteY5" fmla="*/ 426251 h 528606"/>
                    <a:gd name="connsiteX6" fmla="*/ 103237 w 607639"/>
                    <a:gd name="connsiteY6" fmla="*/ 449440 h 528606"/>
                    <a:gd name="connsiteX7" fmla="*/ 126463 w 607639"/>
                    <a:gd name="connsiteY7" fmla="*/ 472541 h 528606"/>
                    <a:gd name="connsiteX8" fmla="*/ 149599 w 607639"/>
                    <a:gd name="connsiteY8" fmla="*/ 449440 h 528606"/>
                    <a:gd name="connsiteX9" fmla="*/ 126463 w 607639"/>
                    <a:gd name="connsiteY9" fmla="*/ 426251 h 528606"/>
                    <a:gd name="connsiteX10" fmla="*/ 477340 w 607639"/>
                    <a:gd name="connsiteY10" fmla="*/ 404128 h 528606"/>
                    <a:gd name="connsiteX11" fmla="*/ 522749 w 607639"/>
                    <a:gd name="connsiteY11" fmla="*/ 449440 h 528606"/>
                    <a:gd name="connsiteX12" fmla="*/ 477340 w 607639"/>
                    <a:gd name="connsiteY12" fmla="*/ 494664 h 528606"/>
                    <a:gd name="connsiteX13" fmla="*/ 431931 w 607639"/>
                    <a:gd name="connsiteY13" fmla="*/ 449440 h 528606"/>
                    <a:gd name="connsiteX14" fmla="*/ 477340 w 607639"/>
                    <a:gd name="connsiteY14" fmla="*/ 404128 h 528606"/>
                    <a:gd name="connsiteX15" fmla="*/ 126463 w 607639"/>
                    <a:gd name="connsiteY15" fmla="*/ 404128 h 528606"/>
                    <a:gd name="connsiteX16" fmla="*/ 171757 w 607639"/>
                    <a:gd name="connsiteY16" fmla="*/ 449440 h 528606"/>
                    <a:gd name="connsiteX17" fmla="*/ 126463 w 607639"/>
                    <a:gd name="connsiteY17" fmla="*/ 494664 h 528606"/>
                    <a:gd name="connsiteX18" fmla="*/ 81080 w 607639"/>
                    <a:gd name="connsiteY18" fmla="*/ 449440 h 528606"/>
                    <a:gd name="connsiteX19" fmla="*/ 126463 w 607639"/>
                    <a:gd name="connsiteY19" fmla="*/ 404128 h 528606"/>
                    <a:gd name="connsiteX20" fmla="*/ 477336 w 607639"/>
                    <a:gd name="connsiteY20" fmla="*/ 392278 h 528606"/>
                    <a:gd name="connsiteX21" fmla="*/ 420194 w 607639"/>
                    <a:gd name="connsiteY21" fmla="*/ 449422 h 528606"/>
                    <a:gd name="connsiteX22" fmla="*/ 477336 w 607639"/>
                    <a:gd name="connsiteY22" fmla="*/ 506477 h 528606"/>
                    <a:gd name="connsiteX23" fmla="*/ 534566 w 607639"/>
                    <a:gd name="connsiteY23" fmla="*/ 449422 h 528606"/>
                    <a:gd name="connsiteX24" fmla="*/ 477336 w 607639"/>
                    <a:gd name="connsiteY24" fmla="*/ 392278 h 528606"/>
                    <a:gd name="connsiteX25" fmla="*/ 126476 w 607639"/>
                    <a:gd name="connsiteY25" fmla="*/ 392278 h 528606"/>
                    <a:gd name="connsiteX26" fmla="*/ 69246 w 607639"/>
                    <a:gd name="connsiteY26" fmla="*/ 449422 h 528606"/>
                    <a:gd name="connsiteX27" fmla="*/ 126476 w 607639"/>
                    <a:gd name="connsiteY27" fmla="*/ 506477 h 528606"/>
                    <a:gd name="connsiteX28" fmla="*/ 183618 w 607639"/>
                    <a:gd name="connsiteY28" fmla="*/ 449422 h 528606"/>
                    <a:gd name="connsiteX29" fmla="*/ 126476 w 607639"/>
                    <a:gd name="connsiteY29" fmla="*/ 392278 h 528606"/>
                    <a:gd name="connsiteX30" fmla="*/ 564116 w 607639"/>
                    <a:gd name="connsiteY30" fmla="*/ 345176 h 528606"/>
                    <a:gd name="connsiteX31" fmla="*/ 555571 w 607639"/>
                    <a:gd name="connsiteY31" fmla="*/ 349442 h 528606"/>
                    <a:gd name="connsiteX32" fmla="*/ 554058 w 607639"/>
                    <a:gd name="connsiteY32" fmla="*/ 358773 h 528606"/>
                    <a:gd name="connsiteX33" fmla="*/ 564116 w 607639"/>
                    <a:gd name="connsiteY33" fmla="*/ 366149 h 528606"/>
                    <a:gd name="connsiteX34" fmla="*/ 585477 w 607639"/>
                    <a:gd name="connsiteY34" fmla="*/ 366149 h 528606"/>
                    <a:gd name="connsiteX35" fmla="*/ 585477 w 607639"/>
                    <a:gd name="connsiteY35" fmla="*/ 345176 h 528606"/>
                    <a:gd name="connsiteX36" fmla="*/ 294619 w 607639"/>
                    <a:gd name="connsiteY36" fmla="*/ 330980 h 528606"/>
                    <a:gd name="connsiteX37" fmla="*/ 302627 w 607639"/>
                    <a:gd name="connsiteY37" fmla="*/ 337999 h 528606"/>
                    <a:gd name="connsiteX38" fmla="*/ 311346 w 607639"/>
                    <a:gd name="connsiteY38" fmla="*/ 361811 h 528606"/>
                    <a:gd name="connsiteX39" fmla="*/ 339372 w 607639"/>
                    <a:gd name="connsiteY39" fmla="*/ 333824 h 528606"/>
                    <a:gd name="connsiteX40" fmla="*/ 355031 w 607639"/>
                    <a:gd name="connsiteY40" fmla="*/ 333824 h 528606"/>
                    <a:gd name="connsiteX41" fmla="*/ 355031 w 607639"/>
                    <a:gd name="connsiteY41" fmla="*/ 349461 h 528606"/>
                    <a:gd name="connsiteX42" fmla="*/ 314727 w 607639"/>
                    <a:gd name="connsiteY42" fmla="*/ 389709 h 528606"/>
                    <a:gd name="connsiteX43" fmla="*/ 306897 w 607639"/>
                    <a:gd name="connsiteY43" fmla="*/ 392908 h 528606"/>
                    <a:gd name="connsiteX44" fmla="*/ 304495 w 607639"/>
                    <a:gd name="connsiteY44" fmla="*/ 392641 h 528606"/>
                    <a:gd name="connsiteX45" fmla="*/ 296487 w 607639"/>
                    <a:gd name="connsiteY45" fmla="*/ 385711 h 528606"/>
                    <a:gd name="connsiteX46" fmla="*/ 287768 w 607639"/>
                    <a:gd name="connsiteY46" fmla="*/ 361900 h 528606"/>
                    <a:gd name="connsiteX47" fmla="*/ 264458 w 607639"/>
                    <a:gd name="connsiteY47" fmla="*/ 385178 h 528606"/>
                    <a:gd name="connsiteX48" fmla="*/ 248799 w 607639"/>
                    <a:gd name="connsiteY48" fmla="*/ 385178 h 528606"/>
                    <a:gd name="connsiteX49" fmla="*/ 248799 w 607639"/>
                    <a:gd name="connsiteY49" fmla="*/ 369541 h 528606"/>
                    <a:gd name="connsiteX50" fmla="*/ 284387 w 607639"/>
                    <a:gd name="connsiteY50" fmla="*/ 334001 h 528606"/>
                    <a:gd name="connsiteX51" fmla="*/ 294619 w 607639"/>
                    <a:gd name="connsiteY51" fmla="*/ 330980 h 528606"/>
                    <a:gd name="connsiteX52" fmla="*/ 44769 w 607639"/>
                    <a:gd name="connsiteY52" fmla="*/ 287143 h 528606"/>
                    <a:gd name="connsiteX53" fmla="*/ 22162 w 607639"/>
                    <a:gd name="connsiteY53" fmla="*/ 309716 h 528606"/>
                    <a:gd name="connsiteX54" fmla="*/ 22162 w 607639"/>
                    <a:gd name="connsiteY54" fmla="*/ 436269 h 528606"/>
                    <a:gd name="connsiteX55" fmla="*/ 48152 w 607639"/>
                    <a:gd name="connsiteY55" fmla="*/ 436269 h 528606"/>
                    <a:gd name="connsiteX56" fmla="*/ 126476 w 607639"/>
                    <a:gd name="connsiteY56" fmla="*/ 370149 h 528606"/>
                    <a:gd name="connsiteX57" fmla="*/ 204712 w 607639"/>
                    <a:gd name="connsiteY57" fmla="*/ 436269 h 528606"/>
                    <a:gd name="connsiteX58" fmla="*/ 399100 w 607639"/>
                    <a:gd name="connsiteY58" fmla="*/ 436269 h 528606"/>
                    <a:gd name="connsiteX59" fmla="*/ 477336 w 607639"/>
                    <a:gd name="connsiteY59" fmla="*/ 370149 h 528606"/>
                    <a:gd name="connsiteX60" fmla="*/ 555571 w 607639"/>
                    <a:gd name="connsiteY60" fmla="*/ 436269 h 528606"/>
                    <a:gd name="connsiteX61" fmla="*/ 585477 w 607639"/>
                    <a:gd name="connsiteY61" fmla="*/ 436269 h 528606"/>
                    <a:gd name="connsiteX62" fmla="*/ 585477 w 607639"/>
                    <a:gd name="connsiteY62" fmla="*/ 388278 h 528606"/>
                    <a:gd name="connsiteX63" fmla="*/ 564116 w 607639"/>
                    <a:gd name="connsiteY63" fmla="*/ 388278 h 528606"/>
                    <a:gd name="connsiteX64" fmla="*/ 532875 w 607639"/>
                    <a:gd name="connsiteY64" fmla="*/ 365261 h 528606"/>
                    <a:gd name="connsiteX65" fmla="*/ 537770 w 607639"/>
                    <a:gd name="connsiteY65" fmla="*/ 336289 h 528606"/>
                    <a:gd name="connsiteX66" fmla="*/ 564116 w 607639"/>
                    <a:gd name="connsiteY66" fmla="*/ 323047 h 528606"/>
                    <a:gd name="connsiteX67" fmla="*/ 583074 w 607639"/>
                    <a:gd name="connsiteY67" fmla="*/ 323047 h 528606"/>
                    <a:gd name="connsiteX68" fmla="*/ 562870 w 607639"/>
                    <a:gd name="connsiteY68" fmla="*/ 306961 h 528606"/>
                    <a:gd name="connsiteX69" fmla="*/ 456508 w 607639"/>
                    <a:gd name="connsiteY69" fmla="*/ 287143 h 528606"/>
                    <a:gd name="connsiteX70" fmla="*/ 70492 w 607639"/>
                    <a:gd name="connsiteY70" fmla="*/ 287143 h 528606"/>
                    <a:gd name="connsiteX71" fmla="*/ 70492 w 607639"/>
                    <a:gd name="connsiteY71" fmla="*/ 338510 h 528606"/>
                    <a:gd name="connsiteX72" fmla="*/ 59366 w 607639"/>
                    <a:gd name="connsiteY72" fmla="*/ 349619 h 528606"/>
                    <a:gd name="connsiteX73" fmla="*/ 48330 w 607639"/>
                    <a:gd name="connsiteY73" fmla="*/ 338510 h 528606"/>
                    <a:gd name="connsiteX74" fmla="*/ 48330 w 607639"/>
                    <a:gd name="connsiteY74" fmla="*/ 287143 h 528606"/>
                    <a:gd name="connsiteX75" fmla="*/ 271466 w 607639"/>
                    <a:gd name="connsiteY75" fmla="*/ 170633 h 528606"/>
                    <a:gd name="connsiteX76" fmla="*/ 271466 w 607639"/>
                    <a:gd name="connsiteY76" fmla="*/ 265014 h 528606"/>
                    <a:gd name="connsiteX77" fmla="*/ 439686 w 607639"/>
                    <a:gd name="connsiteY77" fmla="*/ 265014 h 528606"/>
                    <a:gd name="connsiteX78" fmla="*/ 422686 w 607639"/>
                    <a:gd name="connsiteY78" fmla="*/ 230354 h 528606"/>
                    <a:gd name="connsiteX79" fmla="*/ 326917 w 607639"/>
                    <a:gd name="connsiteY79" fmla="*/ 170633 h 528606"/>
                    <a:gd name="connsiteX80" fmla="*/ 160031 w 607639"/>
                    <a:gd name="connsiteY80" fmla="*/ 170633 h 528606"/>
                    <a:gd name="connsiteX81" fmla="*/ 121670 w 607639"/>
                    <a:gd name="connsiteY81" fmla="*/ 202982 h 528606"/>
                    <a:gd name="connsiteX82" fmla="*/ 111078 w 607639"/>
                    <a:gd name="connsiteY82" fmla="*/ 265014 h 528606"/>
                    <a:gd name="connsiteX83" fmla="*/ 249304 w 607639"/>
                    <a:gd name="connsiteY83" fmla="*/ 265014 h 528606"/>
                    <a:gd name="connsiteX84" fmla="*/ 249304 w 607639"/>
                    <a:gd name="connsiteY84" fmla="*/ 170633 h 528606"/>
                    <a:gd name="connsiteX85" fmla="*/ 389754 w 607639"/>
                    <a:gd name="connsiteY85" fmla="*/ 37415 h 528606"/>
                    <a:gd name="connsiteX86" fmla="*/ 360116 w 607639"/>
                    <a:gd name="connsiteY86" fmla="*/ 67009 h 528606"/>
                    <a:gd name="connsiteX87" fmla="*/ 389754 w 607639"/>
                    <a:gd name="connsiteY87" fmla="*/ 96603 h 528606"/>
                    <a:gd name="connsiteX88" fmla="*/ 423042 w 607639"/>
                    <a:gd name="connsiteY88" fmla="*/ 96603 h 528606"/>
                    <a:gd name="connsiteX89" fmla="*/ 423042 w 607639"/>
                    <a:gd name="connsiteY89" fmla="*/ 37415 h 528606"/>
                    <a:gd name="connsiteX90" fmla="*/ 434168 w 607639"/>
                    <a:gd name="connsiteY90" fmla="*/ 0 h 528606"/>
                    <a:gd name="connsiteX91" fmla="*/ 445205 w 607639"/>
                    <a:gd name="connsiteY91" fmla="*/ 11109 h 528606"/>
                    <a:gd name="connsiteX92" fmla="*/ 445205 w 607639"/>
                    <a:gd name="connsiteY92" fmla="*/ 26306 h 528606"/>
                    <a:gd name="connsiteX93" fmla="*/ 445205 w 607639"/>
                    <a:gd name="connsiteY93" fmla="*/ 29683 h 528606"/>
                    <a:gd name="connsiteX94" fmla="*/ 483299 w 607639"/>
                    <a:gd name="connsiteY94" fmla="*/ 29683 h 528606"/>
                    <a:gd name="connsiteX95" fmla="*/ 494425 w 607639"/>
                    <a:gd name="connsiteY95" fmla="*/ 40792 h 528606"/>
                    <a:gd name="connsiteX96" fmla="*/ 483299 w 607639"/>
                    <a:gd name="connsiteY96" fmla="*/ 51812 h 528606"/>
                    <a:gd name="connsiteX97" fmla="*/ 445205 w 607639"/>
                    <a:gd name="connsiteY97" fmla="*/ 51812 h 528606"/>
                    <a:gd name="connsiteX98" fmla="*/ 445205 w 607639"/>
                    <a:gd name="connsiteY98" fmla="*/ 82206 h 528606"/>
                    <a:gd name="connsiteX99" fmla="*/ 483299 w 607639"/>
                    <a:gd name="connsiteY99" fmla="*/ 82206 h 528606"/>
                    <a:gd name="connsiteX100" fmla="*/ 494425 w 607639"/>
                    <a:gd name="connsiteY100" fmla="*/ 93315 h 528606"/>
                    <a:gd name="connsiteX101" fmla="*/ 483299 w 607639"/>
                    <a:gd name="connsiteY101" fmla="*/ 104335 h 528606"/>
                    <a:gd name="connsiteX102" fmla="*/ 445205 w 607639"/>
                    <a:gd name="connsiteY102" fmla="*/ 104335 h 528606"/>
                    <a:gd name="connsiteX103" fmla="*/ 445205 w 607639"/>
                    <a:gd name="connsiteY103" fmla="*/ 107712 h 528606"/>
                    <a:gd name="connsiteX104" fmla="*/ 445205 w 607639"/>
                    <a:gd name="connsiteY104" fmla="*/ 122909 h 528606"/>
                    <a:gd name="connsiteX105" fmla="*/ 434168 w 607639"/>
                    <a:gd name="connsiteY105" fmla="*/ 134018 h 528606"/>
                    <a:gd name="connsiteX106" fmla="*/ 423042 w 607639"/>
                    <a:gd name="connsiteY106" fmla="*/ 122909 h 528606"/>
                    <a:gd name="connsiteX107" fmla="*/ 423042 w 607639"/>
                    <a:gd name="connsiteY107" fmla="*/ 118732 h 528606"/>
                    <a:gd name="connsiteX108" fmla="*/ 389754 w 607639"/>
                    <a:gd name="connsiteY108" fmla="*/ 118732 h 528606"/>
                    <a:gd name="connsiteX109" fmla="*/ 339110 w 607639"/>
                    <a:gd name="connsiteY109" fmla="*/ 78118 h 528606"/>
                    <a:gd name="connsiteX110" fmla="*/ 173204 w 607639"/>
                    <a:gd name="connsiteY110" fmla="*/ 78118 h 528606"/>
                    <a:gd name="connsiteX111" fmla="*/ 70492 w 607639"/>
                    <a:gd name="connsiteY111" fmla="*/ 180675 h 528606"/>
                    <a:gd name="connsiteX112" fmla="*/ 70492 w 607639"/>
                    <a:gd name="connsiteY112" fmla="*/ 265014 h 528606"/>
                    <a:gd name="connsiteX113" fmla="*/ 88649 w 607639"/>
                    <a:gd name="connsiteY113" fmla="*/ 265014 h 528606"/>
                    <a:gd name="connsiteX114" fmla="*/ 99864 w 607639"/>
                    <a:gd name="connsiteY114" fmla="*/ 199249 h 528606"/>
                    <a:gd name="connsiteX115" fmla="*/ 160031 w 607639"/>
                    <a:gd name="connsiteY115" fmla="*/ 148504 h 528606"/>
                    <a:gd name="connsiteX116" fmla="*/ 326917 w 607639"/>
                    <a:gd name="connsiteY116" fmla="*/ 148504 h 528606"/>
                    <a:gd name="connsiteX117" fmla="*/ 442623 w 607639"/>
                    <a:gd name="connsiteY117" fmla="*/ 220578 h 528606"/>
                    <a:gd name="connsiteX118" fmla="*/ 464964 w 607639"/>
                    <a:gd name="connsiteY118" fmla="*/ 266258 h 528606"/>
                    <a:gd name="connsiteX119" fmla="*/ 566964 w 607639"/>
                    <a:gd name="connsiteY119" fmla="*/ 285188 h 528606"/>
                    <a:gd name="connsiteX120" fmla="*/ 607639 w 607639"/>
                    <a:gd name="connsiteY120" fmla="*/ 334067 h 528606"/>
                    <a:gd name="connsiteX121" fmla="*/ 607639 w 607639"/>
                    <a:gd name="connsiteY121" fmla="*/ 447378 h 528606"/>
                    <a:gd name="connsiteX122" fmla="*/ 596514 w 607639"/>
                    <a:gd name="connsiteY122" fmla="*/ 458398 h 528606"/>
                    <a:gd name="connsiteX123" fmla="*/ 556194 w 607639"/>
                    <a:gd name="connsiteY123" fmla="*/ 458398 h 528606"/>
                    <a:gd name="connsiteX124" fmla="*/ 477336 w 607639"/>
                    <a:gd name="connsiteY124" fmla="*/ 528606 h 528606"/>
                    <a:gd name="connsiteX125" fmla="*/ 398566 w 607639"/>
                    <a:gd name="connsiteY125" fmla="*/ 458398 h 528606"/>
                    <a:gd name="connsiteX126" fmla="*/ 205246 w 607639"/>
                    <a:gd name="connsiteY126" fmla="*/ 458398 h 528606"/>
                    <a:gd name="connsiteX127" fmla="*/ 126476 w 607639"/>
                    <a:gd name="connsiteY127" fmla="*/ 528606 h 528606"/>
                    <a:gd name="connsiteX128" fmla="*/ 47618 w 607639"/>
                    <a:gd name="connsiteY128" fmla="*/ 458398 h 528606"/>
                    <a:gd name="connsiteX129" fmla="*/ 11125 w 607639"/>
                    <a:gd name="connsiteY129" fmla="*/ 458398 h 528606"/>
                    <a:gd name="connsiteX130" fmla="*/ 0 w 607639"/>
                    <a:gd name="connsiteY130" fmla="*/ 447378 h 528606"/>
                    <a:gd name="connsiteX131" fmla="*/ 0 w 607639"/>
                    <a:gd name="connsiteY131" fmla="*/ 309716 h 528606"/>
                    <a:gd name="connsiteX132" fmla="*/ 44769 w 607639"/>
                    <a:gd name="connsiteY132" fmla="*/ 265014 h 528606"/>
                    <a:gd name="connsiteX133" fmla="*/ 48330 w 607639"/>
                    <a:gd name="connsiteY133" fmla="*/ 265014 h 528606"/>
                    <a:gd name="connsiteX134" fmla="*/ 48330 w 607639"/>
                    <a:gd name="connsiteY134" fmla="*/ 180675 h 528606"/>
                    <a:gd name="connsiteX135" fmla="*/ 173204 w 607639"/>
                    <a:gd name="connsiteY135" fmla="*/ 55989 h 528606"/>
                    <a:gd name="connsiteX136" fmla="*/ 339110 w 607639"/>
                    <a:gd name="connsiteY136" fmla="*/ 55989 h 528606"/>
                    <a:gd name="connsiteX137" fmla="*/ 389754 w 607639"/>
                    <a:gd name="connsiteY137" fmla="*/ 15286 h 528606"/>
                    <a:gd name="connsiteX138" fmla="*/ 423042 w 607639"/>
                    <a:gd name="connsiteY138" fmla="*/ 15286 h 528606"/>
                    <a:gd name="connsiteX139" fmla="*/ 423042 w 607639"/>
                    <a:gd name="connsiteY139" fmla="*/ 11109 h 528606"/>
                    <a:gd name="connsiteX140" fmla="*/ 434168 w 607639"/>
                    <a:gd name="connsiteY140" fmla="*/ 0 h 52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28606">
                      <a:moveTo>
                        <a:pt x="477340" y="426251"/>
                      </a:moveTo>
                      <a:cubicBezTo>
                        <a:pt x="464519" y="426251"/>
                        <a:pt x="454102" y="436646"/>
                        <a:pt x="454102" y="449440"/>
                      </a:cubicBezTo>
                      <a:cubicBezTo>
                        <a:pt x="454102" y="462146"/>
                        <a:pt x="464519" y="472541"/>
                        <a:pt x="477340" y="472541"/>
                      </a:cubicBezTo>
                      <a:cubicBezTo>
                        <a:pt x="490162" y="472541"/>
                        <a:pt x="500579" y="462146"/>
                        <a:pt x="500579" y="449440"/>
                      </a:cubicBezTo>
                      <a:cubicBezTo>
                        <a:pt x="500579" y="436646"/>
                        <a:pt x="490162" y="426251"/>
                        <a:pt x="477340" y="426251"/>
                      </a:cubicBezTo>
                      <a:close/>
                      <a:moveTo>
                        <a:pt x="126463" y="426251"/>
                      </a:moveTo>
                      <a:cubicBezTo>
                        <a:pt x="113649" y="426251"/>
                        <a:pt x="103237" y="436646"/>
                        <a:pt x="103237" y="449440"/>
                      </a:cubicBezTo>
                      <a:cubicBezTo>
                        <a:pt x="103237" y="462146"/>
                        <a:pt x="113649" y="472541"/>
                        <a:pt x="126463" y="472541"/>
                      </a:cubicBezTo>
                      <a:cubicBezTo>
                        <a:pt x="139188" y="472541"/>
                        <a:pt x="149599" y="462146"/>
                        <a:pt x="149599" y="449440"/>
                      </a:cubicBezTo>
                      <a:cubicBezTo>
                        <a:pt x="149599" y="436646"/>
                        <a:pt x="139188" y="426251"/>
                        <a:pt x="126463" y="426251"/>
                      </a:cubicBezTo>
                      <a:close/>
                      <a:moveTo>
                        <a:pt x="477340" y="404128"/>
                      </a:moveTo>
                      <a:cubicBezTo>
                        <a:pt x="502360" y="404128"/>
                        <a:pt x="522749" y="424474"/>
                        <a:pt x="522749" y="449440"/>
                      </a:cubicBezTo>
                      <a:cubicBezTo>
                        <a:pt x="522749" y="474407"/>
                        <a:pt x="502360" y="494664"/>
                        <a:pt x="477340" y="494664"/>
                      </a:cubicBezTo>
                      <a:cubicBezTo>
                        <a:pt x="452321" y="494664"/>
                        <a:pt x="431931" y="474407"/>
                        <a:pt x="431931" y="449440"/>
                      </a:cubicBezTo>
                      <a:cubicBezTo>
                        <a:pt x="431931" y="424474"/>
                        <a:pt x="452321" y="404128"/>
                        <a:pt x="477340" y="404128"/>
                      </a:cubicBezTo>
                      <a:close/>
                      <a:moveTo>
                        <a:pt x="126463" y="404128"/>
                      </a:moveTo>
                      <a:cubicBezTo>
                        <a:pt x="151468" y="404128"/>
                        <a:pt x="171757" y="424474"/>
                        <a:pt x="171757" y="449440"/>
                      </a:cubicBezTo>
                      <a:cubicBezTo>
                        <a:pt x="171757" y="474407"/>
                        <a:pt x="151468" y="494664"/>
                        <a:pt x="126463" y="494664"/>
                      </a:cubicBezTo>
                      <a:cubicBezTo>
                        <a:pt x="101458" y="494664"/>
                        <a:pt x="81080" y="474407"/>
                        <a:pt x="81080" y="449440"/>
                      </a:cubicBezTo>
                      <a:cubicBezTo>
                        <a:pt x="81080" y="424474"/>
                        <a:pt x="101458" y="404128"/>
                        <a:pt x="126463" y="404128"/>
                      </a:cubicBezTo>
                      <a:close/>
                      <a:moveTo>
                        <a:pt x="477336" y="392278"/>
                      </a:moveTo>
                      <a:cubicBezTo>
                        <a:pt x="445828" y="392278"/>
                        <a:pt x="420194" y="417872"/>
                        <a:pt x="420194" y="449422"/>
                      </a:cubicBezTo>
                      <a:cubicBezTo>
                        <a:pt x="420194" y="480882"/>
                        <a:pt x="445828" y="506477"/>
                        <a:pt x="477336" y="506477"/>
                      </a:cubicBezTo>
                      <a:cubicBezTo>
                        <a:pt x="508932" y="506477"/>
                        <a:pt x="534566" y="480882"/>
                        <a:pt x="534566" y="449422"/>
                      </a:cubicBezTo>
                      <a:cubicBezTo>
                        <a:pt x="534566" y="417872"/>
                        <a:pt x="508932" y="392278"/>
                        <a:pt x="477336" y="392278"/>
                      </a:cubicBezTo>
                      <a:close/>
                      <a:moveTo>
                        <a:pt x="126476" y="392278"/>
                      </a:moveTo>
                      <a:cubicBezTo>
                        <a:pt x="94879" y="392278"/>
                        <a:pt x="69246" y="417872"/>
                        <a:pt x="69246" y="449422"/>
                      </a:cubicBezTo>
                      <a:cubicBezTo>
                        <a:pt x="69246" y="480882"/>
                        <a:pt x="94879" y="506477"/>
                        <a:pt x="126476" y="506477"/>
                      </a:cubicBezTo>
                      <a:cubicBezTo>
                        <a:pt x="157984" y="506477"/>
                        <a:pt x="183618" y="480882"/>
                        <a:pt x="183618" y="449422"/>
                      </a:cubicBezTo>
                      <a:cubicBezTo>
                        <a:pt x="183618" y="417872"/>
                        <a:pt x="157984" y="392278"/>
                        <a:pt x="126476" y="392278"/>
                      </a:cubicBezTo>
                      <a:close/>
                      <a:moveTo>
                        <a:pt x="564116" y="345176"/>
                      </a:moveTo>
                      <a:cubicBezTo>
                        <a:pt x="560733" y="345176"/>
                        <a:pt x="557618" y="346687"/>
                        <a:pt x="555571" y="349442"/>
                      </a:cubicBezTo>
                      <a:cubicBezTo>
                        <a:pt x="553613" y="352108"/>
                        <a:pt x="552990" y="355574"/>
                        <a:pt x="554058" y="358773"/>
                      </a:cubicBezTo>
                      <a:cubicBezTo>
                        <a:pt x="555393" y="363217"/>
                        <a:pt x="559398" y="366149"/>
                        <a:pt x="564116" y="366149"/>
                      </a:cubicBezTo>
                      <a:lnTo>
                        <a:pt x="585477" y="366149"/>
                      </a:lnTo>
                      <a:lnTo>
                        <a:pt x="585477" y="345176"/>
                      </a:lnTo>
                      <a:close/>
                      <a:moveTo>
                        <a:pt x="294619" y="330980"/>
                      </a:moveTo>
                      <a:cubicBezTo>
                        <a:pt x="298267" y="331780"/>
                        <a:pt x="301292" y="334446"/>
                        <a:pt x="302627" y="337999"/>
                      </a:cubicBezTo>
                      <a:lnTo>
                        <a:pt x="311346" y="361811"/>
                      </a:lnTo>
                      <a:lnTo>
                        <a:pt x="339372" y="333824"/>
                      </a:lnTo>
                      <a:cubicBezTo>
                        <a:pt x="343731" y="329470"/>
                        <a:pt x="350760" y="329470"/>
                        <a:pt x="355031" y="333824"/>
                      </a:cubicBezTo>
                      <a:cubicBezTo>
                        <a:pt x="359390" y="338088"/>
                        <a:pt x="359390" y="345107"/>
                        <a:pt x="355031" y="349461"/>
                      </a:cubicBezTo>
                      <a:lnTo>
                        <a:pt x="314727" y="389709"/>
                      </a:lnTo>
                      <a:cubicBezTo>
                        <a:pt x="312680" y="391753"/>
                        <a:pt x="309833" y="392908"/>
                        <a:pt x="306897" y="392908"/>
                      </a:cubicBezTo>
                      <a:cubicBezTo>
                        <a:pt x="306096" y="392908"/>
                        <a:pt x="305296" y="392819"/>
                        <a:pt x="304495" y="392641"/>
                      </a:cubicBezTo>
                      <a:cubicBezTo>
                        <a:pt x="300847" y="391842"/>
                        <a:pt x="297822" y="389176"/>
                        <a:pt x="296487" y="385711"/>
                      </a:cubicBezTo>
                      <a:lnTo>
                        <a:pt x="287768" y="361900"/>
                      </a:lnTo>
                      <a:lnTo>
                        <a:pt x="264458" y="385178"/>
                      </a:lnTo>
                      <a:cubicBezTo>
                        <a:pt x="260098" y="389443"/>
                        <a:pt x="253069" y="389443"/>
                        <a:pt x="248799" y="385178"/>
                      </a:cubicBezTo>
                      <a:cubicBezTo>
                        <a:pt x="244439" y="380825"/>
                        <a:pt x="244439" y="373806"/>
                        <a:pt x="248799" y="369541"/>
                      </a:cubicBezTo>
                      <a:lnTo>
                        <a:pt x="284387" y="334001"/>
                      </a:lnTo>
                      <a:cubicBezTo>
                        <a:pt x="287057" y="331336"/>
                        <a:pt x="290882" y="330181"/>
                        <a:pt x="294619" y="330980"/>
                      </a:cubicBezTo>
                      <a:close/>
                      <a:moveTo>
                        <a:pt x="44769" y="287143"/>
                      </a:moveTo>
                      <a:cubicBezTo>
                        <a:pt x="32309" y="287143"/>
                        <a:pt x="22162" y="297274"/>
                        <a:pt x="22162" y="309716"/>
                      </a:cubicBezTo>
                      <a:lnTo>
                        <a:pt x="22162" y="436269"/>
                      </a:lnTo>
                      <a:lnTo>
                        <a:pt x="48152" y="436269"/>
                      </a:lnTo>
                      <a:cubicBezTo>
                        <a:pt x="54471" y="398854"/>
                        <a:pt x="87136" y="370149"/>
                        <a:pt x="126476" y="370149"/>
                      </a:cubicBezTo>
                      <a:cubicBezTo>
                        <a:pt x="165728" y="370149"/>
                        <a:pt x="198393" y="398854"/>
                        <a:pt x="204712" y="436269"/>
                      </a:cubicBezTo>
                      <a:lnTo>
                        <a:pt x="399100" y="436269"/>
                      </a:lnTo>
                      <a:cubicBezTo>
                        <a:pt x="405330" y="398854"/>
                        <a:pt x="438084" y="370149"/>
                        <a:pt x="477336" y="370149"/>
                      </a:cubicBezTo>
                      <a:cubicBezTo>
                        <a:pt x="516676" y="370149"/>
                        <a:pt x="549341" y="398854"/>
                        <a:pt x="555571" y="436269"/>
                      </a:cubicBezTo>
                      <a:lnTo>
                        <a:pt x="585477" y="436269"/>
                      </a:lnTo>
                      <a:lnTo>
                        <a:pt x="585477" y="388278"/>
                      </a:lnTo>
                      <a:lnTo>
                        <a:pt x="564116" y="388278"/>
                      </a:lnTo>
                      <a:cubicBezTo>
                        <a:pt x="549608" y="388278"/>
                        <a:pt x="537058" y="379036"/>
                        <a:pt x="532875" y="365261"/>
                      </a:cubicBezTo>
                      <a:cubicBezTo>
                        <a:pt x="529760" y="355307"/>
                        <a:pt x="531540" y="344731"/>
                        <a:pt x="537770" y="336289"/>
                      </a:cubicBezTo>
                      <a:cubicBezTo>
                        <a:pt x="544000" y="327846"/>
                        <a:pt x="553613" y="323047"/>
                        <a:pt x="564116" y="323047"/>
                      </a:cubicBezTo>
                      <a:lnTo>
                        <a:pt x="583074" y="323047"/>
                      </a:lnTo>
                      <a:cubicBezTo>
                        <a:pt x="579514" y="314871"/>
                        <a:pt x="572126" y="308739"/>
                        <a:pt x="562870" y="306961"/>
                      </a:cubicBezTo>
                      <a:lnTo>
                        <a:pt x="456508" y="287143"/>
                      </a:lnTo>
                      <a:lnTo>
                        <a:pt x="70492" y="287143"/>
                      </a:lnTo>
                      <a:lnTo>
                        <a:pt x="70492" y="338510"/>
                      </a:lnTo>
                      <a:cubicBezTo>
                        <a:pt x="70492" y="344643"/>
                        <a:pt x="65508" y="349619"/>
                        <a:pt x="59366" y="349619"/>
                      </a:cubicBezTo>
                      <a:cubicBezTo>
                        <a:pt x="53225" y="349619"/>
                        <a:pt x="48330" y="344643"/>
                        <a:pt x="48330" y="338510"/>
                      </a:cubicBezTo>
                      <a:lnTo>
                        <a:pt x="48330" y="287143"/>
                      </a:lnTo>
                      <a:close/>
                      <a:moveTo>
                        <a:pt x="271466" y="170633"/>
                      </a:moveTo>
                      <a:lnTo>
                        <a:pt x="271466" y="265014"/>
                      </a:lnTo>
                      <a:lnTo>
                        <a:pt x="439686" y="265014"/>
                      </a:lnTo>
                      <a:lnTo>
                        <a:pt x="422686" y="230354"/>
                      </a:lnTo>
                      <a:cubicBezTo>
                        <a:pt x="404974" y="194095"/>
                        <a:pt x="367325" y="170633"/>
                        <a:pt x="326917" y="170633"/>
                      </a:cubicBezTo>
                      <a:close/>
                      <a:moveTo>
                        <a:pt x="160031" y="170633"/>
                      </a:moveTo>
                      <a:cubicBezTo>
                        <a:pt x="140984" y="170633"/>
                        <a:pt x="124874" y="184230"/>
                        <a:pt x="121670" y="202982"/>
                      </a:cubicBezTo>
                      <a:lnTo>
                        <a:pt x="111078" y="265014"/>
                      </a:lnTo>
                      <a:lnTo>
                        <a:pt x="249304" y="265014"/>
                      </a:lnTo>
                      <a:lnTo>
                        <a:pt x="249304" y="170633"/>
                      </a:lnTo>
                      <a:close/>
                      <a:moveTo>
                        <a:pt x="389754" y="37415"/>
                      </a:moveTo>
                      <a:cubicBezTo>
                        <a:pt x="373377" y="37415"/>
                        <a:pt x="360116" y="50657"/>
                        <a:pt x="360116" y="67009"/>
                      </a:cubicBezTo>
                      <a:cubicBezTo>
                        <a:pt x="360116" y="83361"/>
                        <a:pt x="373377" y="96603"/>
                        <a:pt x="389754" y="96603"/>
                      </a:cubicBezTo>
                      <a:lnTo>
                        <a:pt x="423042" y="96603"/>
                      </a:lnTo>
                      <a:lnTo>
                        <a:pt x="423042" y="37415"/>
                      </a:lnTo>
                      <a:close/>
                      <a:moveTo>
                        <a:pt x="434168" y="0"/>
                      </a:moveTo>
                      <a:cubicBezTo>
                        <a:pt x="440220" y="0"/>
                        <a:pt x="445205" y="4977"/>
                        <a:pt x="445205" y="11109"/>
                      </a:cubicBezTo>
                      <a:lnTo>
                        <a:pt x="445205" y="26306"/>
                      </a:lnTo>
                      <a:lnTo>
                        <a:pt x="445205" y="29683"/>
                      </a:lnTo>
                      <a:lnTo>
                        <a:pt x="483299" y="29683"/>
                      </a:lnTo>
                      <a:cubicBezTo>
                        <a:pt x="489440" y="29683"/>
                        <a:pt x="494425" y="34660"/>
                        <a:pt x="494425" y="40792"/>
                      </a:cubicBezTo>
                      <a:cubicBezTo>
                        <a:pt x="494425" y="46835"/>
                        <a:pt x="489440" y="51812"/>
                        <a:pt x="483299" y="51812"/>
                      </a:cubicBezTo>
                      <a:lnTo>
                        <a:pt x="445205" y="51812"/>
                      </a:lnTo>
                      <a:lnTo>
                        <a:pt x="445205" y="82206"/>
                      </a:lnTo>
                      <a:lnTo>
                        <a:pt x="483299" y="82206"/>
                      </a:lnTo>
                      <a:cubicBezTo>
                        <a:pt x="489440" y="82206"/>
                        <a:pt x="494425" y="87183"/>
                        <a:pt x="494425" y="93315"/>
                      </a:cubicBezTo>
                      <a:cubicBezTo>
                        <a:pt x="494425" y="99447"/>
                        <a:pt x="489440" y="104335"/>
                        <a:pt x="483299" y="104335"/>
                      </a:cubicBezTo>
                      <a:lnTo>
                        <a:pt x="445205" y="104335"/>
                      </a:lnTo>
                      <a:lnTo>
                        <a:pt x="445205" y="107712"/>
                      </a:lnTo>
                      <a:lnTo>
                        <a:pt x="445205" y="122909"/>
                      </a:lnTo>
                      <a:cubicBezTo>
                        <a:pt x="445205" y="129041"/>
                        <a:pt x="440220" y="134018"/>
                        <a:pt x="434168" y="134018"/>
                      </a:cubicBezTo>
                      <a:cubicBezTo>
                        <a:pt x="428027" y="134018"/>
                        <a:pt x="423042" y="129041"/>
                        <a:pt x="423042" y="122909"/>
                      </a:cubicBezTo>
                      <a:lnTo>
                        <a:pt x="423042" y="118732"/>
                      </a:lnTo>
                      <a:lnTo>
                        <a:pt x="389754" y="118732"/>
                      </a:lnTo>
                      <a:cubicBezTo>
                        <a:pt x="365011" y="118732"/>
                        <a:pt x="344184" y="101313"/>
                        <a:pt x="339110" y="78118"/>
                      </a:cubicBezTo>
                      <a:lnTo>
                        <a:pt x="173204" y="78118"/>
                      </a:lnTo>
                      <a:cubicBezTo>
                        <a:pt x="116508" y="78118"/>
                        <a:pt x="70492" y="124153"/>
                        <a:pt x="70492" y="180675"/>
                      </a:cubicBezTo>
                      <a:lnTo>
                        <a:pt x="70492" y="265014"/>
                      </a:lnTo>
                      <a:lnTo>
                        <a:pt x="88649" y="265014"/>
                      </a:lnTo>
                      <a:lnTo>
                        <a:pt x="99864" y="199249"/>
                      </a:lnTo>
                      <a:cubicBezTo>
                        <a:pt x="104848" y="169833"/>
                        <a:pt x="130125" y="148504"/>
                        <a:pt x="160031" y="148504"/>
                      </a:cubicBezTo>
                      <a:lnTo>
                        <a:pt x="326917" y="148504"/>
                      </a:lnTo>
                      <a:cubicBezTo>
                        <a:pt x="375780" y="148504"/>
                        <a:pt x="421173" y="176765"/>
                        <a:pt x="442623" y="220578"/>
                      </a:cubicBezTo>
                      <a:lnTo>
                        <a:pt x="464964" y="266258"/>
                      </a:lnTo>
                      <a:lnTo>
                        <a:pt x="566964" y="285188"/>
                      </a:lnTo>
                      <a:cubicBezTo>
                        <a:pt x="590550" y="289631"/>
                        <a:pt x="607639" y="310161"/>
                        <a:pt x="607639" y="334067"/>
                      </a:cubicBezTo>
                      <a:lnTo>
                        <a:pt x="607639" y="447378"/>
                      </a:lnTo>
                      <a:cubicBezTo>
                        <a:pt x="607639" y="453510"/>
                        <a:pt x="602655" y="458398"/>
                        <a:pt x="596514" y="458398"/>
                      </a:cubicBezTo>
                      <a:lnTo>
                        <a:pt x="556194" y="458398"/>
                      </a:lnTo>
                      <a:cubicBezTo>
                        <a:pt x="551655" y="497857"/>
                        <a:pt x="518100" y="528606"/>
                        <a:pt x="477336" y="528606"/>
                      </a:cubicBezTo>
                      <a:cubicBezTo>
                        <a:pt x="436660" y="528606"/>
                        <a:pt x="403016" y="497857"/>
                        <a:pt x="398566" y="458398"/>
                      </a:cubicBezTo>
                      <a:lnTo>
                        <a:pt x="205246" y="458398"/>
                      </a:lnTo>
                      <a:cubicBezTo>
                        <a:pt x="200796" y="497857"/>
                        <a:pt x="167152" y="528606"/>
                        <a:pt x="126476" y="528606"/>
                      </a:cubicBezTo>
                      <a:cubicBezTo>
                        <a:pt x="85712" y="528606"/>
                        <a:pt x="52157" y="497857"/>
                        <a:pt x="47618" y="458398"/>
                      </a:cubicBezTo>
                      <a:lnTo>
                        <a:pt x="11125" y="458398"/>
                      </a:lnTo>
                      <a:cubicBezTo>
                        <a:pt x="4984" y="458398"/>
                        <a:pt x="0" y="453510"/>
                        <a:pt x="0" y="447378"/>
                      </a:cubicBezTo>
                      <a:lnTo>
                        <a:pt x="0" y="309716"/>
                      </a:lnTo>
                      <a:cubicBezTo>
                        <a:pt x="0" y="285010"/>
                        <a:pt x="20026" y="265014"/>
                        <a:pt x="44769" y="265014"/>
                      </a:cubicBezTo>
                      <a:lnTo>
                        <a:pt x="48330" y="265014"/>
                      </a:lnTo>
                      <a:lnTo>
                        <a:pt x="48330" y="180675"/>
                      </a:lnTo>
                      <a:cubicBezTo>
                        <a:pt x="48330" y="111889"/>
                        <a:pt x="104314" y="55989"/>
                        <a:pt x="173204" y="55989"/>
                      </a:cubicBezTo>
                      <a:lnTo>
                        <a:pt x="339110" y="55989"/>
                      </a:lnTo>
                      <a:cubicBezTo>
                        <a:pt x="344184" y="32705"/>
                        <a:pt x="365011" y="15286"/>
                        <a:pt x="389754" y="15286"/>
                      </a:cubicBezTo>
                      <a:lnTo>
                        <a:pt x="423042" y="15286"/>
                      </a:lnTo>
                      <a:lnTo>
                        <a:pt x="423042" y="11109"/>
                      </a:lnTo>
                      <a:cubicBezTo>
                        <a:pt x="423042" y="4977"/>
                        <a:pt x="428027" y="0"/>
                        <a:pt x="434168" y="0"/>
                      </a:cubicBezTo>
                      <a:close/>
                    </a:path>
                  </a:pathLst>
                </a:custGeom>
                <a:solidFill>
                  <a:srgbClr val="1B8E8A"/>
                </a:solidFill>
                <a:ln>
                  <a:noFill/>
                </a:ln>
              </p:spPr>
            </p:sp>
            <p:sp>
              <p:nvSpPr>
                <p:cNvPr id="111"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109" name="文本框 13"/>
              <p:cNvSpPr txBox="1">
                <a:spLocks noChangeArrowheads="1"/>
              </p:cNvSpPr>
              <p:nvPr/>
            </p:nvSpPr>
            <p:spPr bwMode="auto">
              <a:xfrm>
                <a:off x="5094841" y="894551"/>
                <a:ext cx="904151"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统一运营</a:t>
                </a:r>
              </a:p>
            </p:txBody>
          </p:sp>
        </p:grpSp>
        <p:grpSp>
          <p:nvGrpSpPr>
            <p:cNvPr id="112" name="组合 284"/>
            <p:cNvGrpSpPr/>
            <p:nvPr/>
          </p:nvGrpSpPr>
          <p:grpSpPr>
            <a:xfrm rot="10800000" flipV="1">
              <a:off x="541398" y="4364760"/>
              <a:ext cx="646331" cy="460376"/>
              <a:chOff x="2898313" y="635465"/>
              <a:chExt cx="886561" cy="522283"/>
            </a:xfrm>
          </p:grpSpPr>
          <p:grpSp>
            <p:nvGrpSpPr>
              <p:cNvPr id="113" name="组合 351"/>
              <p:cNvGrpSpPr/>
              <p:nvPr/>
            </p:nvGrpSpPr>
            <p:grpSpPr>
              <a:xfrm>
                <a:off x="3181289" y="635465"/>
                <a:ext cx="320612" cy="271617"/>
                <a:chOff x="4537379" y="1322471"/>
                <a:chExt cx="505832" cy="428532"/>
              </a:xfrm>
            </p:grpSpPr>
            <p:sp>
              <p:nvSpPr>
                <p:cNvPr id="115" name="light-bulb_118063"/>
                <p:cNvSpPr>
                  <a:spLocks noChangeAspect="1"/>
                </p:cNvSpPr>
                <p:nvPr/>
              </p:nvSpPr>
              <p:spPr bwMode="auto">
                <a:xfrm>
                  <a:off x="4820269" y="1454831"/>
                  <a:ext cx="222942" cy="29617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rgbClr val="1B8E8A"/>
                </a:solidFill>
                <a:ln>
                  <a:noFill/>
                </a:ln>
              </p:spPr>
            </p:sp>
            <p:sp>
              <p:nvSpPr>
                <p:cNvPr id="116" name="user-picture_21104"/>
                <p:cNvSpPr>
                  <a:spLocks noChangeAspect="1"/>
                </p:cNvSpPr>
                <p:nvPr/>
              </p:nvSpPr>
              <p:spPr bwMode="auto">
                <a:xfrm>
                  <a:off x="4537379" y="1322471"/>
                  <a:ext cx="360958"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114" name="文本框 13"/>
              <p:cNvSpPr txBox="1">
                <a:spLocks noChangeArrowheads="1"/>
              </p:cNvSpPr>
              <p:nvPr/>
            </p:nvSpPr>
            <p:spPr bwMode="auto">
              <a:xfrm>
                <a:off x="2898313" y="898246"/>
                <a:ext cx="886561"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决策领导</a:t>
                </a:r>
              </a:p>
            </p:txBody>
          </p:sp>
        </p:grpSp>
        <p:grpSp>
          <p:nvGrpSpPr>
            <p:cNvPr id="117" name="组合 285"/>
            <p:cNvGrpSpPr/>
            <p:nvPr/>
          </p:nvGrpSpPr>
          <p:grpSpPr>
            <a:xfrm rot="10800000" flipV="1">
              <a:off x="534972" y="4919970"/>
              <a:ext cx="659155" cy="448128"/>
              <a:chOff x="3947481" y="646428"/>
              <a:chExt cx="904147" cy="508387"/>
            </a:xfrm>
          </p:grpSpPr>
          <p:grpSp>
            <p:nvGrpSpPr>
              <p:cNvPr id="118" name="组合 347"/>
              <p:cNvGrpSpPr/>
              <p:nvPr/>
            </p:nvGrpSpPr>
            <p:grpSpPr>
              <a:xfrm>
                <a:off x="4231561" y="646428"/>
                <a:ext cx="335988" cy="272002"/>
                <a:chOff x="5159417" y="1340236"/>
                <a:chExt cx="530090" cy="429140"/>
              </a:xfrm>
            </p:grpSpPr>
            <p:sp>
              <p:nvSpPr>
                <p:cNvPr id="120" name="user-picture_21104"/>
                <p:cNvSpPr>
                  <a:spLocks noChangeAspect="1"/>
                </p:cNvSpPr>
                <p:nvPr/>
              </p:nvSpPr>
              <p:spPr bwMode="auto">
                <a:xfrm>
                  <a:off x="5159417" y="1340236"/>
                  <a:ext cx="360958" cy="428533"/>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sp>
              <p:nvSpPr>
                <p:cNvPr id="121" name="supermarket-cart_77526"/>
                <p:cNvSpPr>
                  <a:spLocks noChangeAspect="1"/>
                </p:cNvSpPr>
                <p:nvPr/>
              </p:nvSpPr>
              <p:spPr bwMode="auto">
                <a:xfrm>
                  <a:off x="5460119" y="1562655"/>
                  <a:ext cx="229388" cy="206721"/>
                </a:xfrm>
                <a:custGeom>
                  <a:avLst/>
                  <a:gdLst>
                    <a:gd name="T0" fmla="*/ 7933 w 8169"/>
                    <a:gd name="T1" fmla="*/ 1296 h 7600"/>
                    <a:gd name="T2" fmla="*/ 1218 w 8169"/>
                    <a:gd name="T3" fmla="*/ 184 h 7600"/>
                    <a:gd name="T4" fmla="*/ 227 w 8169"/>
                    <a:gd name="T5" fmla="*/ 0 h 7600"/>
                    <a:gd name="T6" fmla="*/ 227 w 8169"/>
                    <a:gd name="T7" fmla="*/ 454 h 7600"/>
                    <a:gd name="T8" fmla="*/ 1787 w 8169"/>
                    <a:gd name="T9" fmla="*/ 5578 h 7600"/>
                    <a:gd name="T10" fmla="*/ 2814 w 8169"/>
                    <a:gd name="T11" fmla="*/ 5766 h 7600"/>
                    <a:gd name="T12" fmla="*/ 2979 w 8169"/>
                    <a:gd name="T13" fmla="*/ 7600 h 7600"/>
                    <a:gd name="T14" fmla="*/ 3144 w 8169"/>
                    <a:gd name="T15" fmla="*/ 5766 h 7600"/>
                    <a:gd name="T16" fmla="*/ 5338 w 8169"/>
                    <a:gd name="T17" fmla="*/ 6676 h 7600"/>
                    <a:gd name="T18" fmla="*/ 7187 w 8169"/>
                    <a:gd name="T19" fmla="*/ 6676 h 7600"/>
                    <a:gd name="T20" fmla="*/ 7120 w 8169"/>
                    <a:gd name="T21" fmla="*/ 5766 h 7600"/>
                    <a:gd name="T22" fmla="*/ 7120 w 8169"/>
                    <a:gd name="T23" fmla="*/ 5312 h 7600"/>
                    <a:gd name="T24" fmla="*/ 2132 w 8169"/>
                    <a:gd name="T25" fmla="*/ 4915 h 7600"/>
                    <a:gd name="T26" fmla="*/ 7528 w 8169"/>
                    <a:gd name="T27" fmla="*/ 4732 h 7600"/>
                    <a:gd name="T28" fmla="*/ 8108 w 8169"/>
                    <a:gd name="T29" fmla="*/ 1379 h 7600"/>
                    <a:gd name="T30" fmla="*/ 6262 w 8169"/>
                    <a:gd name="T31" fmla="*/ 7146 h 7600"/>
                    <a:gd name="T32" fmla="*/ 6262 w 8169"/>
                    <a:gd name="T33" fmla="*/ 6206 h 7600"/>
                    <a:gd name="T34" fmla="*/ 3449 w 8169"/>
                    <a:gd name="T35" fmla="*/ 6676 h 7600"/>
                    <a:gd name="T36" fmla="*/ 2509 w 8169"/>
                    <a:gd name="T37" fmla="*/ 6676 h 7600"/>
                    <a:gd name="T38" fmla="*/ 3449 w 8169"/>
                    <a:gd name="T39" fmla="*/ 6676 h 7600"/>
                    <a:gd name="T40" fmla="*/ 1739 w 8169"/>
                    <a:gd name="T41" fmla="*/ 2869 h 7600"/>
                    <a:gd name="T42" fmla="*/ 2858 w 8169"/>
                    <a:gd name="T43" fmla="*/ 4461 h 7600"/>
                    <a:gd name="T44" fmla="*/ 4361 w 8169"/>
                    <a:gd name="T45" fmla="*/ 4461 h 7600"/>
                    <a:gd name="T46" fmla="*/ 3058 w 8169"/>
                    <a:gd name="T47" fmla="*/ 2869 h 7600"/>
                    <a:gd name="T48" fmla="*/ 4361 w 8169"/>
                    <a:gd name="T49" fmla="*/ 4461 h 7600"/>
                    <a:gd name="T50" fmla="*/ 4816 w 8169"/>
                    <a:gd name="T51" fmla="*/ 4461 h 7600"/>
                    <a:gd name="T52" fmla="*/ 6103 w 8169"/>
                    <a:gd name="T53" fmla="*/ 2869 h 7600"/>
                    <a:gd name="T54" fmla="*/ 7118 w 8169"/>
                    <a:gd name="T55" fmla="*/ 4461 h 7600"/>
                    <a:gd name="T56" fmla="*/ 6562 w 8169"/>
                    <a:gd name="T57" fmla="*/ 2869 h 7600"/>
                    <a:gd name="T58" fmla="*/ 7118 w 8169"/>
                    <a:gd name="T59" fmla="*/ 4461 h 7600"/>
                    <a:gd name="T60" fmla="*/ 1651 w 8169"/>
                    <a:gd name="T61" fmla="*/ 2415 h 7600"/>
                    <a:gd name="T62" fmla="*/ 7656 w 8169"/>
                    <a:gd name="T63" fmla="*/ 1751 h 7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69" h="7600">
                      <a:moveTo>
                        <a:pt x="8108" y="1379"/>
                      </a:moveTo>
                      <a:cubicBezTo>
                        <a:pt x="8065" y="1327"/>
                        <a:pt x="8001" y="1296"/>
                        <a:pt x="7933" y="1296"/>
                      </a:cubicBezTo>
                      <a:lnTo>
                        <a:pt x="1434" y="1296"/>
                      </a:lnTo>
                      <a:lnTo>
                        <a:pt x="1218" y="184"/>
                      </a:lnTo>
                      <a:cubicBezTo>
                        <a:pt x="1197" y="77"/>
                        <a:pt x="1104" y="0"/>
                        <a:pt x="995" y="0"/>
                      </a:cubicBezTo>
                      <a:lnTo>
                        <a:pt x="227" y="0"/>
                      </a:lnTo>
                      <a:cubicBezTo>
                        <a:pt x="102" y="0"/>
                        <a:pt x="0" y="101"/>
                        <a:pt x="0" y="227"/>
                      </a:cubicBezTo>
                      <a:cubicBezTo>
                        <a:pt x="0" y="353"/>
                        <a:pt x="102" y="454"/>
                        <a:pt x="227" y="454"/>
                      </a:cubicBezTo>
                      <a:lnTo>
                        <a:pt x="807" y="454"/>
                      </a:lnTo>
                      <a:lnTo>
                        <a:pt x="1787" y="5578"/>
                      </a:lnTo>
                      <a:cubicBezTo>
                        <a:pt x="1806" y="5687"/>
                        <a:pt x="1900" y="5766"/>
                        <a:pt x="2011" y="5766"/>
                      </a:cubicBezTo>
                      <a:lnTo>
                        <a:pt x="2814" y="5766"/>
                      </a:lnTo>
                      <a:cubicBezTo>
                        <a:pt x="2383" y="5844"/>
                        <a:pt x="2054" y="6222"/>
                        <a:pt x="2054" y="6676"/>
                      </a:cubicBezTo>
                      <a:cubicBezTo>
                        <a:pt x="2054" y="7186"/>
                        <a:pt x="2469" y="7600"/>
                        <a:pt x="2979" y="7600"/>
                      </a:cubicBezTo>
                      <a:cubicBezTo>
                        <a:pt x="3489" y="7600"/>
                        <a:pt x="3903" y="7186"/>
                        <a:pt x="3903" y="6676"/>
                      </a:cubicBezTo>
                      <a:cubicBezTo>
                        <a:pt x="3903" y="6222"/>
                        <a:pt x="3575" y="5844"/>
                        <a:pt x="3144" y="5766"/>
                      </a:cubicBezTo>
                      <a:lnTo>
                        <a:pt x="6097" y="5766"/>
                      </a:lnTo>
                      <a:cubicBezTo>
                        <a:pt x="5666" y="5844"/>
                        <a:pt x="5338" y="6222"/>
                        <a:pt x="5338" y="6676"/>
                      </a:cubicBezTo>
                      <a:cubicBezTo>
                        <a:pt x="5338" y="7186"/>
                        <a:pt x="5753" y="7600"/>
                        <a:pt x="6262" y="7600"/>
                      </a:cubicBezTo>
                      <a:cubicBezTo>
                        <a:pt x="6772" y="7600"/>
                        <a:pt x="7187" y="7186"/>
                        <a:pt x="7187" y="6676"/>
                      </a:cubicBezTo>
                      <a:cubicBezTo>
                        <a:pt x="7187" y="6222"/>
                        <a:pt x="6859" y="5844"/>
                        <a:pt x="6428" y="5766"/>
                      </a:cubicBezTo>
                      <a:lnTo>
                        <a:pt x="7120" y="5766"/>
                      </a:lnTo>
                      <a:cubicBezTo>
                        <a:pt x="7246" y="5766"/>
                        <a:pt x="7347" y="5665"/>
                        <a:pt x="7347" y="5539"/>
                      </a:cubicBezTo>
                      <a:cubicBezTo>
                        <a:pt x="7347" y="5413"/>
                        <a:pt x="7246" y="5312"/>
                        <a:pt x="7120" y="5312"/>
                      </a:cubicBezTo>
                      <a:lnTo>
                        <a:pt x="2201" y="5312"/>
                      </a:lnTo>
                      <a:lnTo>
                        <a:pt x="2132" y="4915"/>
                      </a:lnTo>
                      <a:lnTo>
                        <a:pt x="7305" y="4915"/>
                      </a:lnTo>
                      <a:cubicBezTo>
                        <a:pt x="7413" y="4915"/>
                        <a:pt x="7507" y="4839"/>
                        <a:pt x="7528" y="4732"/>
                      </a:cubicBezTo>
                      <a:lnTo>
                        <a:pt x="8156" y="1568"/>
                      </a:lnTo>
                      <a:cubicBezTo>
                        <a:pt x="8169" y="1501"/>
                        <a:pt x="8152" y="1432"/>
                        <a:pt x="8108" y="1379"/>
                      </a:cubicBezTo>
                      <a:close/>
                      <a:moveTo>
                        <a:pt x="6732" y="6676"/>
                      </a:moveTo>
                      <a:cubicBezTo>
                        <a:pt x="6732" y="6935"/>
                        <a:pt x="6521" y="7146"/>
                        <a:pt x="6262" y="7146"/>
                      </a:cubicBezTo>
                      <a:cubicBezTo>
                        <a:pt x="6003" y="7146"/>
                        <a:pt x="5793" y="6935"/>
                        <a:pt x="5793" y="6676"/>
                      </a:cubicBezTo>
                      <a:cubicBezTo>
                        <a:pt x="5793" y="6417"/>
                        <a:pt x="6003" y="6206"/>
                        <a:pt x="6262" y="6206"/>
                      </a:cubicBezTo>
                      <a:cubicBezTo>
                        <a:pt x="6521" y="6206"/>
                        <a:pt x="6732" y="6417"/>
                        <a:pt x="6732" y="6676"/>
                      </a:cubicBezTo>
                      <a:close/>
                      <a:moveTo>
                        <a:pt x="3449" y="6676"/>
                      </a:moveTo>
                      <a:cubicBezTo>
                        <a:pt x="3449" y="6935"/>
                        <a:pt x="3238" y="7146"/>
                        <a:pt x="2979" y="7146"/>
                      </a:cubicBezTo>
                      <a:cubicBezTo>
                        <a:pt x="2720" y="7146"/>
                        <a:pt x="2509" y="6935"/>
                        <a:pt x="2509" y="6676"/>
                      </a:cubicBezTo>
                      <a:cubicBezTo>
                        <a:pt x="2509" y="6417"/>
                        <a:pt x="2720" y="6206"/>
                        <a:pt x="2979" y="6206"/>
                      </a:cubicBezTo>
                      <a:cubicBezTo>
                        <a:pt x="3238" y="6206"/>
                        <a:pt x="3449" y="6417"/>
                        <a:pt x="3449" y="6676"/>
                      </a:cubicBezTo>
                      <a:close/>
                      <a:moveTo>
                        <a:pt x="2047" y="4461"/>
                      </a:moveTo>
                      <a:lnTo>
                        <a:pt x="1739" y="2869"/>
                      </a:lnTo>
                      <a:lnTo>
                        <a:pt x="2597" y="2869"/>
                      </a:lnTo>
                      <a:lnTo>
                        <a:pt x="2858" y="4461"/>
                      </a:lnTo>
                      <a:lnTo>
                        <a:pt x="2047" y="4461"/>
                      </a:lnTo>
                      <a:close/>
                      <a:moveTo>
                        <a:pt x="4361" y="4461"/>
                      </a:moveTo>
                      <a:lnTo>
                        <a:pt x="3319" y="4461"/>
                      </a:lnTo>
                      <a:lnTo>
                        <a:pt x="3058" y="2869"/>
                      </a:lnTo>
                      <a:lnTo>
                        <a:pt x="4361" y="2869"/>
                      </a:lnTo>
                      <a:lnTo>
                        <a:pt x="4361" y="4461"/>
                      </a:lnTo>
                      <a:close/>
                      <a:moveTo>
                        <a:pt x="5875" y="4461"/>
                      </a:moveTo>
                      <a:lnTo>
                        <a:pt x="4816" y="4461"/>
                      </a:lnTo>
                      <a:lnTo>
                        <a:pt x="4816" y="2869"/>
                      </a:lnTo>
                      <a:lnTo>
                        <a:pt x="6103" y="2869"/>
                      </a:lnTo>
                      <a:lnTo>
                        <a:pt x="5875" y="4461"/>
                      </a:lnTo>
                      <a:close/>
                      <a:moveTo>
                        <a:pt x="7118" y="4461"/>
                      </a:moveTo>
                      <a:lnTo>
                        <a:pt x="6334" y="4461"/>
                      </a:lnTo>
                      <a:lnTo>
                        <a:pt x="6562" y="2869"/>
                      </a:lnTo>
                      <a:lnTo>
                        <a:pt x="7434" y="2869"/>
                      </a:lnTo>
                      <a:lnTo>
                        <a:pt x="7118" y="4461"/>
                      </a:lnTo>
                      <a:close/>
                      <a:moveTo>
                        <a:pt x="7524" y="2415"/>
                      </a:moveTo>
                      <a:lnTo>
                        <a:pt x="1651" y="2415"/>
                      </a:lnTo>
                      <a:lnTo>
                        <a:pt x="1522" y="1751"/>
                      </a:lnTo>
                      <a:lnTo>
                        <a:pt x="7656" y="1751"/>
                      </a:lnTo>
                      <a:lnTo>
                        <a:pt x="7524" y="2415"/>
                      </a:lnTo>
                      <a:close/>
                    </a:path>
                  </a:pathLst>
                </a:custGeom>
                <a:solidFill>
                  <a:srgbClr val="1B8E8A"/>
                </a:solidFill>
                <a:ln>
                  <a:noFill/>
                </a:ln>
              </p:spPr>
            </p:sp>
          </p:grpSp>
          <p:sp>
            <p:nvSpPr>
              <p:cNvPr id="119" name="文本框 13"/>
              <p:cNvSpPr txBox="1">
                <a:spLocks noChangeArrowheads="1"/>
              </p:cNvSpPr>
              <p:nvPr/>
            </p:nvSpPr>
            <p:spPr bwMode="auto">
              <a:xfrm>
                <a:off x="3947481" y="895314"/>
                <a:ext cx="904147" cy="25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业务管理</a:t>
                </a:r>
              </a:p>
            </p:txBody>
          </p:sp>
        </p:grpSp>
        <p:grpSp>
          <p:nvGrpSpPr>
            <p:cNvPr id="122" name="组合 286"/>
            <p:cNvGrpSpPr/>
            <p:nvPr/>
          </p:nvGrpSpPr>
          <p:grpSpPr>
            <a:xfrm rot="10800000" flipV="1">
              <a:off x="534984" y="5462927"/>
              <a:ext cx="659155" cy="444947"/>
              <a:chOff x="5094840" y="649274"/>
              <a:chExt cx="904151" cy="504779"/>
            </a:xfrm>
          </p:grpSpPr>
          <p:grpSp>
            <p:nvGrpSpPr>
              <p:cNvPr id="123" name="组合 343"/>
              <p:cNvGrpSpPr/>
              <p:nvPr/>
            </p:nvGrpSpPr>
            <p:grpSpPr>
              <a:xfrm>
                <a:off x="5364359" y="649274"/>
                <a:ext cx="365134" cy="271616"/>
                <a:chOff x="5749806" y="1349664"/>
                <a:chExt cx="576075" cy="428532"/>
              </a:xfrm>
            </p:grpSpPr>
            <p:sp>
              <p:nvSpPr>
                <p:cNvPr id="125" name="electric-car_282984"/>
                <p:cNvSpPr>
                  <a:spLocks noChangeAspect="1"/>
                </p:cNvSpPr>
                <p:nvPr/>
              </p:nvSpPr>
              <p:spPr bwMode="auto">
                <a:xfrm>
                  <a:off x="6106304" y="1563930"/>
                  <a:ext cx="219577" cy="214266"/>
                </a:xfrm>
                <a:custGeom>
                  <a:avLst/>
                  <a:gdLst>
                    <a:gd name="connsiteX0" fmla="*/ 477340 w 607639"/>
                    <a:gd name="connsiteY0" fmla="*/ 426251 h 528606"/>
                    <a:gd name="connsiteX1" fmla="*/ 454102 w 607639"/>
                    <a:gd name="connsiteY1" fmla="*/ 449440 h 528606"/>
                    <a:gd name="connsiteX2" fmla="*/ 477340 w 607639"/>
                    <a:gd name="connsiteY2" fmla="*/ 472541 h 528606"/>
                    <a:gd name="connsiteX3" fmla="*/ 500579 w 607639"/>
                    <a:gd name="connsiteY3" fmla="*/ 449440 h 528606"/>
                    <a:gd name="connsiteX4" fmla="*/ 477340 w 607639"/>
                    <a:gd name="connsiteY4" fmla="*/ 426251 h 528606"/>
                    <a:gd name="connsiteX5" fmla="*/ 126463 w 607639"/>
                    <a:gd name="connsiteY5" fmla="*/ 426251 h 528606"/>
                    <a:gd name="connsiteX6" fmla="*/ 103237 w 607639"/>
                    <a:gd name="connsiteY6" fmla="*/ 449440 h 528606"/>
                    <a:gd name="connsiteX7" fmla="*/ 126463 w 607639"/>
                    <a:gd name="connsiteY7" fmla="*/ 472541 h 528606"/>
                    <a:gd name="connsiteX8" fmla="*/ 149599 w 607639"/>
                    <a:gd name="connsiteY8" fmla="*/ 449440 h 528606"/>
                    <a:gd name="connsiteX9" fmla="*/ 126463 w 607639"/>
                    <a:gd name="connsiteY9" fmla="*/ 426251 h 528606"/>
                    <a:gd name="connsiteX10" fmla="*/ 477340 w 607639"/>
                    <a:gd name="connsiteY10" fmla="*/ 404128 h 528606"/>
                    <a:gd name="connsiteX11" fmla="*/ 522749 w 607639"/>
                    <a:gd name="connsiteY11" fmla="*/ 449440 h 528606"/>
                    <a:gd name="connsiteX12" fmla="*/ 477340 w 607639"/>
                    <a:gd name="connsiteY12" fmla="*/ 494664 h 528606"/>
                    <a:gd name="connsiteX13" fmla="*/ 431931 w 607639"/>
                    <a:gd name="connsiteY13" fmla="*/ 449440 h 528606"/>
                    <a:gd name="connsiteX14" fmla="*/ 477340 w 607639"/>
                    <a:gd name="connsiteY14" fmla="*/ 404128 h 528606"/>
                    <a:gd name="connsiteX15" fmla="*/ 126463 w 607639"/>
                    <a:gd name="connsiteY15" fmla="*/ 404128 h 528606"/>
                    <a:gd name="connsiteX16" fmla="*/ 171757 w 607639"/>
                    <a:gd name="connsiteY16" fmla="*/ 449440 h 528606"/>
                    <a:gd name="connsiteX17" fmla="*/ 126463 w 607639"/>
                    <a:gd name="connsiteY17" fmla="*/ 494664 h 528606"/>
                    <a:gd name="connsiteX18" fmla="*/ 81080 w 607639"/>
                    <a:gd name="connsiteY18" fmla="*/ 449440 h 528606"/>
                    <a:gd name="connsiteX19" fmla="*/ 126463 w 607639"/>
                    <a:gd name="connsiteY19" fmla="*/ 404128 h 528606"/>
                    <a:gd name="connsiteX20" fmla="*/ 477336 w 607639"/>
                    <a:gd name="connsiteY20" fmla="*/ 392278 h 528606"/>
                    <a:gd name="connsiteX21" fmla="*/ 420194 w 607639"/>
                    <a:gd name="connsiteY21" fmla="*/ 449422 h 528606"/>
                    <a:gd name="connsiteX22" fmla="*/ 477336 w 607639"/>
                    <a:gd name="connsiteY22" fmla="*/ 506477 h 528606"/>
                    <a:gd name="connsiteX23" fmla="*/ 534566 w 607639"/>
                    <a:gd name="connsiteY23" fmla="*/ 449422 h 528606"/>
                    <a:gd name="connsiteX24" fmla="*/ 477336 w 607639"/>
                    <a:gd name="connsiteY24" fmla="*/ 392278 h 528606"/>
                    <a:gd name="connsiteX25" fmla="*/ 126476 w 607639"/>
                    <a:gd name="connsiteY25" fmla="*/ 392278 h 528606"/>
                    <a:gd name="connsiteX26" fmla="*/ 69246 w 607639"/>
                    <a:gd name="connsiteY26" fmla="*/ 449422 h 528606"/>
                    <a:gd name="connsiteX27" fmla="*/ 126476 w 607639"/>
                    <a:gd name="connsiteY27" fmla="*/ 506477 h 528606"/>
                    <a:gd name="connsiteX28" fmla="*/ 183618 w 607639"/>
                    <a:gd name="connsiteY28" fmla="*/ 449422 h 528606"/>
                    <a:gd name="connsiteX29" fmla="*/ 126476 w 607639"/>
                    <a:gd name="connsiteY29" fmla="*/ 392278 h 528606"/>
                    <a:gd name="connsiteX30" fmla="*/ 564116 w 607639"/>
                    <a:gd name="connsiteY30" fmla="*/ 345176 h 528606"/>
                    <a:gd name="connsiteX31" fmla="*/ 555571 w 607639"/>
                    <a:gd name="connsiteY31" fmla="*/ 349442 h 528606"/>
                    <a:gd name="connsiteX32" fmla="*/ 554058 w 607639"/>
                    <a:gd name="connsiteY32" fmla="*/ 358773 h 528606"/>
                    <a:gd name="connsiteX33" fmla="*/ 564116 w 607639"/>
                    <a:gd name="connsiteY33" fmla="*/ 366149 h 528606"/>
                    <a:gd name="connsiteX34" fmla="*/ 585477 w 607639"/>
                    <a:gd name="connsiteY34" fmla="*/ 366149 h 528606"/>
                    <a:gd name="connsiteX35" fmla="*/ 585477 w 607639"/>
                    <a:gd name="connsiteY35" fmla="*/ 345176 h 528606"/>
                    <a:gd name="connsiteX36" fmla="*/ 294619 w 607639"/>
                    <a:gd name="connsiteY36" fmla="*/ 330980 h 528606"/>
                    <a:gd name="connsiteX37" fmla="*/ 302627 w 607639"/>
                    <a:gd name="connsiteY37" fmla="*/ 337999 h 528606"/>
                    <a:gd name="connsiteX38" fmla="*/ 311346 w 607639"/>
                    <a:gd name="connsiteY38" fmla="*/ 361811 h 528606"/>
                    <a:gd name="connsiteX39" fmla="*/ 339372 w 607639"/>
                    <a:gd name="connsiteY39" fmla="*/ 333824 h 528606"/>
                    <a:gd name="connsiteX40" fmla="*/ 355031 w 607639"/>
                    <a:gd name="connsiteY40" fmla="*/ 333824 h 528606"/>
                    <a:gd name="connsiteX41" fmla="*/ 355031 w 607639"/>
                    <a:gd name="connsiteY41" fmla="*/ 349461 h 528606"/>
                    <a:gd name="connsiteX42" fmla="*/ 314727 w 607639"/>
                    <a:gd name="connsiteY42" fmla="*/ 389709 h 528606"/>
                    <a:gd name="connsiteX43" fmla="*/ 306897 w 607639"/>
                    <a:gd name="connsiteY43" fmla="*/ 392908 h 528606"/>
                    <a:gd name="connsiteX44" fmla="*/ 304495 w 607639"/>
                    <a:gd name="connsiteY44" fmla="*/ 392641 h 528606"/>
                    <a:gd name="connsiteX45" fmla="*/ 296487 w 607639"/>
                    <a:gd name="connsiteY45" fmla="*/ 385711 h 528606"/>
                    <a:gd name="connsiteX46" fmla="*/ 287768 w 607639"/>
                    <a:gd name="connsiteY46" fmla="*/ 361900 h 528606"/>
                    <a:gd name="connsiteX47" fmla="*/ 264458 w 607639"/>
                    <a:gd name="connsiteY47" fmla="*/ 385178 h 528606"/>
                    <a:gd name="connsiteX48" fmla="*/ 248799 w 607639"/>
                    <a:gd name="connsiteY48" fmla="*/ 385178 h 528606"/>
                    <a:gd name="connsiteX49" fmla="*/ 248799 w 607639"/>
                    <a:gd name="connsiteY49" fmla="*/ 369541 h 528606"/>
                    <a:gd name="connsiteX50" fmla="*/ 284387 w 607639"/>
                    <a:gd name="connsiteY50" fmla="*/ 334001 h 528606"/>
                    <a:gd name="connsiteX51" fmla="*/ 294619 w 607639"/>
                    <a:gd name="connsiteY51" fmla="*/ 330980 h 528606"/>
                    <a:gd name="connsiteX52" fmla="*/ 44769 w 607639"/>
                    <a:gd name="connsiteY52" fmla="*/ 287143 h 528606"/>
                    <a:gd name="connsiteX53" fmla="*/ 22162 w 607639"/>
                    <a:gd name="connsiteY53" fmla="*/ 309716 h 528606"/>
                    <a:gd name="connsiteX54" fmla="*/ 22162 w 607639"/>
                    <a:gd name="connsiteY54" fmla="*/ 436269 h 528606"/>
                    <a:gd name="connsiteX55" fmla="*/ 48152 w 607639"/>
                    <a:gd name="connsiteY55" fmla="*/ 436269 h 528606"/>
                    <a:gd name="connsiteX56" fmla="*/ 126476 w 607639"/>
                    <a:gd name="connsiteY56" fmla="*/ 370149 h 528606"/>
                    <a:gd name="connsiteX57" fmla="*/ 204712 w 607639"/>
                    <a:gd name="connsiteY57" fmla="*/ 436269 h 528606"/>
                    <a:gd name="connsiteX58" fmla="*/ 399100 w 607639"/>
                    <a:gd name="connsiteY58" fmla="*/ 436269 h 528606"/>
                    <a:gd name="connsiteX59" fmla="*/ 477336 w 607639"/>
                    <a:gd name="connsiteY59" fmla="*/ 370149 h 528606"/>
                    <a:gd name="connsiteX60" fmla="*/ 555571 w 607639"/>
                    <a:gd name="connsiteY60" fmla="*/ 436269 h 528606"/>
                    <a:gd name="connsiteX61" fmla="*/ 585477 w 607639"/>
                    <a:gd name="connsiteY61" fmla="*/ 436269 h 528606"/>
                    <a:gd name="connsiteX62" fmla="*/ 585477 w 607639"/>
                    <a:gd name="connsiteY62" fmla="*/ 388278 h 528606"/>
                    <a:gd name="connsiteX63" fmla="*/ 564116 w 607639"/>
                    <a:gd name="connsiteY63" fmla="*/ 388278 h 528606"/>
                    <a:gd name="connsiteX64" fmla="*/ 532875 w 607639"/>
                    <a:gd name="connsiteY64" fmla="*/ 365261 h 528606"/>
                    <a:gd name="connsiteX65" fmla="*/ 537770 w 607639"/>
                    <a:gd name="connsiteY65" fmla="*/ 336289 h 528606"/>
                    <a:gd name="connsiteX66" fmla="*/ 564116 w 607639"/>
                    <a:gd name="connsiteY66" fmla="*/ 323047 h 528606"/>
                    <a:gd name="connsiteX67" fmla="*/ 583074 w 607639"/>
                    <a:gd name="connsiteY67" fmla="*/ 323047 h 528606"/>
                    <a:gd name="connsiteX68" fmla="*/ 562870 w 607639"/>
                    <a:gd name="connsiteY68" fmla="*/ 306961 h 528606"/>
                    <a:gd name="connsiteX69" fmla="*/ 456508 w 607639"/>
                    <a:gd name="connsiteY69" fmla="*/ 287143 h 528606"/>
                    <a:gd name="connsiteX70" fmla="*/ 70492 w 607639"/>
                    <a:gd name="connsiteY70" fmla="*/ 287143 h 528606"/>
                    <a:gd name="connsiteX71" fmla="*/ 70492 w 607639"/>
                    <a:gd name="connsiteY71" fmla="*/ 338510 h 528606"/>
                    <a:gd name="connsiteX72" fmla="*/ 59366 w 607639"/>
                    <a:gd name="connsiteY72" fmla="*/ 349619 h 528606"/>
                    <a:gd name="connsiteX73" fmla="*/ 48330 w 607639"/>
                    <a:gd name="connsiteY73" fmla="*/ 338510 h 528606"/>
                    <a:gd name="connsiteX74" fmla="*/ 48330 w 607639"/>
                    <a:gd name="connsiteY74" fmla="*/ 287143 h 528606"/>
                    <a:gd name="connsiteX75" fmla="*/ 271466 w 607639"/>
                    <a:gd name="connsiteY75" fmla="*/ 170633 h 528606"/>
                    <a:gd name="connsiteX76" fmla="*/ 271466 w 607639"/>
                    <a:gd name="connsiteY76" fmla="*/ 265014 h 528606"/>
                    <a:gd name="connsiteX77" fmla="*/ 439686 w 607639"/>
                    <a:gd name="connsiteY77" fmla="*/ 265014 h 528606"/>
                    <a:gd name="connsiteX78" fmla="*/ 422686 w 607639"/>
                    <a:gd name="connsiteY78" fmla="*/ 230354 h 528606"/>
                    <a:gd name="connsiteX79" fmla="*/ 326917 w 607639"/>
                    <a:gd name="connsiteY79" fmla="*/ 170633 h 528606"/>
                    <a:gd name="connsiteX80" fmla="*/ 160031 w 607639"/>
                    <a:gd name="connsiteY80" fmla="*/ 170633 h 528606"/>
                    <a:gd name="connsiteX81" fmla="*/ 121670 w 607639"/>
                    <a:gd name="connsiteY81" fmla="*/ 202982 h 528606"/>
                    <a:gd name="connsiteX82" fmla="*/ 111078 w 607639"/>
                    <a:gd name="connsiteY82" fmla="*/ 265014 h 528606"/>
                    <a:gd name="connsiteX83" fmla="*/ 249304 w 607639"/>
                    <a:gd name="connsiteY83" fmla="*/ 265014 h 528606"/>
                    <a:gd name="connsiteX84" fmla="*/ 249304 w 607639"/>
                    <a:gd name="connsiteY84" fmla="*/ 170633 h 528606"/>
                    <a:gd name="connsiteX85" fmla="*/ 389754 w 607639"/>
                    <a:gd name="connsiteY85" fmla="*/ 37415 h 528606"/>
                    <a:gd name="connsiteX86" fmla="*/ 360116 w 607639"/>
                    <a:gd name="connsiteY86" fmla="*/ 67009 h 528606"/>
                    <a:gd name="connsiteX87" fmla="*/ 389754 w 607639"/>
                    <a:gd name="connsiteY87" fmla="*/ 96603 h 528606"/>
                    <a:gd name="connsiteX88" fmla="*/ 423042 w 607639"/>
                    <a:gd name="connsiteY88" fmla="*/ 96603 h 528606"/>
                    <a:gd name="connsiteX89" fmla="*/ 423042 w 607639"/>
                    <a:gd name="connsiteY89" fmla="*/ 37415 h 528606"/>
                    <a:gd name="connsiteX90" fmla="*/ 434168 w 607639"/>
                    <a:gd name="connsiteY90" fmla="*/ 0 h 528606"/>
                    <a:gd name="connsiteX91" fmla="*/ 445205 w 607639"/>
                    <a:gd name="connsiteY91" fmla="*/ 11109 h 528606"/>
                    <a:gd name="connsiteX92" fmla="*/ 445205 w 607639"/>
                    <a:gd name="connsiteY92" fmla="*/ 26306 h 528606"/>
                    <a:gd name="connsiteX93" fmla="*/ 445205 w 607639"/>
                    <a:gd name="connsiteY93" fmla="*/ 29683 h 528606"/>
                    <a:gd name="connsiteX94" fmla="*/ 483299 w 607639"/>
                    <a:gd name="connsiteY94" fmla="*/ 29683 h 528606"/>
                    <a:gd name="connsiteX95" fmla="*/ 494425 w 607639"/>
                    <a:gd name="connsiteY95" fmla="*/ 40792 h 528606"/>
                    <a:gd name="connsiteX96" fmla="*/ 483299 w 607639"/>
                    <a:gd name="connsiteY96" fmla="*/ 51812 h 528606"/>
                    <a:gd name="connsiteX97" fmla="*/ 445205 w 607639"/>
                    <a:gd name="connsiteY97" fmla="*/ 51812 h 528606"/>
                    <a:gd name="connsiteX98" fmla="*/ 445205 w 607639"/>
                    <a:gd name="connsiteY98" fmla="*/ 82206 h 528606"/>
                    <a:gd name="connsiteX99" fmla="*/ 483299 w 607639"/>
                    <a:gd name="connsiteY99" fmla="*/ 82206 h 528606"/>
                    <a:gd name="connsiteX100" fmla="*/ 494425 w 607639"/>
                    <a:gd name="connsiteY100" fmla="*/ 93315 h 528606"/>
                    <a:gd name="connsiteX101" fmla="*/ 483299 w 607639"/>
                    <a:gd name="connsiteY101" fmla="*/ 104335 h 528606"/>
                    <a:gd name="connsiteX102" fmla="*/ 445205 w 607639"/>
                    <a:gd name="connsiteY102" fmla="*/ 104335 h 528606"/>
                    <a:gd name="connsiteX103" fmla="*/ 445205 w 607639"/>
                    <a:gd name="connsiteY103" fmla="*/ 107712 h 528606"/>
                    <a:gd name="connsiteX104" fmla="*/ 445205 w 607639"/>
                    <a:gd name="connsiteY104" fmla="*/ 122909 h 528606"/>
                    <a:gd name="connsiteX105" fmla="*/ 434168 w 607639"/>
                    <a:gd name="connsiteY105" fmla="*/ 134018 h 528606"/>
                    <a:gd name="connsiteX106" fmla="*/ 423042 w 607639"/>
                    <a:gd name="connsiteY106" fmla="*/ 122909 h 528606"/>
                    <a:gd name="connsiteX107" fmla="*/ 423042 w 607639"/>
                    <a:gd name="connsiteY107" fmla="*/ 118732 h 528606"/>
                    <a:gd name="connsiteX108" fmla="*/ 389754 w 607639"/>
                    <a:gd name="connsiteY108" fmla="*/ 118732 h 528606"/>
                    <a:gd name="connsiteX109" fmla="*/ 339110 w 607639"/>
                    <a:gd name="connsiteY109" fmla="*/ 78118 h 528606"/>
                    <a:gd name="connsiteX110" fmla="*/ 173204 w 607639"/>
                    <a:gd name="connsiteY110" fmla="*/ 78118 h 528606"/>
                    <a:gd name="connsiteX111" fmla="*/ 70492 w 607639"/>
                    <a:gd name="connsiteY111" fmla="*/ 180675 h 528606"/>
                    <a:gd name="connsiteX112" fmla="*/ 70492 w 607639"/>
                    <a:gd name="connsiteY112" fmla="*/ 265014 h 528606"/>
                    <a:gd name="connsiteX113" fmla="*/ 88649 w 607639"/>
                    <a:gd name="connsiteY113" fmla="*/ 265014 h 528606"/>
                    <a:gd name="connsiteX114" fmla="*/ 99864 w 607639"/>
                    <a:gd name="connsiteY114" fmla="*/ 199249 h 528606"/>
                    <a:gd name="connsiteX115" fmla="*/ 160031 w 607639"/>
                    <a:gd name="connsiteY115" fmla="*/ 148504 h 528606"/>
                    <a:gd name="connsiteX116" fmla="*/ 326917 w 607639"/>
                    <a:gd name="connsiteY116" fmla="*/ 148504 h 528606"/>
                    <a:gd name="connsiteX117" fmla="*/ 442623 w 607639"/>
                    <a:gd name="connsiteY117" fmla="*/ 220578 h 528606"/>
                    <a:gd name="connsiteX118" fmla="*/ 464964 w 607639"/>
                    <a:gd name="connsiteY118" fmla="*/ 266258 h 528606"/>
                    <a:gd name="connsiteX119" fmla="*/ 566964 w 607639"/>
                    <a:gd name="connsiteY119" fmla="*/ 285188 h 528606"/>
                    <a:gd name="connsiteX120" fmla="*/ 607639 w 607639"/>
                    <a:gd name="connsiteY120" fmla="*/ 334067 h 528606"/>
                    <a:gd name="connsiteX121" fmla="*/ 607639 w 607639"/>
                    <a:gd name="connsiteY121" fmla="*/ 447378 h 528606"/>
                    <a:gd name="connsiteX122" fmla="*/ 596514 w 607639"/>
                    <a:gd name="connsiteY122" fmla="*/ 458398 h 528606"/>
                    <a:gd name="connsiteX123" fmla="*/ 556194 w 607639"/>
                    <a:gd name="connsiteY123" fmla="*/ 458398 h 528606"/>
                    <a:gd name="connsiteX124" fmla="*/ 477336 w 607639"/>
                    <a:gd name="connsiteY124" fmla="*/ 528606 h 528606"/>
                    <a:gd name="connsiteX125" fmla="*/ 398566 w 607639"/>
                    <a:gd name="connsiteY125" fmla="*/ 458398 h 528606"/>
                    <a:gd name="connsiteX126" fmla="*/ 205246 w 607639"/>
                    <a:gd name="connsiteY126" fmla="*/ 458398 h 528606"/>
                    <a:gd name="connsiteX127" fmla="*/ 126476 w 607639"/>
                    <a:gd name="connsiteY127" fmla="*/ 528606 h 528606"/>
                    <a:gd name="connsiteX128" fmla="*/ 47618 w 607639"/>
                    <a:gd name="connsiteY128" fmla="*/ 458398 h 528606"/>
                    <a:gd name="connsiteX129" fmla="*/ 11125 w 607639"/>
                    <a:gd name="connsiteY129" fmla="*/ 458398 h 528606"/>
                    <a:gd name="connsiteX130" fmla="*/ 0 w 607639"/>
                    <a:gd name="connsiteY130" fmla="*/ 447378 h 528606"/>
                    <a:gd name="connsiteX131" fmla="*/ 0 w 607639"/>
                    <a:gd name="connsiteY131" fmla="*/ 309716 h 528606"/>
                    <a:gd name="connsiteX132" fmla="*/ 44769 w 607639"/>
                    <a:gd name="connsiteY132" fmla="*/ 265014 h 528606"/>
                    <a:gd name="connsiteX133" fmla="*/ 48330 w 607639"/>
                    <a:gd name="connsiteY133" fmla="*/ 265014 h 528606"/>
                    <a:gd name="connsiteX134" fmla="*/ 48330 w 607639"/>
                    <a:gd name="connsiteY134" fmla="*/ 180675 h 528606"/>
                    <a:gd name="connsiteX135" fmla="*/ 173204 w 607639"/>
                    <a:gd name="connsiteY135" fmla="*/ 55989 h 528606"/>
                    <a:gd name="connsiteX136" fmla="*/ 339110 w 607639"/>
                    <a:gd name="connsiteY136" fmla="*/ 55989 h 528606"/>
                    <a:gd name="connsiteX137" fmla="*/ 389754 w 607639"/>
                    <a:gd name="connsiteY137" fmla="*/ 15286 h 528606"/>
                    <a:gd name="connsiteX138" fmla="*/ 423042 w 607639"/>
                    <a:gd name="connsiteY138" fmla="*/ 15286 h 528606"/>
                    <a:gd name="connsiteX139" fmla="*/ 423042 w 607639"/>
                    <a:gd name="connsiteY139" fmla="*/ 11109 h 528606"/>
                    <a:gd name="connsiteX140" fmla="*/ 434168 w 607639"/>
                    <a:gd name="connsiteY140" fmla="*/ 0 h 52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28606">
                      <a:moveTo>
                        <a:pt x="477340" y="426251"/>
                      </a:moveTo>
                      <a:cubicBezTo>
                        <a:pt x="464519" y="426251"/>
                        <a:pt x="454102" y="436646"/>
                        <a:pt x="454102" y="449440"/>
                      </a:cubicBezTo>
                      <a:cubicBezTo>
                        <a:pt x="454102" y="462146"/>
                        <a:pt x="464519" y="472541"/>
                        <a:pt x="477340" y="472541"/>
                      </a:cubicBezTo>
                      <a:cubicBezTo>
                        <a:pt x="490162" y="472541"/>
                        <a:pt x="500579" y="462146"/>
                        <a:pt x="500579" y="449440"/>
                      </a:cubicBezTo>
                      <a:cubicBezTo>
                        <a:pt x="500579" y="436646"/>
                        <a:pt x="490162" y="426251"/>
                        <a:pt x="477340" y="426251"/>
                      </a:cubicBezTo>
                      <a:close/>
                      <a:moveTo>
                        <a:pt x="126463" y="426251"/>
                      </a:moveTo>
                      <a:cubicBezTo>
                        <a:pt x="113649" y="426251"/>
                        <a:pt x="103237" y="436646"/>
                        <a:pt x="103237" y="449440"/>
                      </a:cubicBezTo>
                      <a:cubicBezTo>
                        <a:pt x="103237" y="462146"/>
                        <a:pt x="113649" y="472541"/>
                        <a:pt x="126463" y="472541"/>
                      </a:cubicBezTo>
                      <a:cubicBezTo>
                        <a:pt x="139188" y="472541"/>
                        <a:pt x="149599" y="462146"/>
                        <a:pt x="149599" y="449440"/>
                      </a:cubicBezTo>
                      <a:cubicBezTo>
                        <a:pt x="149599" y="436646"/>
                        <a:pt x="139188" y="426251"/>
                        <a:pt x="126463" y="426251"/>
                      </a:cubicBezTo>
                      <a:close/>
                      <a:moveTo>
                        <a:pt x="477340" y="404128"/>
                      </a:moveTo>
                      <a:cubicBezTo>
                        <a:pt x="502360" y="404128"/>
                        <a:pt x="522749" y="424474"/>
                        <a:pt x="522749" y="449440"/>
                      </a:cubicBezTo>
                      <a:cubicBezTo>
                        <a:pt x="522749" y="474407"/>
                        <a:pt x="502360" y="494664"/>
                        <a:pt x="477340" y="494664"/>
                      </a:cubicBezTo>
                      <a:cubicBezTo>
                        <a:pt x="452321" y="494664"/>
                        <a:pt x="431931" y="474407"/>
                        <a:pt x="431931" y="449440"/>
                      </a:cubicBezTo>
                      <a:cubicBezTo>
                        <a:pt x="431931" y="424474"/>
                        <a:pt x="452321" y="404128"/>
                        <a:pt x="477340" y="404128"/>
                      </a:cubicBezTo>
                      <a:close/>
                      <a:moveTo>
                        <a:pt x="126463" y="404128"/>
                      </a:moveTo>
                      <a:cubicBezTo>
                        <a:pt x="151468" y="404128"/>
                        <a:pt x="171757" y="424474"/>
                        <a:pt x="171757" y="449440"/>
                      </a:cubicBezTo>
                      <a:cubicBezTo>
                        <a:pt x="171757" y="474407"/>
                        <a:pt x="151468" y="494664"/>
                        <a:pt x="126463" y="494664"/>
                      </a:cubicBezTo>
                      <a:cubicBezTo>
                        <a:pt x="101458" y="494664"/>
                        <a:pt x="81080" y="474407"/>
                        <a:pt x="81080" y="449440"/>
                      </a:cubicBezTo>
                      <a:cubicBezTo>
                        <a:pt x="81080" y="424474"/>
                        <a:pt x="101458" y="404128"/>
                        <a:pt x="126463" y="404128"/>
                      </a:cubicBezTo>
                      <a:close/>
                      <a:moveTo>
                        <a:pt x="477336" y="392278"/>
                      </a:moveTo>
                      <a:cubicBezTo>
                        <a:pt x="445828" y="392278"/>
                        <a:pt x="420194" y="417872"/>
                        <a:pt x="420194" y="449422"/>
                      </a:cubicBezTo>
                      <a:cubicBezTo>
                        <a:pt x="420194" y="480882"/>
                        <a:pt x="445828" y="506477"/>
                        <a:pt x="477336" y="506477"/>
                      </a:cubicBezTo>
                      <a:cubicBezTo>
                        <a:pt x="508932" y="506477"/>
                        <a:pt x="534566" y="480882"/>
                        <a:pt x="534566" y="449422"/>
                      </a:cubicBezTo>
                      <a:cubicBezTo>
                        <a:pt x="534566" y="417872"/>
                        <a:pt x="508932" y="392278"/>
                        <a:pt x="477336" y="392278"/>
                      </a:cubicBezTo>
                      <a:close/>
                      <a:moveTo>
                        <a:pt x="126476" y="392278"/>
                      </a:moveTo>
                      <a:cubicBezTo>
                        <a:pt x="94879" y="392278"/>
                        <a:pt x="69246" y="417872"/>
                        <a:pt x="69246" y="449422"/>
                      </a:cubicBezTo>
                      <a:cubicBezTo>
                        <a:pt x="69246" y="480882"/>
                        <a:pt x="94879" y="506477"/>
                        <a:pt x="126476" y="506477"/>
                      </a:cubicBezTo>
                      <a:cubicBezTo>
                        <a:pt x="157984" y="506477"/>
                        <a:pt x="183618" y="480882"/>
                        <a:pt x="183618" y="449422"/>
                      </a:cubicBezTo>
                      <a:cubicBezTo>
                        <a:pt x="183618" y="417872"/>
                        <a:pt x="157984" y="392278"/>
                        <a:pt x="126476" y="392278"/>
                      </a:cubicBezTo>
                      <a:close/>
                      <a:moveTo>
                        <a:pt x="564116" y="345176"/>
                      </a:moveTo>
                      <a:cubicBezTo>
                        <a:pt x="560733" y="345176"/>
                        <a:pt x="557618" y="346687"/>
                        <a:pt x="555571" y="349442"/>
                      </a:cubicBezTo>
                      <a:cubicBezTo>
                        <a:pt x="553613" y="352108"/>
                        <a:pt x="552990" y="355574"/>
                        <a:pt x="554058" y="358773"/>
                      </a:cubicBezTo>
                      <a:cubicBezTo>
                        <a:pt x="555393" y="363217"/>
                        <a:pt x="559398" y="366149"/>
                        <a:pt x="564116" y="366149"/>
                      </a:cubicBezTo>
                      <a:lnTo>
                        <a:pt x="585477" y="366149"/>
                      </a:lnTo>
                      <a:lnTo>
                        <a:pt x="585477" y="345176"/>
                      </a:lnTo>
                      <a:close/>
                      <a:moveTo>
                        <a:pt x="294619" y="330980"/>
                      </a:moveTo>
                      <a:cubicBezTo>
                        <a:pt x="298267" y="331780"/>
                        <a:pt x="301292" y="334446"/>
                        <a:pt x="302627" y="337999"/>
                      </a:cubicBezTo>
                      <a:lnTo>
                        <a:pt x="311346" y="361811"/>
                      </a:lnTo>
                      <a:lnTo>
                        <a:pt x="339372" y="333824"/>
                      </a:lnTo>
                      <a:cubicBezTo>
                        <a:pt x="343731" y="329470"/>
                        <a:pt x="350760" y="329470"/>
                        <a:pt x="355031" y="333824"/>
                      </a:cubicBezTo>
                      <a:cubicBezTo>
                        <a:pt x="359390" y="338088"/>
                        <a:pt x="359390" y="345107"/>
                        <a:pt x="355031" y="349461"/>
                      </a:cubicBezTo>
                      <a:lnTo>
                        <a:pt x="314727" y="389709"/>
                      </a:lnTo>
                      <a:cubicBezTo>
                        <a:pt x="312680" y="391753"/>
                        <a:pt x="309833" y="392908"/>
                        <a:pt x="306897" y="392908"/>
                      </a:cubicBezTo>
                      <a:cubicBezTo>
                        <a:pt x="306096" y="392908"/>
                        <a:pt x="305296" y="392819"/>
                        <a:pt x="304495" y="392641"/>
                      </a:cubicBezTo>
                      <a:cubicBezTo>
                        <a:pt x="300847" y="391842"/>
                        <a:pt x="297822" y="389176"/>
                        <a:pt x="296487" y="385711"/>
                      </a:cubicBezTo>
                      <a:lnTo>
                        <a:pt x="287768" y="361900"/>
                      </a:lnTo>
                      <a:lnTo>
                        <a:pt x="264458" y="385178"/>
                      </a:lnTo>
                      <a:cubicBezTo>
                        <a:pt x="260098" y="389443"/>
                        <a:pt x="253069" y="389443"/>
                        <a:pt x="248799" y="385178"/>
                      </a:cubicBezTo>
                      <a:cubicBezTo>
                        <a:pt x="244439" y="380825"/>
                        <a:pt x="244439" y="373806"/>
                        <a:pt x="248799" y="369541"/>
                      </a:cubicBezTo>
                      <a:lnTo>
                        <a:pt x="284387" y="334001"/>
                      </a:lnTo>
                      <a:cubicBezTo>
                        <a:pt x="287057" y="331336"/>
                        <a:pt x="290882" y="330181"/>
                        <a:pt x="294619" y="330980"/>
                      </a:cubicBezTo>
                      <a:close/>
                      <a:moveTo>
                        <a:pt x="44769" y="287143"/>
                      </a:moveTo>
                      <a:cubicBezTo>
                        <a:pt x="32309" y="287143"/>
                        <a:pt x="22162" y="297274"/>
                        <a:pt x="22162" y="309716"/>
                      </a:cubicBezTo>
                      <a:lnTo>
                        <a:pt x="22162" y="436269"/>
                      </a:lnTo>
                      <a:lnTo>
                        <a:pt x="48152" y="436269"/>
                      </a:lnTo>
                      <a:cubicBezTo>
                        <a:pt x="54471" y="398854"/>
                        <a:pt x="87136" y="370149"/>
                        <a:pt x="126476" y="370149"/>
                      </a:cubicBezTo>
                      <a:cubicBezTo>
                        <a:pt x="165728" y="370149"/>
                        <a:pt x="198393" y="398854"/>
                        <a:pt x="204712" y="436269"/>
                      </a:cubicBezTo>
                      <a:lnTo>
                        <a:pt x="399100" y="436269"/>
                      </a:lnTo>
                      <a:cubicBezTo>
                        <a:pt x="405330" y="398854"/>
                        <a:pt x="438084" y="370149"/>
                        <a:pt x="477336" y="370149"/>
                      </a:cubicBezTo>
                      <a:cubicBezTo>
                        <a:pt x="516676" y="370149"/>
                        <a:pt x="549341" y="398854"/>
                        <a:pt x="555571" y="436269"/>
                      </a:cubicBezTo>
                      <a:lnTo>
                        <a:pt x="585477" y="436269"/>
                      </a:lnTo>
                      <a:lnTo>
                        <a:pt x="585477" y="388278"/>
                      </a:lnTo>
                      <a:lnTo>
                        <a:pt x="564116" y="388278"/>
                      </a:lnTo>
                      <a:cubicBezTo>
                        <a:pt x="549608" y="388278"/>
                        <a:pt x="537058" y="379036"/>
                        <a:pt x="532875" y="365261"/>
                      </a:cubicBezTo>
                      <a:cubicBezTo>
                        <a:pt x="529760" y="355307"/>
                        <a:pt x="531540" y="344731"/>
                        <a:pt x="537770" y="336289"/>
                      </a:cubicBezTo>
                      <a:cubicBezTo>
                        <a:pt x="544000" y="327846"/>
                        <a:pt x="553613" y="323047"/>
                        <a:pt x="564116" y="323047"/>
                      </a:cubicBezTo>
                      <a:lnTo>
                        <a:pt x="583074" y="323047"/>
                      </a:lnTo>
                      <a:cubicBezTo>
                        <a:pt x="579514" y="314871"/>
                        <a:pt x="572126" y="308739"/>
                        <a:pt x="562870" y="306961"/>
                      </a:cubicBezTo>
                      <a:lnTo>
                        <a:pt x="456508" y="287143"/>
                      </a:lnTo>
                      <a:lnTo>
                        <a:pt x="70492" y="287143"/>
                      </a:lnTo>
                      <a:lnTo>
                        <a:pt x="70492" y="338510"/>
                      </a:lnTo>
                      <a:cubicBezTo>
                        <a:pt x="70492" y="344643"/>
                        <a:pt x="65508" y="349619"/>
                        <a:pt x="59366" y="349619"/>
                      </a:cubicBezTo>
                      <a:cubicBezTo>
                        <a:pt x="53225" y="349619"/>
                        <a:pt x="48330" y="344643"/>
                        <a:pt x="48330" y="338510"/>
                      </a:cubicBezTo>
                      <a:lnTo>
                        <a:pt x="48330" y="287143"/>
                      </a:lnTo>
                      <a:close/>
                      <a:moveTo>
                        <a:pt x="271466" y="170633"/>
                      </a:moveTo>
                      <a:lnTo>
                        <a:pt x="271466" y="265014"/>
                      </a:lnTo>
                      <a:lnTo>
                        <a:pt x="439686" y="265014"/>
                      </a:lnTo>
                      <a:lnTo>
                        <a:pt x="422686" y="230354"/>
                      </a:lnTo>
                      <a:cubicBezTo>
                        <a:pt x="404974" y="194095"/>
                        <a:pt x="367325" y="170633"/>
                        <a:pt x="326917" y="170633"/>
                      </a:cubicBezTo>
                      <a:close/>
                      <a:moveTo>
                        <a:pt x="160031" y="170633"/>
                      </a:moveTo>
                      <a:cubicBezTo>
                        <a:pt x="140984" y="170633"/>
                        <a:pt x="124874" y="184230"/>
                        <a:pt x="121670" y="202982"/>
                      </a:cubicBezTo>
                      <a:lnTo>
                        <a:pt x="111078" y="265014"/>
                      </a:lnTo>
                      <a:lnTo>
                        <a:pt x="249304" y="265014"/>
                      </a:lnTo>
                      <a:lnTo>
                        <a:pt x="249304" y="170633"/>
                      </a:lnTo>
                      <a:close/>
                      <a:moveTo>
                        <a:pt x="389754" y="37415"/>
                      </a:moveTo>
                      <a:cubicBezTo>
                        <a:pt x="373377" y="37415"/>
                        <a:pt x="360116" y="50657"/>
                        <a:pt x="360116" y="67009"/>
                      </a:cubicBezTo>
                      <a:cubicBezTo>
                        <a:pt x="360116" y="83361"/>
                        <a:pt x="373377" y="96603"/>
                        <a:pt x="389754" y="96603"/>
                      </a:cubicBezTo>
                      <a:lnTo>
                        <a:pt x="423042" y="96603"/>
                      </a:lnTo>
                      <a:lnTo>
                        <a:pt x="423042" y="37415"/>
                      </a:lnTo>
                      <a:close/>
                      <a:moveTo>
                        <a:pt x="434168" y="0"/>
                      </a:moveTo>
                      <a:cubicBezTo>
                        <a:pt x="440220" y="0"/>
                        <a:pt x="445205" y="4977"/>
                        <a:pt x="445205" y="11109"/>
                      </a:cubicBezTo>
                      <a:lnTo>
                        <a:pt x="445205" y="26306"/>
                      </a:lnTo>
                      <a:lnTo>
                        <a:pt x="445205" y="29683"/>
                      </a:lnTo>
                      <a:lnTo>
                        <a:pt x="483299" y="29683"/>
                      </a:lnTo>
                      <a:cubicBezTo>
                        <a:pt x="489440" y="29683"/>
                        <a:pt x="494425" y="34660"/>
                        <a:pt x="494425" y="40792"/>
                      </a:cubicBezTo>
                      <a:cubicBezTo>
                        <a:pt x="494425" y="46835"/>
                        <a:pt x="489440" y="51812"/>
                        <a:pt x="483299" y="51812"/>
                      </a:cubicBezTo>
                      <a:lnTo>
                        <a:pt x="445205" y="51812"/>
                      </a:lnTo>
                      <a:lnTo>
                        <a:pt x="445205" y="82206"/>
                      </a:lnTo>
                      <a:lnTo>
                        <a:pt x="483299" y="82206"/>
                      </a:lnTo>
                      <a:cubicBezTo>
                        <a:pt x="489440" y="82206"/>
                        <a:pt x="494425" y="87183"/>
                        <a:pt x="494425" y="93315"/>
                      </a:cubicBezTo>
                      <a:cubicBezTo>
                        <a:pt x="494425" y="99447"/>
                        <a:pt x="489440" y="104335"/>
                        <a:pt x="483299" y="104335"/>
                      </a:cubicBezTo>
                      <a:lnTo>
                        <a:pt x="445205" y="104335"/>
                      </a:lnTo>
                      <a:lnTo>
                        <a:pt x="445205" y="107712"/>
                      </a:lnTo>
                      <a:lnTo>
                        <a:pt x="445205" y="122909"/>
                      </a:lnTo>
                      <a:cubicBezTo>
                        <a:pt x="445205" y="129041"/>
                        <a:pt x="440220" y="134018"/>
                        <a:pt x="434168" y="134018"/>
                      </a:cubicBezTo>
                      <a:cubicBezTo>
                        <a:pt x="428027" y="134018"/>
                        <a:pt x="423042" y="129041"/>
                        <a:pt x="423042" y="122909"/>
                      </a:cubicBezTo>
                      <a:lnTo>
                        <a:pt x="423042" y="118732"/>
                      </a:lnTo>
                      <a:lnTo>
                        <a:pt x="389754" y="118732"/>
                      </a:lnTo>
                      <a:cubicBezTo>
                        <a:pt x="365011" y="118732"/>
                        <a:pt x="344184" y="101313"/>
                        <a:pt x="339110" y="78118"/>
                      </a:cubicBezTo>
                      <a:lnTo>
                        <a:pt x="173204" y="78118"/>
                      </a:lnTo>
                      <a:cubicBezTo>
                        <a:pt x="116508" y="78118"/>
                        <a:pt x="70492" y="124153"/>
                        <a:pt x="70492" y="180675"/>
                      </a:cubicBezTo>
                      <a:lnTo>
                        <a:pt x="70492" y="265014"/>
                      </a:lnTo>
                      <a:lnTo>
                        <a:pt x="88649" y="265014"/>
                      </a:lnTo>
                      <a:lnTo>
                        <a:pt x="99864" y="199249"/>
                      </a:lnTo>
                      <a:cubicBezTo>
                        <a:pt x="104848" y="169833"/>
                        <a:pt x="130125" y="148504"/>
                        <a:pt x="160031" y="148504"/>
                      </a:cubicBezTo>
                      <a:lnTo>
                        <a:pt x="326917" y="148504"/>
                      </a:lnTo>
                      <a:cubicBezTo>
                        <a:pt x="375780" y="148504"/>
                        <a:pt x="421173" y="176765"/>
                        <a:pt x="442623" y="220578"/>
                      </a:cubicBezTo>
                      <a:lnTo>
                        <a:pt x="464964" y="266258"/>
                      </a:lnTo>
                      <a:lnTo>
                        <a:pt x="566964" y="285188"/>
                      </a:lnTo>
                      <a:cubicBezTo>
                        <a:pt x="590550" y="289631"/>
                        <a:pt x="607639" y="310161"/>
                        <a:pt x="607639" y="334067"/>
                      </a:cubicBezTo>
                      <a:lnTo>
                        <a:pt x="607639" y="447378"/>
                      </a:lnTo>
                      <a:cubicBezTo>
                        <a:pt x="607639" y="453510"/>
                        <a:pt x="602655" y="458398"/>
                        <a:pt x="596514" y="458398"/>
                      </a:cubicBezTo>
                      <a:lnTo>
                        <a:pt x="556194" y="458398"/>
                      </a:lnTo>
                      <a:cubicBezTo>
                        <a:pt x="551655" y="497857"/>
                        <a:pt x="518100" y="528606"/>
                        <a:pt x="477336" y="528606"/>
                      </a:cubicBezTo>
                      <a:cubicBezTo>
                        <a:pt x="436660" y="528606"/>
                        <a:pt x="403016" y="497857"/>
                        <a:pt x="398566" y="458398"/>
                      </a:cubicBezTo>
                      <a:lnTo>
                        <a:pt x="205246" y="458398"/>
                      </a:lnTo>
                      <a:cubicBezTo>
                        <a:pt x="200796" y="497857"/>
                        <a:pt x="167152" y="528606"/>
                        <a:pt x="126476" y="528606"/>
                      </a:cubicBezTo>
                      <a:cubicBezTo>
                        <a:pt x="85712" y="528606"/>
                        <a:pt x="52157" y="497857"/>
                        <a:pt x="47618" y="458398"/>
                      </a:cubicBezTo>
                      <a:lnTo>
                        <a:pt x="11125" y="458398"/>
                      </a:lnTo>
                      <a:cubicBezTo>
                        <a:pt x="4984" y="458398"/>
                        <a:pt x="0" y="453510"/>
                        <a:pt x="0" y="447378"/>
                      </a:cubicBezTo>
                      <a:lnTo>
                        <a:pt x="0" y="309716"/>
                      </a:lnTo>
                      <a:cubicBezTo>
                        <a:pt x="0" y="285010"/>
                        <a:pt x="20026" y="265014"/>
                        <a:pt x="44769" y="265014"/>
                      </a:cubicBezTo>
                      <a:lnTo>
                        <a:pt x="48330" y="265014"/>
                      </a:lnTo>
                      <a:lnTo>
                        <a:pt x="48330" y="180675"/>
                      </a:lnTo>
                      <a:cubicBezTo>
                        <a:pt x="48330" y="111889"/>
                        <a:pt x="104314" y="55989"/>
                        <a:pt x="173204" y="55989"/>
                      </a:cubicBezTo>
                      <a:lnTo>
                        <a:pt x="339110" y="55989"/>
                      </a:lnTo>
                      <a:cubicBezTo>
                        <a:pt x="344184" y="32705"/>
                        <a:pt x="365011" y="15286"/>
                        <a:pt x="389754" y="15286"/>
                      </a:cubicBezTo>
                      <a:lnTo>
                        <a:pt x="423042" y="15286"/>
                      </a:lnTo>
                      <a:lnTo>
                        <a:pt x="423042" y="11109"/>
                      </a:lnTo>
                      <a:cubicBezTo>
                        <a:pt x="423042" y="4977"/>
                        <a:pt x="428027" y="0"/>
                        <a:pt x="434168" y="0"/>
                      </a:cubicBezTo>
                      <a:close/>
                    </a:path>
                  </a:pathLst>
                </a:custGeom>
                <a:solidFill>
                  <a:srgbClr val="1B8E8A"/>
                </a:solidFill>
                <a:ln>
                  <a:noFill/>
                </a:ln>
              </p:spPr>
            </p:sp>
            <p:sp>
              <p:nvSpPr>
                <p:cNvPr id="126"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sp>
          </p:grpSp>
          <p:sp>
            <p:nvSpPr>
              <p:cNvPr id="124" name="文本框 13"/>
              <p:cNvSpPr txBox="1">
                <a:spLocks noChangeArrowheads="1"/>
              </p:cNvSpPr>
              <p:nvPr/>
            </p:nvSpPr>
            <p:spPr bwMode="auto">
              <a:xfrm>
                <a:off x="5094840" y="894551"/>
                <a:ext cx="904151" cy="25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业务执行</a:t>
                </a:r>
              </a:p>
            </p:txBody>
          </p:sp>
        </p:grpSp>
        <p:pic>
          <p:nvPicPr>
            <p:cNvPr id="127" name="图片 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53024" y="1743138"/>
              <a:ext cx="242666" cy="321974"/>
            </a:xfrm>
            <a:prstGeom prst="rect">
              <a:avLst/>
            </a:prstGeom>
          </p:spPr>
        </p:pic>
        <p:sp>
          <p:nvSpPr>
            <p:cNvPr id="128" name="文本框 13"/>
            <p:cNvSpPr txBox="1">
              <a:spLocks noChangeArrowheads="1"/>
            </p:cNvSpPr>
            <p:nvPr/>
          </p:nvSpPr>
          <p:spPr bwMode="auto">
            <a:xfrm flipH="1">
              <a:off x="1174717" y="2103371"/>
              <a:ext cx="569387"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900" dirty="0">
                  <a:latin typeface="微软雅黑" panose="020B0503020204020204" pitchFamily="34" charset="-122"/>
                  <a:ea typeface="微软雅黑" panose="020B0503020204020204" pitchFamily="34" charset="-122"/>
                </a:rPr>
                <a:t>PC</a:t>
              </a:r>
              <a:r>
                <a:rPr kumimoji="1" lang="zh-CN" altLang="en-US" sz="900" dirty="0">
                  <a:latin typeface="微软雅黑" panose="020B0503020204020204" pitchFamily="34" charset="-122"/>
                  <a:ea typeface="微软雅黑" panose="020B0503020204020204" pitchFamily="34" charset="-122"/>
                </a:rPr>
                <a:t>系统</a:t>
              </a:r>
            </a:p>
          </p:txBody>
        </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20766" y="2379699"/>
              <a:ext cx="242666" cy="321974"/>
            </a:xfrm>
            <a:prstGeom prst="rect">
              <a:avLst/>
            </a:prstGeom>
          </p:spPr>
        </p:pic>
        <p:sp>
          <p:nvSpPr>
            <p:cNvPr id="130" name="文本框 13"/>
            <p:cNvSpPr txBox="1">
              <a:spLocks noChangeArrowheads="1"/>
            </p:cNvSpPr>
            <p:nvPr/>
          </p:nvSpPr>
          <p:spPr bwMode="auto">
            <a:xfrm flipH="1">
              <a:off x="1103985" y="2739932"/>
              <a:ext cx="646331"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移动应用</a:t>
              </a:r>
            </a:p>
          </p:txBody>
        </p:sp>
        <p:pic>
          <p:nvPicPr>
            <p:cNvPr id="131" name="图片 1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33973" y="3087414"/>
              <a:ext cx="242666" cy="321974"/>
            </a:xfrm>
            <a:prstGeom prst="rect">
              <a:avLst/>
            </a:prstGeom>
          </p:spPr>
        </p:pic>
        <p:sp>
          <p:nvSpPr>
            <p:cNvPr id="132" name="文本框 13"/>
            <p:cNvSpPr txBox="1">
              <a:spLocks noChangeArrowheads="1"/>
            </p:cNvSpPr>
            <p:nvPr/>
          </p:nvSpPr>
          <p:spPr bwMode="auto">
            <a:xfrm flipH="1">
              <a:off x="1117193" y="3447647"/>
              <a:ext cx="646331"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大屏监控</a:t>
              </a:r>
            </a:p>
          </p:txBody>
        </p:sp>
        <p:pic>
          <p:nvPicPr>
            <p:cNvPr id="133" name="图片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78808" y="4294296"/>
              <a:ext cx="242666" cy="321974"/>
            </a:xfrm>
            <a:prstGeom prst="rect">
              <a:avLst/>
            </a:prstGeom>
          </p:spPr>
        </p:pic>
        <p:sp>
          <p:nvSpPr>
            <p:cNvPr id="134" name="文本框 13"/>
            <p:cNvSpPr txBox="1">
              <a:spLocks noChangeArrowheads="1"/>
            </p:cNvSpPr>
            <p:nvPr/>
          </p:nvSpPr>
          <p:spPr bwMode="auto">
            <a:xfrm flipH="1">
              <a:off x="1200501" y="4654530"/>
              <a:ext cx="569387"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900" dirty="0">
                  <a:latin typeface="微软雅黑" panose="020B0503020204020204" pitchFamily="34" charset="-122"/>
                  <a:ea typeface="微软雅黑" panose="020B0503020204020204" pitchFamily="34" charset="-122"/>
                </a:rPr>
                <a:t>PC</a:t>
              </a:r>
              <a:r>
                <a:rPr kumimoji="1" lang="zh-CN" altLang="en-US" sz="900" dirty="0">
                  <a:latin typeface="微软雅黑" panose="020B0503020204020204" pitchFamily="34" charset="-122"/>
                  <a:ea typeface="微软雅黑" panose="020B0503020204020204" pitchFamily="34" charset="-122"/>
                </a:rPr>
                <a:t>系统</a:t>
              </a:r>
            </a:p>
          </p:txBody>
        </p:sp>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46550" y="4930858"/>
              <a:ext cx="242666" cy="321974"/>
            </a:xfrm>
            <a:prstGeom prst="rect">
              <a:avLst/>
            </a:prstGeom>
          </p:spPr>
        </p:pic>
        <p:sp>
          <p:nvSpPr>
            <p:cNvPr id="136" name="文本框 13"/>
            <p:cNvSpPr txBox="1">
              <a:spLocks noChangeArrowheads="1"/>
            </p:cNvSpPr>
            <p:nvPr/>
          </p:nvSpPr>
          <p:spPr bwMode="auto">
            <a:xfrm flipH="1">
              <a:off x="1129769" y="5291092"/>
              <a:ext cx="646331"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移动应用</a:t>
              </a:r>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59757" y="5638572"/>
              <a:ext cx="242666" cy="321974"/>
            </a:xfrm>
            <a:prstGeom prst="rect">
              <a:avLst/>
            </a:prstGeom>
          </p:spPr>
        </p:pic>
        <p:sp>
          <p:nvSpPr>
            <p:cNvPr id="138" name="文本框 13"/>
            <p:cNvSpPr txBox="1">
              <a:spLocks noChangeArrowheads="1"/>
            </p:cNvSpPr>
            <p:nvPr/>
          </p:nvSpPr>
          <p:spPr bwMode="auto">
            <a:xfrm flipH="1">
              <a:off x="1142977" y="5998806"/>
              <a:ext cx="646331"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大屏监控</a:t>
              </a:r>
            </a:p>
          </p:txBody>
        </p:sp>
        <p:sp>
          <p:nvSpPr>
            <p:cNvPr id="139" name="圆角矩形 138"/>
            <p:cNvSpPr/>
            <p:nvPr/>
          </p:nvSpPr>
          <p:spPr>
            <a:xfrm flipH="1">
              <a:off x="1168447" y="1446421"/>
              <a:ext cx="748138" cy="2484725"/>
            </a:xfrm>
            <a:prstGeom prst="roundRect">
              <a:avLst>
                <a:gd name="adj" fmla="val 3850"/>
              </a:avLst>
            </a:prstGeom>
            <a:no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28515" tIns="36215" rIns="57031" bIns="36215" numCol="1" spcCol="0" rtlCol="0" fromWordArt="0" anchor="t" anchorCtr="0" forceAA="0" compatLnSpc="1">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统一内部入口</a:t>
              </a:r>
            </a:p>
          </p:txBody>
        </p:sp>
        <p:sp>
          <p:nvSpPr>
            <p:cNvPr id="140" name="圆角矩形 139"/>
            <p:cNvSpPr/>
            <p:nvPr/>
          </p:nvSpPr>
          <p:spPr>
            <a:xfrm flipH="1">
              <a:off x="1160058" y="4259789"/>
              <a:ext cx="748138" cy="1959210"/>
            </a:xfrm>
            <a:prstGeom prst="roundRect">
              <a:avLst>
                <a:gd name="adj" fmla="val 3850"/>
              </a:avLst>
            </a:prstGeom>
            <a:no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28515" tIns="36215" rIns="57031" bIns="36215" numCol="1" spcCol="0" rtlCol="0" fromWordArt="0" anchor="t" anchorCtr="0" forceAA="0" compatLnSpc="1">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统一内部入口</a:t>
              </a:r>
            </a:p>
          </p:txBody>
        </p:sp>
        <p:cxnSp>
          <p:nvCxnSpPr>
            <p:cNvPr id="141" name="肘形连接符 140"/>
            <p:cNvCxnSpPr>
              <a:stCxn id="48" idx="4"/>
              <a:endCxn id="139" idx="1"/>
            </p:cNvCxnSpPr>
            <p:nvPr/>
          </p:nvCxnSpPr>
          <p:spPr>
            <a:xfrm rot="10800000">
              <a:off x="1916585" y="2688784"/>
              <a:ext cx="525350" cy="704055"/>
            </a:xfrm>
            <a:prstGeom prst="bentConnector3">
              <a:avLst>
                <a:gd name="adj1" fmla="val 298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肘形连接符 141"/>
            <p:cNvCxnSpPr>
              <a:stCxn id="81" idx="3"/>
              <a:endCxn id="139" idx="1"/>
            </p:cNvCxnSpPr>
            <p:nvPr/>
          </p:nvCxnSpPr>
          <p:spPr>
            <a:xfrm rot="10800000" flipV="1">
              <a:off x="1916585" y="1962491"/>
              <a:ext cx="1454880" cy="726291"/>
            </a:xfrm>
            <a:prstGeom prst="bentConnector3">
              <a:avLst>
                <a:gd name="adj1" fmla="val 74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81" idx="3"/>
              <a:endCxn id="140" idx="1"/>
            </p:cNvCxnSpPr>
            <p:nvPr/>
          </p:nvCxnSpPr>
          <p:spPr>
            <a:xfrm rot="10800000" flipV="1">
              <a:off x="1908197" y="1962492"/>
              <a:ext cx="1463269" cy="3276902"/>
            </a:xfrm>
            <a:prstGeom prst="bentConnector3">
              <a:avLst>
                <a:gd name="adj1" fmla="val 745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肘形连接符 143"/>
            <p:cNvCxnSpPr>
              <a:stCxn id="60" idx="4"/>
              <a:endCxn id="140" idx="1"/>
            </p:cNvCxnSpPr>
            <p:nvPr/>
          </p:nvCxnSpPr>
          <p:spPr>
            <a:xfrm rot="10800000" flipV="1">
              <a:off x="1908196" y="4728949"/>
              <a:ext cx="533738" cy="510445"/>
            </a:xfrm>
            <a:prstGeom prst="bentConnector3">
              <a:avLst>
                <a:gd name="adj1" fmla="val 304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44"/>
            <p:cNvCxnSpPr>
              <a:stCxn id="70" idx="2"/>
              <a:endCxn id="140" idx="1"/>
            </p:cNvCxnSpPr>
            <p:nvPr/>
          </p:nvCxnSpPr>
          <p:spPr>
            <a:xfrm rot="5400000" flipH="1">
              <a:off x="2663877" y="4483716"/>
              <a:ext cx="925699" cy="2437063"/>
            </a:xfrm>
            <a:prstGeom prst="bentConnector4">
              <a:avLst>
                <a:gd name="adj1" fmla="val -32926"/>
                <a:gd name="adj2" fmla="val 721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82" idx="1"/>
              <a:endCxn id="50" idx="3"/>
            </p:cNvCxnSpPr>
            <p:nvPr/>
          </p:nvCxnSpPr>
          <p:spPr>
            <a:xfrm>
              <a:off x="5523944" y="1839377"/>
              <a:ext cx="1893240" cy="272036"/>
            </a:xfrm>
            <a:prstGeom prst="straightConnector1">
              <a:avLst/>
            </a:prstGeom>
            <a:solidFill>
              <a:schemeClr val="accent1"/>
            </a:solidFill>
            <a:ln w="9525" cap="flat" cmpd="sng" algn="ctr">
              <a:solidFill>
                <a:schemeClr val="tx1"/>
              </a:solidFill>
              <a:prstDash val="solid"/>
              <a:round/>
              <a:headEnd type="triangle" w="med" len="med"/>
              <a:tailEnd type="triangle" w="med" len="med"/>
            </a:ln>
          </p:spPr>
        </p:cxnSp>
        <p:cxnSp>
          <p:nvCxnSpPr>
            <p:cNvPr id="147" name="直接箭头连接符 146"/>
            <p:cNvCxnSpPr>
              <a:stCxn id="74" idx="1"/>
              <a:endCxn id="87" idx="3"/>
            </p:cNvCxnSpPr>
            <p:nvPr/>
          </p:nvCxnSpPr>
          <p:spPr>
            <a:xfrm>
              <a:off x="6936620" y="2935782"/>
              <a:ext cx="464598" cy="490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rot="10800000" flipV="1">
              <a:off x="7479833" y="5252832"/>
              <a:ext cx="2160489" cy="580172"/>
            </a:xfrm>
            <a:prstGeom prst="rect">
              <a:avLst/>
            </a:prstGeom>
            <a:solidFill>
              <a:schemeClr val="accent5"/>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000" dirty="0">
                  <a:solidFill>
                    <a:schemeClr val="bg1"/>
                  </a:solidFill>
                  <a:latin typeface="微软雅黑" panose="020B0503020204020204" pitchFamily="34" charset="-122"/>
                  <a:ea typeface="微软雅黑" panose="020B0503020204020204" pitchFamily="34" charset="-122"/>
                </a:rPr>
                <a:t>创新业务对外运营服务实践</a:t>
              </a:r>
            </a:p>
          </p:txBody>
        </p:sp>
        <p:sp>
          <p:nvSpPr>
            <p:cNvPr id="149" name="矩形 148"/>
            <p:cNvSpPr/>
            <p:nvPr/>
          </p:nvSpPr>
          <p:spPr>
            <a:xfrm rot="10800000" flipV="1">
              <a:off x="7596786" y="5420277"/>
              <a:ext cx="1992731" cy="13019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积分兑换</a:t>
              </a:r>
            </a:p>
          </p:txBody>
        </p:sp>
        <p:sp>
          <p:nvSpPr>
            <p:cNvPr id="150" name="矩形 149"/>
            <p:cNvSpPr/>
            <p:nvPr/>
          </p:nvSpPr>
          <p:spPr>
            <a:xfrm rot="10800000" flipV="1">
              <a:off x="7757433" y="5634148"/>
              <a:ext cx="820866" cy="112658"/>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151" name="矩形 150"/>
            <p:cNvSpPr/>
            <p:nvPr/>
          </p:nvSpPr>
          <p:spPr>
            <a:xfrm rot="10800000" flipV="1">
              <a:off x="8680400" y="5644610"/>
              <a:ext cx="820866" cy="112658"/>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152" name="直接箭头连接符 151"/>
            <p:cNvCxnSpPr>
              <a:stCxn id="70" idx="1"/>
              <a:endCxn id="148" idx="3"/>
            </p:cNvCxnSpPr>
            <p:nvPr/>
          </p:nvCxnSpPr>
          <p:spPr>
            <a:xfrm flipV="1">
              <a:off x="5425504" y="5542921"/>
              <a:ext cx="2054330" cy="188445"/>
            </a:xfrm>
            <a:prstGeom prst="straightConnector1">
              <a:avLst/>
            </a:prstGeom>
            <a:solidFill>
              <a:schemeClr val="accent1"/>
            </a:solidFill>
            <a:ln w="9525" cap="flat" cmpd="sng" algn="ctr">
              <a:solidFill>
                <a:schemeClr val="tx1"/>
              </a:solidFill>
              <a:prstDash val="solid"/>
              <a:round/>
              <a:headEnd type="triangle" w="med" len="med"/>
              <a:tailEnd type="triangle" w="med" len="med"/>
            </a:ln>
          </p:spPr>
        </p:cxnSp>
        <p:grpSp>
          <p:nvGrpSpPr>
            <p:cNvPr id="153" name="组合 313"/>
            <p:cNvGrpSpPr/>
            <p:nvPr/>
          </p:nvGrpSpPr>
          <p:grpSpPr>
            <a:xfrm rot="10800000" flipV="1">
              <a:off x="11121451" y="4519952"/>
              <a:ext cx="646331" cy="462315"/>
              <a:chOff x="7416720" y="633731"/>
              <a:chExt cx="886561" cy="524485"/>
            </a:xfrm>
          </p:grpSpPr>
          <p:grpSp>
            <p:nvGrpSpPr>
              <p:cNvPr id="154" name="组合 339"/>
              <p:cNvGrpSpPr/>
              <p:nvPr/>
            </p:nvGrpSpPr>
            <p:grpSpPr>
              <a:xfrm>
                <a:off x="7660930" y="633731"/>
                <a:ext cx="398140" cy="271617"/>
                <a:chOff x="5749806" y="1349664"/>
                <a:chExt cx="628149" cy="428532"/>
              </a:xfrm>
            </p:grpSpPr>
            <p:sp>
              <p:nvSpPr>
                <p:cNvPr id="156" name="electric-car_282984"/>
                <p:cNvSpPr>
                  <a:spLocks noChangeAspect="1"/>
                </p:cNvSpPr>
                <p:nvPr/>
              </p:nvSpPr>
              <p:spPr bwMode="auto">
                <a:xfrm>
                  <a:off x="6054230" y="1454714"/>
                  <a:ext cx="323725" cy="32323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7639" h="606722">
                      <a:moveTo>
                        <a:pt x="30355" y="348838"/>
                      </a:moveTo>
                      <a:cubicBezTo>
                        <a:pt x="35874" y="375047"/>
                        <a:pt x="44153" y="406764"/>
                        <a:pt x="55281" y="417781"/>
                      </a:cubicBezTo>
                      <a:cubicBezTo>
                        <a:pt x="69079" y="431552"/>
                        <a:pt x="86972" y="430219"/>
                        <a:pt x="99435" y="417781"/>
                      </a:cubicBezTo>
                      <a:cubicBezTo>
                        <a:pt x="114657" y="402589"/>
                        <a:pt x="114657" y="387485"/>
                        <a:pt x="99435" y="373715"/>
                      </a:cubicBezTo>
                      <a:cubicBezTo>
                        <a:pt x="88396" y="362609"/>
                        <a:pt x="56616" y="353014"/>
                        <a:pt x="30355" y="348838"/>
                      </a:cubicBezTo>
                      <a:close/>
                      <a:moveTo>
                        <a:pt x="15222" y="317121"/>
                      </a:moveTo>
                      <a:cubicBezTo>
                        <a:pt x="23501" y="318543"/>
                        <a:pt x="93915" y="328227"/>
                        <a:pt x="118752" y="353014"/>
                      </a:cubicBezTo>
                      <a:cubicBezTo>
                        <a:pt x="145012" y="379223"/>
                        <a:pt x="145012" y="410940"/>
                        <a:pt x="117416" y="437060"/>
                      </a:cubicBezTo>
                      <a:cubicBezTo>
                        <a:pt x="106378" y="448076"/>
                        <a:pt x="91156" y="455006"/>
                        <a:pt x="75933" y="455006"/>
                      </a:cubicBezTo>
                      <a:cubicBezTo>
                        <a:pt x="60800" y="455006"/>
                        <a:pt x="47002" y="448076"/>
                        <a:pt x="34539" y="435727"/>
                      </a:cubicBezTo>
                      <a:cubicBezTo>
                        <a:pt x="11038" y="410940"/>
                        <a:pt x="1424" y="340576"/>
                        <a:pt x="0" y="332313"/>
                      </a:cubicBezTo>
                      <a:cubicBezTo>
                        <a:pt x="0" y="328227"/>
                        <a:pt x="1424" y="324051"/>
                        <a:pt x="4184" y="321297"/>
                      </a:cubicBezTo>
                      <a:cubicBezTo>
                        <a:pt x="6943" y="318543"/>
                        <a:pt x="11038" y="317121"/>
                        <a:pt x="15222" y="317121"/>
                      </a:cubicBezTo>
                      <a:close/>
                      <a:moveTo>
                        <a:pt x="382522" y="30311"/>
                      </a:moveTo>
                      <a:cubicBezTo>
                        <a:pt x="356272" y="35822"/>
                        <a:pt x="324505" y="44089"/>
                        <a:pt x="313471" y="55200"/>
                      </a:cubicBezTo>
                      <a:cubicBezTo>
                        <a:pt x="306530" y="62044"/>
                        <a:pt x="302437" y="68978"/>
                        <a:pt x="302437" y="77244"/>
                      </a:cubicBezTo>
                      <a:cubicBezTo>
                        <a:pt x="302437" y="84089"/>
                        <a:pt x="305196" y="92444"/>
                        <a:pt x="312047" y="99289"/>
                      </a:cubicBezTo>
                      <a:cubicBezTo>
                        <a:pt x="327263" y="114489"/>
                        <a:pt x="342480" y="114489"/>
                        <a:pt x="357607" y="99289"/>
                      </a:cubicBezTo>
                      <a:cubicBezTo>
                        <a:pt x="368730" y="88267"/>
                        <a:pt x="378340" y="56533"/>
                        <a:pt x="382522" y="30311"/>
                      </a:cubicBezTo>
                      <a:close/>
                      <a:moveTo>
                        <a:pt x="177627" y="322"/>
                      </a:moveTo>
                      <a:cubicBezTo>
                        <a:pt x="181956" y="322"/>
                        <a:pt x="186451" y="2055"/>
                        <a:pt x="189210" y="5521"/>
                      </a:cubicBezTo>
                      <a:cubicBezTo>
                        <a:pt x="193304" y="11031"/>
                        <a:pt x="274836" y="128250"/>
                        <a:pt x="274836" y="195790"/>
                      </a:cubicBezTo>
                      <a:cubicBezTo>
                        <a:pt x="274836" y="233027"/>
                        <a:pt x="265134" y="261998"/>
                        <a:pt x="243060" y="281283"/>
                      </a:cubicBezTo>
                      <a:cubicBezTo>
                        <a:pt x="237541" y="286793"/>
                        <a:pt x="229263" y="285460"/>
                        <a:pt x="223745" y="279950"/>
                      </a:cubicBezTo>
                      <a:cubicBezTo>
                        <a:pt x="218137" y="274440"/>
                        <a:pt x="219562" y="266086"/>
                        <a:pt x="225080" y="260576"/>
                      </a:cubicBezTo>
                      <a:cubicBezTo>
                        <a:pt x="240301" y="246801"/>
                        <a:pt x="248578" y="224762"/>
                        <a:pt x="248578" y="195790"/>
                      </a:cubicBezTo>
                      <a:cubicBezTo>
                        <a:pt x="248578" y="154466"/>
                        <a:pt x="205765" y="78572"/>
                        <a:pt x="179508" y="38580"/>
                      </a:cubicBezTo>
                      <a:cubicBezTo>
                        <a:pt x="153250" y="78572"/>
                        <a:pt x="110437" y="154466"/>
                        <a:pt x="110437" y="195790"/>
                      </a:cubicBezTo>
                      <a:cubicBezTo>
                        <a:pt x="110437" y="222007"/>
                        <a:pt x="117380" y="244046"/>
                        <a:pt x="132600" y="257821"/>
                      </a:cubicBezTo>
                      <a:cubicBezTo>
                        <a:pt x="142213" y="266086"/>
                        <a:pt x="153250" y="271596"/>
                        <a:pt x="165711" y="274440"/>
                      </a:cubicBezTo>
                      <a:lnTo>
                        <a:pt x="165711" y="179261"/>
                      </a:lnTo>
                      <a:cubicBezTo>
                        <a:pt x="165711" y="170996"/>
                        <a:pt x="171230" y="165486"/>
                        <a:pt x="179508" y="165486"/>
                      </a:cubicBezTo>
                      <a:cubicBezTo>
                        <a:pt x="187785" y="165486"/>
                        <a:pt x="193304" y="170996"/>
                        <a:pt x="193304" y="179261"/>
                      </a:cubicBezTo>
                      <a:lnTo>
                        <a:pt x="193304" y="537760"/>
                      </a:lnTo>
                      <a:cubicBezTo>
                        <a:pt x="193304" y="561221"/>
                        <a:pt x="211284" y="579084"/>
                        <a:pt x="234782" y="579084"/>
                      </a:cubicBezTo>
                      <a:cubicBezTo>
                        <a:pt x="258191" y="579084"/>
                        <a:pt x="276171" y="561221"/>
                        <a:pt x="276171" y="537760"/>
                      </a:cubicBezTo>
                      <a:lnTo>
                        <a:pt x="276171" y="455022"/>
                      </a:lnTo>
                      <a:cubicBezTo>
                        <a:pt x="276171" y="416453"/>
                        <a:pt x="306523" y="386060"/>
                        <a:pt x="345242" y="386060"/>
                      </a:cubicBezTo>
                      <a:cubicBezTo>
                        <a:pt x="383871" y="386060"/>
                        <a:pt x="414312" y="416453"/>
                        <a:pt x="414312" y="455022"/>
                      </a:cubicBezTo>
                      <a:lnTo>
                        <a:pt x="414312" y="537760"/>
                      </a:lnTo>
                      <a:cubicBezTo>
                        <a:pt x="414312" y="561221"/>
                        <a:pt x="432203" y="579084"/>
                        <a:pt x="455701" y="579084"/>
                      </a:cubicBezTo>
                      <a:cubicBezTo>
                        <a:pt x="479200" y="579084"/>
                        <a:pt x="497179" y="561221"/>
                        <a:pt x="497179" y="537760"/>
                      </a:cubicBezTo>
                      <a:lnTo>
                        <a:pt x="497179" y="343313"/>
                      </a:lnTo>
                      <a:cubicBezTo>
                        <a:pt x="458461" y="336471"/>
                        <a:pt x="428109" y="303322"/>
                        <a:pt x="428109" y="261998"/>
                      </a:cubicBezTo>
                      <a:cubicBezTo>
                        <a:pt x="428109" y="253733"/>
                        <a:pt x="433627" y="248223"/>
                        <a:pt x="441905" y="248223"/>
                      </a:cubicBezTo>
                      <a:cubicBezTo>
                        <a:pt x="450183" y="248223"/>
                        <a:pt x="455701" y="253733"/>
                        <a:pt x="455701" y="261998"/>
                      </a:cubicBezTo>
                      <a:cubicBezTo>
                        <a:pt x="455701" y="292302"/>
                        <a:pt x="480535" y="317097"/>
                        <a:pt x="510976" y="317097"/>
                      </a:cubicBezTo>
                      <a:cubicBezTo>
                        <a:pt x="541328" y="317097"/>
                        <a:pt x="566161" y="292302"/>
                        <a:pt x="566161" y="261998"/>
                      </a:cubicBezTo>
                      <a:lnTo>
                        <a:pt x="566161" y="248223"/>
                      </a:lnTo>
                      <a:lnTo>
                        <a:pt x="483294" y="248223"/>
                      </a:lnTo>
                      <a:cubicBezTo>
                        <a:pt x="475016" y="248223"/>
                        <a:pt x="469498" y="242713"/>
                        <a:pt x="469498" y="234449"/>
                      </a:cubicBezTo>
                      <a:cubicBezTo>
                        <a:pt x="469498" y="226095"/>
                        <a:pt x="475016" y="220585"/>
                        <a:pt x="483294" y="220585"/>
                      </a:cubicBezTo>
                      <a:lnTo>
                        <a:pt x="579958" y="220585"/>
                      </a:lnTo>
                      <a:lnTo>
                        <a:pt x="579958" y="193035"/>
                      </a:lnTo>
                      <a:lnTo>
                        <a:pt x="441905" y="193035"/>
                      </a:lnTo>
                      <a:lnTo>
                        <a:pt x="441905" y="206810"/>
                      </a:lnTo>
                      <a:cubicBezTo>
                        <a:pt x="441905" y="215075"/>
                        <a:pt x="436387" y="220585"/>
                        <a:pt x="428109" y="220585"/>
                      </a:cubicBezTo>
                      <a:cubicBezTo>
                        <a:pt x="419831" y="220585"/>
                        <a:pt x="414312" y="215075"/>
                        <a:pt x="414312" y="206810"/>
                      </a:cubicBezTo>
                      <a:lnTo>
                        <a:pt x="414312" y="179261"/>
                      </a:lnTo>
                      <a:cubicBezTo>
                        <a:pt x="414312" y="170996"/>
                        <a:pt x="419831" y="165486"/>
                        <a:pt x="428109" y="165486"/>
                      </a:cubicBezTo>
                      <a:lnTo>
                        <a:pt x="441905" y="165486"/>
                      </a:lnTo>
                      <a:lnTo>
                        <a:pt x="441905" y="110298"/>
                      </a:lnTo>
                      <a:cubicBezTo>
                        <a:pt x="441905" y="102033"/>
                        <a:pt x="447424" y="96523"/>
                        <a:pt x="455701" y="96523"/>
                      </a:cubicBezTo>
                      <a:cubicBezTo>
                        <a:pt x="463979" y="96523"/>
                        <a:pt x="469498" y="102033"/>
                        <a:pt x="469498" y="110298"/>
                      </a:cubicBezTo>
                      <a:lnTo>
                        <a:pt x="469498" y="165486"/>
                      </a:lnTo>
                      <a:lnTo>
                        <a:pt x="552365" y="165486"/>
                      </a:lnTo>
                      <a:lnTo>
                        <a:pt x="552365" y="110298"/>
                      </a:lnTo>
                      <a:cubicBezTo>
                        <a:pt x="552365" y="102033"/>
                        <a:pt x="557883" y="96523"/>
                        <a:pt x="566161" y="96523"/>
                      </a:cubicBezTo>
                      <a:cubicBezTo>
                        <a:pt x="574439" y="96523"/>
                        <a:pt x="579958" y="102033"/>
                        <a:pt x="579958" y="110298"/>
                      </a:cubicBezTo>
                      <a:lnTo>
                        <a:pt x="579958" y="165486"/>
                      </a:lnTo>
                      <a:lnTo>
                        <a:pt x="593843" y="165486"/>
                      </a:lnTo>
                      <a:cubicBezTo>
                        <a:pt x="602121" y="165486"/>
                        <a:pt x="607639" y="170996"/>
                        <a:pt x="607639" y="179261"/>
                      </a:cubicBezTo>
                      <a:lnTo>
                        <a:pt x="607639" y="234449"/>
                      </a:lnTo>
                      <a:cubicBezTo>
                        <a:pt x="607639" y="242713"/>
                        <a:pt x="602121" y="248223"/>
                        <a:pt x="593843" y="248223"/>
                      </a:cubicBezTo>
                      <a:lnTo>
                        <a:pt x="593843" y="261998"/>
                      </a:lnTo>
                      <a:cubicBezTo>
                        <a:pt x="593843" y="303322"/>
                        <a:pt x="563402" y="336471"/>
                        <a:pt x="524772" y="343313"/>
                      </a:cubicBezTo>
                      <a:lnTo>
                        <a:pt x="524772" y="537760"/>
                      </a:lnTo>
                      <a:cubicBezTo>
                        <a:pt x="524772" y="576329"/>
                        <a:pt x="494331" y="606722"/>
                        <a:pt x="455701" y="606722"/>
                      </a:cubicBezTo>
                      <a:cubicBezTo>
                        <a:pt x="417072" y="606722"/>
                        <a:pt x="386631" y="576329"/>
                        <a:pt x="386631" y="537760"/>
                      </a:cubicBezTo>
                      <a:lnTo>
                        <a:pt x="386631" y="455022"/>
                      </a:lnTo>
                      <a:cubicBezTo>
                        <a:pt x="386631" y="431561"/>
                        <a:pt x="368740" y="413698"/>
                        <a:pt x="345242" y="413698"/>
                      </a:cubicBezTo>
                      <a:cubicBezTo>
                        <a:pt x="321743" y="413698"/>
                        <a:pt x="303764" y="431561"/>
                        <a:pt x="303764" y="455022"/>
                      </a:cubicBezTo>
                      <a:lnTo>
                        <a:pt x="303764" y="537760"/>
                      </a:lnTo>
                      <a:cubicBezTo>
                        <a:pt x="303764" y="576329"/>
                        <a:pt x="273412" y="606722"/>
                        <a:pt x="234782" y="606722"/>
                      </a:cubicBezTo>
                      <a:cubicBezTo>
                        <a:pt x="196063" y="606722"/>
                        <a:pt x="165711" y="576329"/>
                        <a:pt x="165711" y="537760"/>
                      </a:cubicBezTo>
                      <a:lnTo>
                        <a:pt x="165711" y="303322"/>
                      </a:lnTo>
                      <a:cubicBezTo>
                        <a:pt x="146396" y="300567"/>
                        <a:pt x="128417" y="292302"/>
                        <a:pt x="114620" y="278528"/>
                      </a:cubicBezTo>
                      <a:cubicBezTo>
                        <a:pt x="99400" y="264753"/>
                        <a:pt x="82844" y="239958"/>
                        <a:pt x="82844" y="195790"/>
                      </a:cubicBezTo>
                      <a:cubicBezTo>
                        <a:pt x="82844" y="128250"/>
                        <a:pt x="164287" y="11031"/>
                        <a:pt x="167046" y="5521"/>
                      </a:cubicBezTo>
                      <a:cubicBezTo>
                        <a:pt x="169138" y="2055"/>
                        <a:pt x="173299" y="322"/>
                        <a:pt x="177627" y="322"/>
                      </a:cubicBezTo>
                      <a:close/>
                      <a:moveTo>
                        <a:pt x="397649" y="0"/>
                      </a:moveTo>
                      <a:cubicBezTo>
                        <a:pt x="401832" y="0"/>
                        <a:pt x="405925" y="1422"/>
                        <a:pt x="410107" y="4178"/>
                      </a:cubicBezTo>
                      <a:cubicBezTo>
                        <a:pt x="412866" y="6934"/>
                        <a:pt x="414289" y="11022"/>
                        <a:pt x="414289" y="15200"/>
                      </a:cubicBezTo>
                      <a:cubicBezTo>
                        <a:pt x="412866" y="23467"/>
                        <a:pt x="403166" y="93778"/>
                        <a:pt x="378340" y="118578"/>
                      </a:cubicBezTo>
                      <a:cubicBezTo>
                        <a:pt x="364548" y="131022"/>
                        <a:pt x="350755" y="137955"/>
                        <a:pt x="335539" y="137955"/>
                      </a:cubicBezTo>
                      <a:cubicBezTo>
                        <a:pt x="320412" y="137955"/>
                        <a:pt x="306530" y="131022"/>
                        <a:pt x="292738" y="117244"/>
                      </a:cubicBezTo>
                      <a:cubicBezTo>
                        <a:pt x="281704" y="106222"/>
                        <a:pt x="274852" y="91022"/>
                        <a:pt x="274852" y="75822"/>
                      </a:cubicBezTo>
                      <a:cubicBezTo>
                        <a:pt x="274852" y="60711"/>
                        <a:pt x="281704" y="46933"/>
                        <a:pt x="294162" y="34489"/>
                      </a:cubicBezTo>
                      <a:cubicBezTo>
                        <a:pt x="318988" y="11022"/>
                        <a:pt x="389374" y="1422"/>
                        <a:pt x="397649" y="0"/>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sp>
              <p:nvSpPr>
                <p:cNvPr id="157"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grpSp>
          <p:sp>
            <p:nvSpPr>
              <p:cNvPr id="155" name="文本框 13"/>
              <p:cNvSpPr txBox="1">
                <a:spLocks noChangeArrowheads="1"/>
              </p:cNvSpPr>
              <p:nvPr/>
            </p:nvSpPr>
            <p:spPr bwMode="auto">
              <a:xfrm>
                <a:off x="7416720" y="898713"/>
                <a:ext cx="886561" cy="25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政府监管</a:t>
                </a:r>
              </a:p>
            </p:txBody>
          </p:sp>
        </p:grpSp>
        <p:cxnSp>
          <p:nvCxnSpPr>
            <p:cNvPr id="158" name="肘形连接符 157"/>
            <p:cNvCxnSpPr>
              <a:stCxn id="148" idx="1"/>
              <a:endCxn id="46" idx="2"/>
            </p:cNvCxnSpPr>
            <p:nvPr/>
          </p:nvCxnSpPr>
          <p:spPr>
            <a:xfrm flipV="1">
              <a:off x="9640322" y="3194731"/>
              <a:ext cx="353769" cy="234818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55" idx="1"/>
              <a:endCxn id="186" idx="3"/>
            </p:cNvCxnSpPr>
            <p:nvPr/>
          </p:nvCxnSpPr>
          <p:spPr>
            <a:xfrm flipV="1">
              <a:off x="6939396" y="4753939"/>
              <a:ext cx="479622" cy="134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圆角矩形 159"/>
            <p:cNvSpPr/>
            <p:nvPr/>
          </p:nvSpPr>
          <p:spPr>
            <a:xfrm flipH="1">
              <a:off x="10314103" y="4331105"/>
              <a:ext cx="684928" cy="1740450"/>
            </a:xfrm>
            <a:prstGeom prst="roundRect">
              <a:avLst>
                <a:gd name="adj" fmla="val 3850"/>
              </a:avLst>
            </a:prstGeom>
            <a:no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28515" tIns="36215" rIns="57031" bIns="36215" numCol="1" spcCol="0" rtlCol="0" fromWordArt="0" anchor="t" anchorCtr="0" forceAA="0" compatLnSpc="1">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属地</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场景化（功能化）</a:t>
              </a:r>
            </a:p>
          </p:txBody>
        </p:sp>
        <p:pic>
          <p:nvPicPr>
            <p:cNvPr id="161" name="图片 1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461305" y="4502513"/>
              <a:ext cx="242666" cy="321974"/>
            </a:xfrm>
            <a:prstGeom prst="rect">
              <a:avLst/>
            </a:prstGeom>
          </p:spPr>
        </p:pic>
        <p:sp>
          <p:nvSpPr>
            <p:cNvPr id="162" name="文本框 13"/>
            <p:cNvSpPr txBox="1">
              <a:spLocks noChangeArrowheads="1"/>
            </p:cNvSpPr>
            <p:nvPr/>
          </p:nvSpPr>
          <p:spPr bwMode="auto">
            <a:xfrm flipH="1">
              <a:off x="10318202" y="4829090"/>
              <a:ext cx="530915"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政务网</a:t>
              </a:r>
              <a:endParaRPr kumimoji="1" lang="en-US" altLang="zh-CN" sz="900" dirty="0">
                <a:latin typeface="微软雅黑" panose="020B0503020204020204" pitchFamily="34" charset="-122"/>
                <a:ea typeface="微软雅黑" panose="020B0503020204020204" pitchFamily="34" charset="-122"/>
              </a:endParaRPr>
            </a:p>
          </p:txBody>
        </p:sp>
        <p:pic>
          <p:nvPicPr>
            <p:cNvPr id="163" name="图片 1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468232" y="5184852"/>
              <a:ext cx="242666" cy="321974"/>
            </a:xfrm>
            <a:prstGeom prst="rect">
              <a:avLst/>
            </a:prstGeom>
          </p:spPr>
        </p:pic>
        <p:sp>
          <p:nvSpPr>
            <p:cNvPr id="164" name="文本框 13"/>
            <p:cNvSpPr txBox="1">
              <a:spLocks noChangeArrowheads="1"/>
            </p:cNvSpPr>
            <p:nvPr/>
          </p:nvSpPr>
          <p:spPr bwMode="auto">
            <a:xfrm flipH="1">
              <a:off x="10403354" y="5533326"/>
              <a:ext cx="372443" cy="22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900" dirty="0">
                  <a:latin typeface="微软雅黑" panose="020B0503020204020204" pitchFamily="34" charset="-122"/>
                  <a:ea typeface="微软雅黑" panose="020B0503020204020204" pitchFamily="34" charset="-122"/>
                </a:rPr>
                <a:t>……</a:t>
              </a:r>
            </a:p>
          </p:txBody>
        </p:sp>
        <p:grpSp>
          <p:nvGrpSpPr>
            <p:cNvPr id="165" name="组合 321"/>
            <p:cNvGrpSpPr/>
            <p:nvPr/>
          </p:nvGrpSpPr>
          <p:grpSpPr>
            <a:xfrm rot="10800000" flipV="1">
              <a:off x="11142405" y="5078095"/>
              <a:ext cx="646331" cy="462315"/>
              <a:chOff x="7416719" y="633731"/>
              <a:chExt cx="886561" cy="524485"/>
            </a:xfrm>
          </p:grpSpPr>
          <p:grpSp>
            <p:nvGrpSpPr>
              <p:cNvPr id="166" name="组合 335"/>
              <p:cNvGrpSpPr/>
              <p:nvPr/>
            </p:nvGrpSpPr>
            <p:grpSpPr>
              <a:xfrm>
                <a:off x="7660930" y="633731"/>
                <a:ext cx="398140" cy="271617"/>
                <a:chOff x="5749806" y="1349664"/>
                <a:chExt cx="628149" cy="428532"/>
              </a:xfrm>
            </p:grpSpPr>
            <p:sp>
              <p:nvSpPr>
                <p:cNvPr id="168" name="electric-car_282984"/>
                <p:cNvSpPr>
                  <a:spLocks noChangeAspect="1"/>
                </p:cNvSpPr>
                <p:nvPr/>
              </p:nvSpPr>
              <p:spPr bwMode="auto">
                <a:xfrm>
                  <a:off x="6054230" y="1454714"/>
                  <a:ext cx="323725" cy="32323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7639" h="606722">
                      <a:moveTo>
                        <a:pt x="30355" y="348838"/>
                      </a:moveTo>
                      <a:cubicBezTo>
                        <a:pt x="35874" y="375047"/>
                        <a:pt x="44153" y="406764"/>
                        <a:pt x="55281" y="417781"/>
                      </a:cubicBezTo>
                      <a:cubicBezTo>
                        <a:pt x="69079" y="431552"/>
                        <a:pt x="86972" y="430219"/>
                        <a:pt x="99435" y="417781"/>
                      </a:cubicBezTo>
                      <a:cubicBezTo>
                        <a:pt x="114657" y="402589"/>
                        <a:pt x="114657" y="387485"/>
                        <a:pt x="99435" y="373715"/>
                      </a:cubicBezTo>
                      <a:cubicBezTo>
                        <a:pt x="88396" y="362609"/>
                        <a:pt x="56616" y="353014"/>
                        <a:pt x="30355" y="348838"/>
                      </a:cubicBezTo>
                      <a:close/>
                      <a:moveTo>
                        <a:pt x="15222" y="317121"/>
                      </a:moveTo>
                      <a:cubicBezTo>
                        <a:pt x="23501" y="318543"/>
                        <a:pt x="93915" y="328227"/>
                        <a:pt x="118752" y="353014"/>
                      </a:cubicBezTo>
                      <a:cubicBezTo>
                        <a:pt x="145012" y="379223"/>
                        <a:pt x="145012" y="410940"/>
                        <a:pt x="117416" y="437060"/>
                      </a:cubicBezTo>
                      <a:cubicBezTo>
                        <a:pt x="106378" y="448076"/>
                        <a:pt x="91156" y="455006"/>
                        <a:pt x="75933" y="455006"/>
                      </a:cubicBezTo>
                      <a:cubicBezTo>
                        <a:pt x="60800" y="455006"/>
                        <a:pt x="47002" y="448076"/>
                        <a:pt x="34539" y="435727"/>
                      </a:cubicBezTo>
                      <a:cubicBezTo>
                        <a:pt x="11038" y="410940"/>
                        <a:pt x="1424" y="340576"/>
                        <a:pt x="0" y="332313"/>
                      </a:cubicBezTo>
                      <a:cubicBezTo>
                        <a:pt x="0" y="328227"/>
                        <a:pt x="1424" y="324051"/>
                        <a:pt x="4184" y="321297"/>
                      </a:cubicBezTo>
                      <a:cubicBezTo>
                        <a:pt x="6943" y="318543"/>
                        <a:pt x="11038" y="317121"/>
                        <a:pt x="15222" y="317121"/>
                      </a:cubicBezTo>
                      <a:close/>
                      <a:moveTo>
                        <a:pt x="382522" y="30311"/>
                      </a:moveTo>
                      <a:cubicBezTo>
                        <a:pt x="356272" y="35822"/>
                        <a:pt x="324505" y="44089"/>
                        <a:pt x="313471" y="55200"/>
                      </a:cubicBezTo>
                      <a:cubicBezTo>
                        <a:pt x="306530" y="62044"/>
                        <a:pt x="302437" y="68978"/>
                        <a:pt x="302437" y="77244"/>
                      </a:cubicBezTo>
                      <a:cubicBezTo>
                        <a:pt x="302437" y="84089"/>
                        <a:pt x="305196" y="92444"/>
                        <a:pt x="312047" y="99289"/>
                      </a:cubicBezTo>
                      <a:cubicBezTo>
                        <a:pt x="327263" y="114489"/>
                        <a:pt x="342480" y="114489"/>
                        <a:pt x="357607" y="99289"/>
                      </a:cubicBezTo>
                      <a:cubicBezTo>
                        <a:pt x="368730" y="88267"/>
                        <a:pt x="378340" y="56533"/>
                        <a:pt x="382522" y="30311"/>
                      </a:cubicBezTo>
                      <a:close/>
                      <a:moveTo>
                        <a:pt x="177627" y="322"/>
                      </a:moveTo>
                      <a:cubicBezTo>
                        <a:pt x="181956" y="322"/>
                        <a:pt x="186451" y="2055"/>
                        <a:pt x="189210" y="5521"/>
                      </a:cubicBezTo>
                      <a:cubicBezTo>
                        <a:pt x="193304" y="11031"/>
                        <a:pt x="274836" y="128250"/>
                        <a:pt x="274836" y="195790"/>
                      </a:cubicBezTo>
                      <a:cubicBezTo>
                        <a:pt x="274836" y="233027"/>
                        <a:pt x="265134" y="261998"/>
                        <a:pt x="243060" y="281283"/>
                      </a:cubicBezTo>
                      <a:cubicBezTo>
                        <a:pt x="237541" y="286793"/>
                        <a:pt x="229263" y="285460"/>
                        <a:pt x="223745" y="279950"/>
                      </a:cubicBezTo>
                      <a:cubicBezTo>
                        <a:pt x="218137" y="274440"/>
                        <a:pt x="219562" y="266086"/>
                        <a:pt x="225080" y="260576"/>
                      </a:cubicBezTo>
                      <a:cubicBezTo>
                        <a:pt x="240301" y="246801"/>
                        <a:pt x="248578" y="224762"/>
                        <a:pt x="248578" y="195790"/>
                      </a:cubicBezTo>
                      <a:cubicBezTo>
                        <a:pt x="248578" y="154466"/>
                        <a:pt x="205765" y="78572"/>
                        <a:pt x="179508" y="38580"/>
                      </a:cubicBezTo>
                      <a:cubicBezTo>
                        <a:pt x="153250" y="78572"/>
                        <a:pt x="110437" y="154466"/>
                        <a:pt x="110437" y="195790"/>
                      </a:cubicBezTo>
                      <a:cubicBezTo>
                        <a:pt x="110437" y="222007"/>
                        <a:pt x="117380" y="244046"/>
                        <a:pt x="132600" y="257821"/>
                      </a:cubicBezTo>
                      <a:cubicBezTo>
                        <a:pt x="142213" y="266086"/>
                        <a:pt x="153250" y="271596"/>
                        <a:pt x="165711" y="274440"/>
                      </a:cubicBezTo>
                      <a:lnTo>
                        <a:pt x="165711" y="179261"/>
                      </a:lnTo>
                      <a:cubicBezTo>
                        <a:pt x="165711" y="170996"/>
                        <a:pt x="171230" y="165486"/>
                        <a:pt x="179508" y="165486"/>
                      </a:cubicBezTo>
                      <a:cubicBezTo>
                        <a:pt x="187785" y="165486"/>
                        <a:pt x="193304" y="170996"/>
                        <a:pt x="193304" y="179261"/>
                      </a:cubicBezTo>
                      <a:lnTo>
                        <a:pt x="193304" y="537760"/>
                      </a:lnTo>
                      <a:cubicBezTo>
                        <a:pt x="193304" y="561221"/>
                        <a:pt x="211284" y="579084"/>
                        <a:pt x="234782" y="579084"/>
                      </a:cubicBezTo>
                      <a:cubicBezTo>
                        <a:pt x="258191" y="579084"/>
                        <a:pt x="276171" y="561221"/>
                        <a:pt x="276171" y="537760"/>
                      </a:cubicBezTo>
                      <a:lnTo>
                        <a:pt x="276171" y="455022"/>
                      </a:lnTo>
                      <a:cubicBezTo>
                        <a:pt x="276171" y="416453"/>
                        <a:pt x="306523" y="386060"/>
                        <a:pt x="345242" y="386060"/>
                      </a:cubicBezTo>
                      <a:cubicBezTo>
                        <a:pt x="383871" y="386060"/>
                        <a:pt x="414312" y="416453"/>
                        <a:pt x="414312" y="455022"/>
                      </a:cubicBezTo>
                      <a:lnTo>
                        <a:pt x="414312" y="537760"/>
                      </a:lnTo>
                      <a:cubicBezTo>
                        <a:pt x="414312" y="561221"/>
                        <a:pt x="432203" y="579084"/>
                        <a:pt x="455701" y="579084"/>
                      </a:cubicBezTo>
                      <a:cubicBezTo>
                        <a:pt x="479200" y="579084"/>
                        <a:pt x="497179" y="561221"/>
                        <a:pt x="497179" y="537760"/>
                      </a:cubicBezTo>
                      <a:lnTo>
                        <a:pt x="497179" y="343313"/>
                      </a:lnTo>
                      <a:cubicBezTo>
                        <a:pt x="458461" y="336471"/>
                        <a:pt x="428109" y="303322"/>
                        <a:pt x="428109" y="261998"/>
                      </a:cubicBezTo>
                      <a:cubicBezTo>
                        <a:pt x="428109" y="253733"/>
                        <a:pt x="433627" y="248223"/>
                        <a:pt x="441905" y="248223"/>
                      </a:cubicBezTo>
                      <a:cubicBezTo>
                        <a:pt x="450183" y="248223"/>
                        <a:pt x="455701" y="253733"/>
                        <a:pt x="455701" y="261998"/>
                      </a:cubicBezTo>
                      <a:cubicBezTo>
                        <a:pt x="455701" y="292302"/>
                        <a:pt x="480535" y="317097"/>
                        <a:pt x="510976" y="317097"/>
                      </a:cubicBezTo>
                      <a:cubicBezTo>
                        <a:pt x="541328" y="317097"/>
                        <a:pt x="566161" y="292302"/>
                        <a:pt x="566161" y="261998"/>
                      </a:cubicBezTo>
                      <a:lnTo>
                        <a:pt x="566161" y="248223"/>
                      </a:lnTo>
                      <a:lnTo>
                        <a:pt x="483294" y="248223"/>
                      </a:lnTo>
                      <a:cubicBezTo>
                        <a:pt x="475016" y="248223"/>
                        <a:pt x="469498" y="242713"/>
                        <a:pt x="469498" y="234449"/>
                      </a:cubicBezTo>
                      <a:cubicBezTo>
                        <a:pt x="469498" y="226095"/>
                        <a:pt x="475016" y="220585"/>
                        <a:pt x="483294" y="220585"/>
                      </a:cubicBezTo>
                      <a:lnTo>
                        <a:pt x="579958" y="220585"/>
                      </a:lnTo>
                      <a:lnTo>
                        <a:pt x="579958" y="193035"/>
                      </a:lnTo>
                      <a:lnTo>
                        <a:pt x="441905" y="193035"/>
                      </a:lnTo>
                      <a:lnTo>
                        <a:pt x="441905" y="206810"/>
                      </a:lnTo>
                      <a:cubicBezTo>
                        <a:pt x="441905" y="215075"/>
                        <a:pt x="436387" y="220585"/>
                        <a:pt x="428109" y="220585"/>
                      </a:cubicBezTo>
                      <a:cubicBezTo>
                        <a:pt x="419831" y="220585"/>
                        <a:pt x="414312" y="215075"/>
                        <a:pt x="414312" y="206810"/>
                      </a:cubicBezTo>
                      <a:lnTo>
                        <a:pt x="414312" y="179261"/>
                      </a:lnTo>
                      <a:cubicBezTo>
                        <a:pt x="414312" y="170996"/>
                        <a:pt x="419831" y="165486"/>
                        <a:pt x="428109" y="165486"/>
                      </a:cubicBezTo>
                      <a:lnTo>
                        <a:pt x="441905" y="165486"/>
                      </a:lnTo>
                      <a:lnTo>
                        <a:pt x="441905" y="110298"/>
                      </a:lnTo>
                      <a:cubicBezTo>
                        <a:pt x="441905" y="102033"/>
                        <a:pt x="447424" y="96523"/>
                        <a:pt x="455701" y="96523"/>
                      </a:cubicBezTo>
                      <a:cubicBezTo>
                        <a:pt x="463979" y="96523"/>
                        <a:pt x="469498" y="102033"/>
                        <a:pt x="469498" y="110298"/>
                      </a:cubicBezTo>
                      <a:lnTo>
                        <a:pt x="469498" y="165486"/>
                      </a:lnTo>
                      <a:lnTo>
                        <a:pt x="552365" y="165486"/>
                      </a:lnTo>
                      <a:lnTo>
                        <a:pt x="552365" y="110298"/>
                      </a:lnTo>
                      <a:cubicBezTo>
                        <a:pt x="552365" y="102033"/>
                        <a:pt x="557883" y="96523"/>
                        <a:pt x="566161" y="96523"/>
                      </a:cubicBezTo>
                      <a:cubicBezTo>
                        <a:pt x="574439" y="96523"/>
                        <a:pt x="579958" y="102033"/>
                        <a:pt x="579958" y="110298"/>
                      </a:cubicBezTo>
                      <a:lnTo>
                        <a:pt x="579958" y="165486"/>
                      </a:lnTo>
                      <a:lnTo>
                        <a:pt x="593843" y="165486"/>
                      </a:lnTo>
                      <a:cubicBezTo>
                        <a:pt x="602121" y="165486"/>
                        <a:pt x="607639" y="170996"/>
                        <a:pt x="607639" y="179261"/>
                      </a:cubicBezTo>
                      <a:lnTo>
                        <a:pt x="607639" y="234449"/>
                      </a:lnTo>
                      <a:cubicBezTo>
                        <a:pt x="607639" y="242713"/>
                        <a:pt x="602121" y="248223"/>
                        <a:pt x="593843" y="248223"/>
                      </a:cubicBezTo>
                      <a:lnTo>
                        <a:pt x="593843" y="261998"/>
                      </a:lnTo>
                      <a:cubicBezTo>
                        <a:pt x="593843" y="303322"/>
                        <a:pt x="563402" y="336471"/>
                        <a:pt x="524772" y="343313"/>
                      </a:cubicBezTo>
                      <a:lnTo>
                        <a:pt x="524772" y="537760"/>
                      </a:lnTo>
                      <a:cubicBezTo>
                        <a:pt x="524772" y="576329"/>
                        <a:pt x="494331" y="606722"/>
                        <a:pt x="455701" y="606722"/>
                      </a:cubicBezTo>
                      <a:cubicBezTo>
                        <a:pt x="417072" y="606722"/>
                        <a:pt x="386631" y="576329"/>
                        <a:pt x="386631" y="537760"/>
                      </a:cubicBezTo>
                      <a:lnTo>
                        <a:pt x="386631" y="455022"/>
                      </a:lnTo>
                      <a:cubicBezTo>
                        <a:pt x="386631" y="431561"/>
                        <a:pt x="368740" y="413698"/>
                        <a:pt x="345242" y="413698"/>
                      </a:cubicBezTo>
                      <a:cubicBezTo>
                        <a:pt x="321743" y="413698"/>
                        <a:pt x="303764" y="431561"/>
                        <a:pt x="303764" y="455022"/>
                      </a:cubicBezTo>
                      <a:lnTo>
                        <a:pt x="303764" y="537760"/>
                      </a:lnTo>
                      <a:cubicBezTo>
                        <a:pt x="303764" y="576329"/>
                        <a:pt x="273412" y="606722"/>
                        <a:pt x="234782" y="606722"/>
                      </a:cubicBezTo>
                      <a:cubicBezTo>
                        <a:pt x="196063" y="606722"/>
                        <a:pt x="165711" y="576329"/>
                        <a:pt x="165711" y="537760"/>
                      </a:cubicBezTo>
                      <a:lnTo>
                        <a:pt x="165711" y="303322"/>
                      </a:lnTo>
                      <a:cubicBezTo>
                        <a:pt x="146396" y="300567"/>
                        <a:pt x="128417" y="292302"/>
                        <a:pt x="114620" y="278528"/>
                      </a:cubicBezTo>
                      <a:cubicBezTo>
                        <a:pt x="99400" y="264753"/>
                        <a:pt x="82844" y="239958"/>
                        <a:pt x="82844" y="195790"/>
                      </a:cubicBezTo>
                      <a:cubicBezTo>
                        <a:pt x="82844" y="128250"/>
                        <a:pt x="164287" y="11031"/>
                        <a:pt x="167046" y="5521"/>
                      </a:cubicBezTo>
                      <a:cubicBezTo>
                        <a:pt x="169138" y="2055"/>
                        <a:pt x="173299" y="322"/>
                        <a:pt x="177627" y="322"/>
                      </a:cubicBezTo>
                      <a:close/>
                      <a:moveTo>
                        <a:pt x="397649" y="0"/>
                      </a:moveTo>
                      <a:cubicBezTo>
                        <a:pt x="401832" y="0"/>
                        <a:pt x="405925" y="1422"/>
                        <a:pt x="410107" y="4178"/>
                      </a:cubicBezTo>
                      <a:cubicBezTo>
                        <a:pt x="412866" y="6934"/>
                        <a:pt x="414289" y="11022"/>
                        <a:pt x="414289" y="15200"/>
                      </a:cubicBezTo>
                      <a:cubicBezTo>
                        <a:pt x="412866" y="23467"/>
                        <a:pt x="403166" y="93778"/>
                        <a:pt x="378340" y="118578"/>
                      </a:cubicBezTo>
                      <a:cubicBezTo>
                        <a:pt x="364548" y="131022"/>
                        <a:pt x="350755" y="137955"/>
                        <a:pt x="335539" y="137955"/>
                      </a:cubicBezTo>
                      <a:cubicBezTo>
                        <a:pt x="320412" y="137955"/>
                        <a:pt x="306530" y="131022"/>
                        <a:pt x="292738" y="117244"/>
                      </a:cubicBezTo>
                      <a:cubicBezTo>
                        <a:pt x="281704" y="106222"/>
                        <a:pt x="274852" y="91022"/>
                        <a:pt x="274852" y="75822"/>
                      </a:cubicBezTo>
                      <a:cubicBezTo>
                        <a:pt x="274852" y="60711"/>
                        <a:pt x="281704" y="46933"/>
                        <a:pt x="294162" y="34489"/>
                      </a:cubicBezTo>
                      <a:cubicBezTo>
                        <a:pt x="318988" y="11022"/>
                        <a:pt x="389374" y="1422"/>
                        <a:pt x="397649" y="0"/>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sp>
              <p:nvSpPr>
                <p:cNvPr id="169"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grpSp>
          <p:sp>
            <p:nvSpPr>
              <p:cNvPr id="167" name="文本框 13"/>
              <p:cNvSpPr txBox="1">
                <a:spLocks noChangeArrowheads="1"/>
              </p:cNvSpPr>
              <p:nvPr/>
            </p:nvSpPr>
            <p:spPr bwMode="auto">
              <a:xfrm>
                <a:off x="7416719" y="898713"/>
                <a:ext cx="886561" cy="25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定向客户</a:t>
                </a:r>
              </a:p>
            </p:txBody>
          </p:sp>
        </p:grpSp>
        <p:grpSp>
          <p:nvGrpSpPr>
            <p:cNvPr id="170" name="组合 322"/>
            <p:cNvGrpSpPr/>
            <p:nvPr/>
          </p:nvGrpSpPr>
          <p:grpSpPr>
            <a:xfrm rot="10800000" flipV="1">
              <a:off x="11093009" y="5590685"/>
              <a:ext cx="761747" cy="462315"/>
              <a:chOff x="7337562" y="633731"/>
              <a:chExt cx="1044874" cy="524485"/>
            </a:xfrm>
          </p:grpSpPr>
          <p:grpSp>
            <p:nvGrpSpPr>
              <p:cNvPr id="171" name="组合 331"/>
              <p:cNvGrpSpPr/>
              <p:nvPr/>
            </p:nvGrpSpPr>
            <p:grpSpPr>
              <a:xfrm>
                <a:off x="7660930" y="633731"/>
                <a:ext cx="398140" cy="271617"/>
                <a:chOff x="5749806" y="1349664"/>
                <a:chExt cx="628149" cy="428532"/>
              </a:xfrm>
            </p:grpSpPr>
            <p:sp>
              <p:nvSpPr>
                <p:cNvPr id="173" name="electric-car_282984"/>
                <p:cNvSpPr>
                  <a:spLocks noChangeAspect="1"/>
                </p:cNvSpPr>
                <p:nvPr/>
              </p:nvSpPr>
              <p:spPr bwMode="auto">
                <a:xfrm>
                  <a:off x="6054230" y="1454714"/>
                  <a:ext cx="323725" cy="32323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7639" h="606722">
                      <a:moveTo>
                        <a:pt x="30355" y="348838"/>
                      </a:moveTo>
                      <a:cubicBezTo>
                        <a:pt x="35874" y="375047"/>
                        <a:pt x="44153" y="406764"/>
                        <a:pt x="55281" y="417781"/>
                      </a:cubicBezTo>
                      <a:cubicBezTo>
                        <a:pt x="69079" y="431552"/>
                        <a:pt x="86972" y="430219"/>
                        <a:pt x="99435" y="417781"/>
                      </a:cubicBezTo>
                      <a:cubicBezTo>
                        <a:pt x="114657" y="402589"/>
                        <a:pt x="114657" y="387485"/>
                        <a:pt x="99435" y="373715"/>
                      </a:cubicBezTo>
                      <a:cubicBezTo>
                        <a:pt x="88396" y="362609"/>
                        <a:pt x="56616" y="353014"/>
                        <a:pt x="30355" y="348838"/>
                      </a:cubicBezTo>
                      <a:close/>
                      <a:moveTo>
                        <a:pt x="15222" y="317121"/>
                      </a:moveTo>
                      <a:cubicBezTo>
                        <a:pt x="23501" y="318543"/>
                        <a:pt x="93915" y="328227"/>
                        <a:pt x="118752" y="353014"/>
                      </a:cubicBezTo>
                      <a:cubicBezTo>
                        <a:pt x="145012" y="379223"/>
                        <a:pt x="145012" y="410940"/>
                        <a:pt x="117416" y="437060"/>
                      </a:cubicBezTo>
                      <a:cubicBezTo>
                        <a:pt x="106378" y="448076"/>
                        <a:pt x="91156" y="455006"/>
                        <a:pt x="75933" y="455006"/>
                      </a:cubicBezTo>
                      <a:cubicBezTo>
                        <a:pt x="60800" y="455006"/>
                        <a:pt x="47002" y="448076"/>
                        <a:pt x="34539" y="435727"/>
                      </a:cubicBezTo>
                      <a:cubicBezTo>
                        <a:pt x="11038" y="410940"/>
                        <a:pt x="1424" y="340576"/>
                        <a:pt x="0" y="332313"/>
                      </a:cubicBezTo>
                      <a:cubicBezTo>
                        <a:pt x="0" y="328227"/>
                        <a:pt x="1424" y="324051"/>
                        <a:pt x="4184" y="321297"/>
                      </a:cubicBezTo>
                      <a:cubicBezTo>
                        <a:pt x="6943" y="318543"/>
                        <a:pt x="11038" y="317121"/>
                        <a:pt x="15222" y="317121"/>
                      </a:cubicBezTo>
                      <a:close/>
                      <a:moveTo>
                        <a:pt x="382522" y="30311"/>
                      </a:moveTo>
                      <a:cubicBezTo>
                        <a:pt x="356272" y="35822"/>
                        <a:pt x="324505" y="44089"/>
                        <a:pt x="313471" y="55200"/>
                      </a:cubicBezTo>
                      <a:cubicBezTo>
                        <a:pt x="306530" y="62044"/>
                        <a:pt x="302437" y="68978"/>
                        <a:pt x="302437" y="77244"/>
                      </a:cubicBezTo>
                      <a:cubicBezTo>
                        <a:pt x="302437" y="84089"/>
                        <a:pt x="305196" y="92444"/>
                        <a:pt x="312047" y="99289"/>
                      </a:cubicBezTo>
                      <a:cubicBezTo>
                        <a:pt x="327263" y="114489"/>
                        <a:pt x="342480" y="114489"/>
                        <a:pt x="357607" y="99289"/>
                      </a:cubicBezTo>
                      <a:cubicBezTo>
                        <a:pt x="368730" y="88267"/>
                        <a:pt x="378340" y="56533"/>
                        <a:pt x="382522" y="30311"/>
                      </a:cubicBezTo>
                      <a:close/>
                      <a:moveTo>
                        <a:pt x="177627" y="322"/>
                      </a:moveTo>
                      <a:cubicBezTo>
                        <a:pt x="181956" y="322"/>
                        <a:pt x="186451" y="2055"/>
                        <a:pt x="189210" y="5521"/>
                      </a:cubicBezTo>
                      <a:cubicBezTo>
                        <a:pt x="193304" y="11031"/>
                        <a:pt x="274836" y="128250"/>
                        <a:pt x="274836" y="195790"/>
                      </a:cubicBezTo>
                      <a:cubicBezTo>
                        <a:pt x="274836" y="233027"/>
                        <a:pt x="265134" y="261998"/>
                        <a:pt x="243060" y="281283"/>
                      </a:cubicBezTo>
                      <a:cubicBezTo>
                        <a:pt x="237541" y="286793"/>
                        <a:pt x="229263" y="285460"/>
                        <a:pt x="223745" y="279950"/>
                      </a:cubicBezTo>
                      <a:cubicBezTo>
                        <a:pt x="218137" y="274440"/>
                        <a:pt x="219562" y="266086"/>
                        <a:pt x="225080" y="260576"/>
                      </a:cubicBezTo>
                      <a:cubicBezTo>
                        <a:pt x="240301" y="246801"/>
                        <a:pt x="248578" y="224762"/>
                        <a:pt x="248578" y="195790"/>
                      </a:cubicBezTo>
                      <a:cubicBezTo>
                        <a:pt x="248578" y="154466"/>
                        <a:pt x="205765" y="78572"/>
                        <a:pt x="179508" y="38580"/>
                      </a:cubicBezTo>
                      <a:cubicBezTo>
                        <a:pt x="153250" y="78572"/>
                        <a:pt x="110437" y="154466"/>
                        <a:pt x="110437" y="195790"/>
                      </a:cubicBezTo>
                      <a:cubicBezTo>
                        <a:pt x="110437" y="222007"/>
                        <a:pt x="117380" y="244046"/>
                        <a:pt x="132600" y="257821"/>
                      </a:cubicBezTo>
                      <a:cubicBezTo>
                        <a:pt x="142213" y="266086"/>
                        <a:pt x="153250" y="271596"/>
                        <a:pt x="165711" y="274440"/>
                      </a:cubicBezTo>
                      <a:lnTo>
                        <a:pt x="165711" y="179261"/>
                      </a:lnTo>
                      <a:cubicBezTo>
                        <a:pt x="165711" y="170996"/>
                        <a:pt x="171230" y="165486"/>
                        <a:pt x="179508" y="165486"/>
                      </a:cubicBezTo>
                      <a:cubicBezTo>
                        <a:pt x="187785" y="165486"/>
                        <a:pt x="193304" y="170996"/>
                        <a:pt x="193304" y="179261"/>
                      </a:cubicBezTo>
                      <a:lnTo>
                        <a:pt x="193304" y="537760"/>
                      </a:lnTo>
                      <a:cubicBezTo>
                        <a:pt x="193304" y="561221"/>
                        <a:pt x="211284" y="579084"/>
                        <a:pt x="234782" y="579084"/>
                      </a:cubicBezTo>
                      <a:cubicBezTo>
                        <a:pt x="258191" y="579084"/>
                        <a:pt x="276171" y="561221"/>
                        <a:pt x="276171" y="537760"/>
                      </a:cubicBezTo>
                      <a:lnTo>
                        <a:pt x="276171" y="455022"/>
                      </a:lnTo>
                      <a:cubicBezTo>
                        <a:pt x="276171" y="416453"/>
                        <a:pt x="306523" y="386060"/>
                        <a:pt x="345242" y="386060"/>
                      </a:cubicBezTo>
                      <a:cubicBezTo>
                        <a:pt x="383871" y="386060"/>
                        <a:pt x="414312" y="416453"/>
                        <a:pt x="414312" y="455022"/>
                      </a:cubicBezTo>
                      <a:lnTo>
                        <a:pt x="414312" y="537760"/>
                      </a:lnTo>
                      <a:cubicBezTo>
                        <a:pt x="414312" y="561221"/>
                        <a:pt x="432203" y="579084"/>
                        <a:pt x="455701" y="579084"/>
                      </a:cubicBezTo>
                      <a:cubicBezTo>
                        <a:pt x="479200" y="579084"/>
                        <a:pt x="497179" y="561221"/>
                        <a:pt x="497179" y="537760"/>
                      </a:cubicBezTo>
                      <a:lnTo>
                        <a:pt x="497179" y="343313"/>
                      </a:lnTo>
                      <a:cubicBezTo>
                        <a:pt x="458461" y="336471"/>
                        <a:pt x="428109" y="303322"/>
                        <a:pt x="428109" y="261998"/>
                      </a:cubicBezTo>
                      <a:cubicBezTo>
                        <a:pt x="428109" y="253733"/>
                        <a:pt x="433627" y="248223"/>
                        <a:pt x="441905" y="248223"/>
                      </a:cubicBezTo>
                      <a:cubicBezTo>
                        <a:pt x="450183" y="248223"/>
                        <a:pt x="455701" y="253733"/>
                        <a:pt x="455701" y="261998"/>
                      </a:cubicBezTo>
                      <a:cubicBezTo>
                        <a:pt x="455701" y="292302"/>
                        <a:pt x="480535" y="317097"/>
                        <a:pt x="510976" y="317097"/>
                      </a:cubicBezTo>
                      <a:cubicBezTo>
                        <a:pt x="541328" y="317097"/>
                        <a:pt x="566161" y="292302"/>
                        <a:pt x="566161" y="261998"/>
                      </a:cubicBezTo>
                      <a:lnTo>
                        <a:pt x="566161" y="248223"/>
                      </a:lnTo>
                      <a:lnTo>
                        <a:pt x="483294" y="248223"/>
                      </a:lnTo>
                      <a:cubicBezTo>
                        <a:pt x="475016" y="248223"/>
                        <a:pt x="469498" y="242713"/>
                        <a:pt x="469498" y="234449"/>
                      </a:cubicBezTo>
                      <a:cubicBezTo>
                        <a:pt x="469498" y="226095"/>
                        <a:pt x="475016" y="220585"/>
                        <a:pt x="483294" y="220585"/>
                      </a:cubicBezTo>
                      <a:lnTo>
                        <a:pt x="579958" y="220585"/>
                      </a:lnTo>
                      <a:lnTo>
                        <a:pt x="579958" y="193035"/>
                      </a:lnTo>
                      <a:lnTo>
                        <a:pt x="441905" y="193035"/>
                      </a:lnTo>
                      <a:lnTo>
                        <a:pt x="441905" y="206810"/>
                      </a:lnTo>
                      <a:cubicBezTo>
                        <a:pt x="441905" y="215075"/>
                        <a:pt x="436387" y="220585"/>
                        <a:pt x="428109" y="220585"/>
                      </a:cubicBezTo>
                      <a:cubicBezTo>
                        <a:pt x="419831" y="220585"/>
                        <a:pt x="414312" y="215075"/>
                        <a:pt x="414312" y="206810"/>
                      </a:cubicBezTo>
                      <a:lnTo>
                        <a:pt x="414312" y="179261"/>
                      </a:lnTo>
                      <a:cubicBezTo>
                        <a:pt x="414312" y="170996"/>
                        <a:pt x="419831" y="165486"/>
                        <a:pt x="428109" y="165486"/>
                      </a:cubicBezTo>
                      <a:lnTo>
                        <a:pt x="441905" y="165486"/>
                      </a:lnTo>
                      <a:lnTo>
                        <a:pt x="441905" y="110298"/>
                      </a:lnTo>
                      <a:cubicBezTo>
                        <a:pt x="441905" y="102033"/>
                        <a:pt x="447424" y="96523"/>
                        <a:pt x="455701" y="96523"/>
                      </a:cubicBezTo>
                      <a:cubicBezTo>
                        <a:pt x="463979" y="96523"/>
                        <a:pt x="469498" y="102033"/>
                        <a:pt x="469498" y="110298"/>
                      </a:cubicBezTo>
                      <a:lnTo>
                        <a:pt x="469498" y="165486"/>
                      </a:lnTo>
                      <a:lnTo>
                        <a:pt x="552365" y="165486"/>
                      </a:lnTo>
                      <a:lnTo>
                        <a:pt x="552365" y="110298"/>
                      </a:lnTo>
                      <a:cubicBezTo>
                        <a:pt x="552365" y="102033"/>
                        <a:pt x="557883" y="96523"/>
                        <a:pt x="566161" y="96523"/>
                      </a:cubicBezTo>
                      <a:cubicBezTo>
                        <a:pt x="574439" y="96523"/>
                        <a:pt x="579958" y="102033"/>
                        <a:pt x="579958" y="110298"/>
                      </a:cubicBezTo>
                      <a:lnTo>
                        <a:pt x="579958" y="165486"/>
                      </a:lnTo>
                      <a:lnTo>
                        <a:pt x="593843" y="165486"/>
                      </a:lnTo>
                      <a:cubicBezTo>
                        <a:pt x="602121" y="165486"/>
                        <a:pt x="607639" y="170996"/>
                        <a:pt x="607639" y="179261"/>
                      </a:cubicBezTo>
                      <a:lnTo>
                        <a:pt x="607639" y="234449"/>
                      </a:lnTo>
                      <a:cubicBezTo>
                        <a:pt x="607639" y="242713"/>
                        <a:pt x="602121" y="248223"/>
                        <a:pt x="593843" y="248223"/>
                      </a:cubicBezTo>
                      <a:lnTo>
                        <a:pt x="593843" y="261998"/>
                      </a:lnTo>
                      <a:cubicBezTo>
                        <a:pt x="593843" y="303322"/>
                        <a:pt x="563402" y="336471"/>
                        <a:pt x="524772" y="343313"/>
                      </a:cubicBezTo>
                      <a:lnTo>
                        <a:pt x="524772" y="537760"/>
                      </a:lnTo>
                      <a:cubicBezTo>
                        <a:pt x="524772" y="576329"/>
                        <a:pt x="494331" y="606722"/>
                        <a:pt x="455701" y="606722"/>
                      </a:cubicBezTo>
                      <a:cubicBezTo>
                        <a:pt x="417072" y="606722"/>
                        <a:pt x="386631" y="576329"/>
                        <a:pt x="386631" y="537760"/>
                      </a:cubicBezTo>
                      <a:lnTo>
                        <a:pt x="386631" y="455022"/>
                      </a:lnTo>
                      <a:cubicBezTo>
                        <a:pt x="386631" y="431561"/>
                        <a:pt x="368740" y="413698"/>
                        <a:pt x="345242" y="413698"/>
                      </a:cubicBezTo>
                      <a:cubicBezTo>
                        <a:pt x="321743" y="413698"/>
                        <a:pt x="303764" y="431561"/>
                        <a:pt x="303764" y="455022"/>
                      </a:cubicBezTo>
                      <a:lnTo>
                        <a:pt x="303764" y="537760"/>
                      </a:lnTo>
                      <a:cubicBezTo>
                        <a:pt x="303764" y="576329"/>
                        <a:pt x="273412" y="606722"/>
                        <a:pt x="234782" y="606722"/>
                      </a:cubicBezTo>
                      <a:cubicBezTo>
                        <a:pt x="196063" y="606722"/>
                        <a:pt x="165711" y="576329"/>
                        <a:pt x="165711" y="537760"/>
                      </a:cubicBezTo>
                      <a:lnTo>
                        <a:pt x="165711" y="303322"/>
                      </a:lnTo>
                      <a:cubicBezTo>
                        <a:pt x="146396" y="300567"/>
                        <a:pt x="128417" y="292302"/>
                        <a:pt x="114620" y="278528"/>
                      </a:cubicBezTo>
                      <a:cubicBezTo>
                        <a:pt x="99400" y="264753"/>
                        <a:pt x="82844" y="239958"/>
                        <a:pt x="82844" y="195790"/>
                      </a:cubicBezTo>
                      <a:cubicBezTo>
                        <a:pt x="82844" y="128250"/>
                        <a:pt x="164287" y="11031"/>
                        <a:pt x="167046" y="5521"/>
                      </a:cubicBezTo>
                      <a:cubicBezTo>
                        <a:pt x="169138" y="2055"/>
                        <a:pt x="173299" y="322"/>
                        <a:pt x="177627" y="322"/>
                      </a:cubicBezTo>
                      <a:close/>
                      <a:moveTo>
                        <a:pt x="397649" y="0"/>
                      </a:moveTo>
                      <a:cubicBezTo>
                        <a:pt x="401832" y="0"/>
                        <a:pt x="405925" y="1422"/>
                        <a:pt x="410107" y="4178"/>
                      </a:cubicBezTo>
                      <a:cubicBezTo>
                        <a:pt x="412866" y="6934"/>
                        <a:pt x="414289" y="11022"/>
                        <a:pt x="414289" y="15200"/>
                      </a:cubicBezTo>
                      <a:cubicBezTo>
                        <a:pt x="412866" y="23467"/>
                        <a:pt x="403166" y="93778"/>
                        <a:pt x="378340" y="118578"/>
                      </a:cubicBezTo>
                      <a:cubicBezTo>
                        <a:pt x="364548" y="131022"/>
                        <a:pt x="350755" y="137955"/>
                        <a:pt x="335539" y="137955"/>
                      </a:cubicBezTo>
                      <a:cubicBezTo>
                        <a:pt x="320412" y="137955"/>
                        <a:pt x="306530" y="131022"/>
                        <a:pt x="292738" y="117244"/>
                      </a:cubicBezTo>
                      <a:cubicBezTo>
                        <a:pt x="281704" y="106222"/>
                        <a:pt x="274852" y="91022"/>
                        <a:pt x="274852" y="75822"/>
                      </a:cubicBezTo>
                      <a:cubicBezTo>
                        <a:pt x="274852" y="60711"/>
                        <a:pt x="281704" y="46933"/>
                        <a:pt x="294162" y="34489"/>
                      </a:cubicBezTo>
                      <a:cubicBezTo>
                        <a:pt x="318988" y="11022"/>
                        <a:pt x="389374" y="1422"/>
                        <a:pt x="397649" y="0"/>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sp>
              <p:nvSpPr>
                <p:cNvPr id="174" name="user-picture_21104"/>
                <p:cNvSpPr>
                  <a:spLocks noChangeAspect="1"/>
                </p:cNvSpPr>
                <p:nvPr/>
              </p:nvSpPr>
              <p:spPr bwMode="auto">
                <a:xfrm>
                  <a:off x="5749806" y="1349664"/>
                  <a:ext cx="360957" cy="428532"/>
                </a:xfrm>
                <a:custGeom>
                  <a:avLst/>
                  <a:gdLst>
                    <a:gd name="T0" fmla="*/ 5382 w 5442"/>
                    <a:gd name="T1" fmla="*/ 5003 h 5738"/>
                    <a:gd name="T2" fmla="*/ 3966 w 5442"/>
                    <a:gd name="T3" fmla="*/ 4254 h 5738"/>
                    <a:gd name="T4" fmla="*/ 3900 w 5442"/>
                    <a:gd name="T5" fmla="*/ 4049 h 5738"/>
                    <a:gd name="T6" fmla="*/ 3786 w 5442"/>
                    <a:gd name="T7" fmla="*/ 3894 h 5738"/>
                    <a:gd name="T8" fmla="*/ 3737 w 5442"/>
                    <a:gd name="T9" fmla="*/ 3826 h 5738"/>
                    <a:gd name="T10" fmla="*/ 3699 w 5442"/>
                    <a:gd name="T11" fmla="*/ 3428 h 5738"/>
                    <a:gd name="T12" fmla="*/ 3729 w 5442"/>
                    <a:gd name="T13" fmla="*/ 3342 h 5738"/>
                    <a:gd name="T14" fmla="*/ 3921 w 5442"/>
                    <a:gd name="T15" fmla="*/ 2889 h 5738"/>
                    <a:gd name="T16" fmla="*/ 4002 w 5442"/>
                    <a:gd name="T17" fmla="*/ 2638 h 5738"/>
                    <a:gd name="T18" fmla="*/ 4093 w 5442"/>
                    <a:gd name="T19" fmla="*/ 2162 h 5738"/>
                    <a:gd name="T20" fmla="*/ 4031 w 5442"/>
                    <a:gd name="T21" fmla="*/ 2028 h 5738"/>
                    <a:gd name="T22" fmla="*/ 3995 w 5442"/>
                    <a:gd name="T23" fmla="*/ 1941 h 5738"/>
                    <a:gd name="T24" fmla="*/ 3996 w 5442"/>
                    <a:gd name="T25" fmla="*/ 1044 h 5738"/>
                    <a:gd name="T26" fmla="*/ 3703 w 5442"/>
                    <a:gd name="T27" fmla="*/ 543 h 5738"/>
                    <a:gd name="T28" fmla="*/ 3016 w 5442"/>
                    <a:gd name="T29" fmla="*/ 59 h 5738"/>
                    <a:gd name="T30" fmla="*/ 2948 w 5442"/>
                    <a:gd name="T31" fmla="*/ 28 h 5738"/>
                    <a:gd name="T32" fmla="*/ 1739 w 5442"/>
                    <a:gd name="T33" fmla="*/ 543 h 5738"/>
                    <a:gd name="T34" fmla="*/ 1446 w 5442"/>
                    <a:gd name="T35" fmla="*/ 1044 h 5738"/>
                    <a:gd name="T36" fmla="*/ 1447 w 5442"/>
                    <a:gd name="T37" fmla="*/ 1941 h 5738"/>
                    <a:gd name="T38" fmla="*/ 1411 w 5442"/>
                    <a:gd name="T39" fmla="*/ 2028 h 5738"/>
                    <a:gd name="T40" fmla="*/ 1349 w 5442"/>
                    <a:gd name="T41" fmla="*/ 2162 h 5738"/>
                    <a:gd name="T42" fmla="*/ 1440 w 5442"/>
                    <a:gd name="T43" fmla="*/ 2638 h 5738"/>
                    <a:gd name="T44" fmla="*/ 1521 w 5442"/>
                    <a:gd name="T45" fmla="*/ 2889 h 5738"/>
                    <a:gd name="T46" fmla="*/ 1713 w 5442"/>
                    <a:gd name="T47" fmla="*/ 3342 h 5738"/>
                    <a:gd name="T48" fmla="*/ 1743 w 5442"/>
                    <a:gd name="T49" fmla="*/ 3428 h 5738"/>
                    <a:gd name="T50" fmla="*/ 1705 w 5442"/>
                    <a:gd name="T51" fmla="*/ 3826 h 5738"/>
                    <a:gd name="T52" fmla="*/ 1656 w 5442"/>
                    <a:gd name="T53" fmla="*/ 3894 h 5738"/>
                    <a:gd name="T54" fmla="*/ 1541 w 5442"/>
                    <a:gd name="T55" fmla="*/ 4049 h 5738"/>
                    <a:gd name="T56" fmla="*/ 1476 w 5442"/>
                    <a:gd name="T57" fmla="*/ 4254 h 5738"/>
                    <a:gd name="T58" fmla="*/ 59 w 5442"/>
                    <a:gd name="T59" fmla="*/ 5003 h 5738"/>
                    <a:gd name="T60" fmla="*/ 0 w 5442"/>
                    <a:gd name="T61" fmla="*/ 5102 h 5738"/>
                    <a:gd name="T62" fmla="*/ 0 w 5442"/>
                    <a:gd name="T63" fmla="*/ 5626 h 5738"/>
                    <a:gd name="T64" fmla="*/ 112 w 5442"/>
                    <a:gd name="T65" fmla="*/ 5738 h 5738"/>
                    <a:gd name="T66" fmla="*/ 5330 w 5442"/>
                    <a:gd name="T67" fmla="*/ 5738 h 5738"/>
                    <a:gd name="T68" fmla="*/ 5442 w 5442"/>
                    <a:gd name="T69" fmla="*/ 5626 h 5738"/>
                    <a:gd name="T70" fmla="*/ 5442 w 5442"/>
                    <a:gd name="T71" fmla="*/ 5102 h 5738"/>
                    <a:gd name="T72" fmla="*/ 5382 w 5442"/>
                    <a:gd name="T73" fmla="*/ 5003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2" h="5738">
                      <a:moveTo>
                        <a:pt x="5382" y="5003"/>
                      </a:moveTo>
                      <a:lnTo>
                        <a:pt x="3966" y="4254"/>
                      </a:lnTo>
                      <a:lnTo>
                        <a:pt x="3900" y="4049"/>
                      </a:lnTo>
                      <a:cubicBezTo>
                        <a:pt x="3881" y="3981"/>
                        <a:pt x="3850" y="3912"/>
                        <a:pt x="3786" y="3894"/>
                      </a:cubicBezTo>
                      <a:cubicBezTo>
                        <a:pt x="3766" y="3889"/>
                        <a:pt x="3740" y="3852"/>
                        <a:pt x="3737" y="3826"/>
                      </a:cubicBezTo>
                      <a:lnTo>
                        <a:pt x="3699" y="3428"/>
                      </a:lnTo>
                      <a:cubicBezTo>
                        <a:pt x="3697" y="3394"/>
                        <a:pt x="3711" y="3364"/>
                        <a:pt x="3729" y="3342"/>
                      </a:cubicBezTo>
                      <a:cubicBezTo>
                        <a:pt x="3837" y="3212"/>
                        <a:pt x="3896" y="3062"/>
                        <a:pt x="3921" y="2889"/>
                      </a:cubicBezTo>
                      <a:cubicBezTo>
                        <a:pt x="3934" y="2803"/>
                        <a:pt x="3979" y="2723"/>
                        <a:pt x="4002" y="2638"/>
                      </a:cubicBezTo>
                      <a:lnTo>
                        <a:pt x="4093" y="2162"/>
                      </a:lnTo>
                      <a:cubicBezTo>
                        <a:pt x="4102" y="2100"/>
                        <a:pt x="4100" y="2052"/>
                        <a:pt x="4031" y="2028"/>
                      </a:cubicBezTo>
                      <a:cubicBezTo>
                        <a:pt x="4011" y="2021"/>
                        <a:pt x="3995" y="1989"/>
                        <a:pt x="3995" y="1941"/>
                      </a:cubicBezTo>
                      <a:lnTo>
                        <a:pt x="3996" y="1044"/>
                      </a:lnTo>
                      <a:cubicBezTo>
                        <a:pt x="3981" y="827"/>
                        <a:pt x="3866" y="659"/>
                        <a:pt x="3703" y="543"/>
                      </a:cubicBezTo>
                      <a:cubicBezTo>
                        <a:pt x="3392" y="319"/>
                        <a:pt x="2834" y="423"/>
                        <a:pt x="3016" y="59"/>
                      </a:cubicBezTo>
                      <a:cubicBezTo>
                        <a:pt x="3027" y="37"/>
                        <a:pt x="3023" y="0"/>
                        <a:pt x="2948" y="28"/>
                      </a:cubicBezTo>
                      <a:cubicBezTo>
                        <a:pt x="2669" y="130"/>
                        <a:pt x="1926" y="402"/>
                        <a:pt x="1739" y="543"/>
                      </a:cubicBezTo>
                      <a:cubicBezTo>
                        <a:pt x="1572" y="669"/>
                        <a:pt x="1461" y="827"/>
                        <a:pt x="1446" y="1044"/>
                      </a:cubicBezTo>
                      <a:lnTo>
                        <a:pt x="1447" y="1941"/>
                      </a:lnTo>
                      <a:cubicBezTo>
                        <a:pt x="1447" y="1981"/>
                        <a:pt x="1430" y="2021"/>
                        <a:pt x="1411" y="2028"/>
                      </a:cubicBezTo>
                      <a:cubicBezTo>
                        <a:pt x="1341" y="2052"/>
                        <a:pt x="1339" y="2100"/>
                        <a:pt x="1349" y="2162"/>
                      </a:cubicBezTo>
                      <a:lnTo>
                        <a:pt x="1440" y="2638"/>
                      </a:lnTo>
                      <a:cubicBezTo>
                        <a:pt x="1463" y="2723"/>
                        <a:pt x="1508" y="2803"/>
                        <a:pt x="1521" y="2889"/>
                      </a:cubicBezTo>
                      <a:cubicBezTo>
                        <a:pt x="1546" y="3062"/>
                        <a:pt x="1605" y="3212"/>
                        <a:pt x="1713" y="3342"/>
                      </a:cubicBezTo>
                      <a:cubicBezTo>
                        <a:pt x="1731" y="3364"/>
                        <a:pt x="1745" y="3394"/>
                        <a:pt x="1743" y="3428"/>
                      </a:cubicBezTo>
                      <a:lnTo>
                        <a:pt x="1705" y="3826"/>
                      </a:lnTo>
                      <a:cubicBezTo>
                        <a:pt x="1702" y="3852"/>
                        <a:pt x="1676" y="3889"/>
                        <a:pt x="1656" y="3894"/>
                      </a:cubicBezTo>
                      <a:cubicBezTo>
                        <a:pt x="1592" y="3912"/>
                        <a:pt x="1561" y="3981"/>
                        <a:pt x="1541" y="4049"/>
                      </a:cubicBezTo>
                      <a:lnTo>
                        <a:pt x="1476" y="4254"/>
                      </a:lnTo>
                      <a:lnTo>
                        <a:pt x="59" y="5003"/>
                      </a:lnTo>
                      <a:cubicBezTo>
                        <a:pt x="23" y="5022"/>
                        <a:pt x="0" y="5060"/>
                        <a:pt x="0" y="5102"/>
                      </a:cubicBezTo>
                      <a:lnTo>
                        <a:pt x="0" y="5626"/>
                      </a:lnTo>
                      <a:cubicBezTo>
                        <a:pt x="0" y="5688"/>
                        <a:pt x="50" y="5738"/>
                        <a:pt x="112" y="5738"/>
                      </a:cubicBezTo>
                      <a:lnTo>
                        <a:pt x="5330" y="5738"/>
                      </a:lnTo>
                      <a:cubicBezTo>
                        <a:pt x="5392" y="5738"/>
                        <a:pt x="5442" y="5688"/>
                        <a:pt x="5442" y="5626"/>
                      </a:cubicBezTo>
                      <a:lnTo>
                        <a:pt x="5442" y="5102"/>
                      </a:lnTo>
                      <a:cubicBezTo>
                        <a:pt x="5442" y="5060"/>
                        <a:pt x="5419" y="5022"/>
                        <a:pt x="5382" y="5003"/>
                      </a:cubicBezTo>
                      <a:close/>
                    </a:path>
                  </a:pathLst>
                </a:custGeom>
                <a:solidFill>
                  <a:srgbClr val="1B8E8A"/>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1pPr>
                  <a:lvl2pPr marL="54356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2pPr>
                  <a:lvl3pPr marL="108712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3pPr>
                  <a:lvl4pPr marL="1630680"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4pPr>
                  <a:lvl5pPr marL="2173605" algn="l" rtl="0" eaLnBrk="0" fontAlgn="base" hangingPunct="0">
                    <a:spcBef>
                      <a:spcPct val="0"/>
                    </a:spcBef>
                    <a:spcAft>
                      <a:spcPct val="0"/>
                    </a:spcAft>
                    <a:buFont typeface="Arial" panose="020B0604020202020204" pitchFamily="34" charset="0"/>
                    <a:defRPr sz="1665" b="1" kern="1200">
                      <a:solidFill>
                        <a:schemeClr val="tx1"/>
                      </a:solidFill>
                      <a:latin typeface="黑体" panose="02010609060101010101" pitchFamily="49" charset="-122"/>
                      <a:ea typeface="黑体" panose="02010609060101010101" pitchFamily="49" charset="-122"/>
                      <a:cs typeface="+mn-cs"/>
                    </a:defRPr>
                  </a:lvl5pPr>
                  <a:lvl6pPr marL="271716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6pPr>
                  <a:lvl7pPr marL="326072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7pPr>
                  <a:lvl8pPr marL="380428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8pPr>
                  <a:lvl9pPr marL="4347845" algn="l" defTabSz="1086485" rtl="0" eaLnBrk="1" latinLnBrk="0" hangingPunct="1">
                    <a:defRPr sz="1665" b="1" kern="1200">
                      <a:solidFill>
                        <a:schemeClr val="tx1"/>
                      </a:solidFill>
                      <a:latin typeface="黑体" panose="02010609060101010101" pitchFamily="49" charset="-122"/>
                      <a:ea typeface="黑体" panose="02010609060101010101" pitchFamily="49" charset="-122"/>
                      <a:cs typeface="+mn-cs"/>
                    </a:defRPr>
                  </a:lvl9pPr>
                </a:lstStyle>
                <a:p>
                  <a:endParaRPr lang="zh-CN" altLang="en-US" sz="1300">
                    <a:latin typeface="微软雅黑" panose="020B0503020204020204" pitchFamily="34" charset="-122"/>
                    <a:ea typeface="微软雅黑" panose="020B0503020204020204" pitchFamily="34" charset="-122"/>
                  </a:endParaRPr>
                </a:p>
              </p:txBody>
            </p:sp>
          </p:grpSp>
          <p:sp>
            <p:nvSpPr>
              <p:cNvPr id="172" name="文本框 13"/>
              <p:cNvSpPr txBox="1">
                <a:spLocks noChangeArrowheads="1"/>
              </p:cNvSpPr>
              <p:nvPr/>
            </p:nvSpPr>
            <p:spPr bwMode="auto">
              <a:xfrm>
                <a:off x="7337562" y="898713"/>
                <a:ext cx="1044874" cy="25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900" dirty="0">
                    <a:latin typeface="微软雅黑" panose="020B0503020204020204" pitchFamily="34" charset="-122"/>
                    <a:ea typeface="微软雅黑" panose="020B0503020204020204" pitchFamily="34" charset="-122"/>
                  </a:rPr>
                  <a:t>供应链客户</a:t>
                </a:r>
              </a:p>
            </p:txBody>
          </p:sp>
        </p:grpSp>
        <p:sp>
          <p:nvSpPr>
            <p:cNvPr id="175" name="文本框 174"/>
            <p:cNvSpPr txBox="1"/>
            <p:nvPr/>
          </p:nvSpPr>
          <p:spPr>
            <a:xfrm rot="10800000" flipH="1" flipV="1">
              <a:off x="926786" y="1134009"/>
              <a:ext cx="615900" cy="320240"/>
            </a:xfrm>
            <a:prstGeom prst="rect">
              <a:avLst/>
            </a:prstGeom>
            <a:noFill/>
            <a:ln>
              <a:noFill/>
            </a:ln>
          </p:spPr>
          <p:txBody>
            <a:bodyPr wrap="square" rtlCol="0">
              <a:spAutoFit/>
            </a:bodyPr>
            <a:lstStyle/>
            <a:p>
              <a:pPr algn="r" eaLnBrk="1"/>
              <a:r>
                <a:rPr lang="zh-CN" altLang="en-US" sz="1500" dirty="0">
                  <a:latin typeface="微软雅黑" panose="020B0503020204020204" pitchFamily="34" charset="-122"/>
                  <a:ea typeface="微软雅黑" panose="020B0503020204020204" pitchFamily="34" charset="-122"/>
                </a:rPr>
                <a:t>内部</a:t>
              </a:r>
            </a:p>
          </p:txBody>
        </p:sp>
        <p:sp>
          <p:nvSpPr>
            <p:cNvPr id="176" name="文本框 175"/>
            <p:cNvSpPr txBox="1"/>
            <p:nvPr/>
          </p:nvSpPr>
          <p:spPr>
            <a:xfrm>
              <a:off x="163321" y="3999539"/>
              <a:ext cx="534941" cy="1585951"/>
            </a:xfrm>
            <a:prstGeom prst="rect">
              <a:avLst/>
            </a:prstGeom>
            <a:noFill/>
          </p:spPr>
          <p:txBody>
            <a:bodyPr wrap="square" rtlCol="0">
              <a:spAutoFit/>
            </a:bodyPr>
            <a:lstStyle/>
            <a:p>
              <a:pPr algn="ctr"/>
              <a:r>
                <a:rPr lang="zh-CN" altLang="en-US" sz="1400" dirty="0"/>
                <a:t>省公司</a:t>
              </a:r>
              <a:endParaRPr lang="en-US" altLang="zh-CN" sz="1400" dirty="0"/>
            </a:p>
            <a:p>
              <a:pPr algn="ctr"/>
              <a:r>
                <a:rPr lang="en-US" altLang="zh-CN" sz="1400" dirty="0"/>
                <a:t>/</a:t>
              </a:r>
            </a:p>
            <a:p>
              <a:pPr algn="ctr"/>
              <a:r>
                <a:rPr lang="zh-CN" altLang="en-US" sz="1400" dirty="0"/>
                <a:t>垂直专业公司</a:t>
              </a:r>
              <a:endParaRPr lang="en-US" altLang="zh-CN" sz="1400" dirty="0"/>
            </a:p>
            <a:p>
              <a:pPr algn="ctr"/>
              <a:endParaRPr lang="en-US" altLang="zh-CN" sz="1400" dirty="0"/>
            </a:p>
          </p:txBody>
        </p:sp>
        <p:cxnSp>
          <p:nvCxnSpPr>
            <p:cNvPr id="177" name="肘形连接符 176"/>
            <p:cNvCxnSpPr>
              <a:stCxn id="87" idx="0"/>
              <a:endCxn id="50" idx="2"/>
            </p:cNvCxnSpPr>
            <p:nvPr/>
          </p:nvCxnSpPr>
          <p:spPr>
            <a:xfrm rot="16200000" flipV="1">
              <a:off x="8302430" y="2721693"/>
              <a:ext cx="493997" cy="551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46"/>
            <p:cNvCxnSpPr>
              <a:stCxn id="85" idx="3"/>
              <a:endCxn id="46" idx="3"/>
            </p:cNvCxnSpPr>
            <p:nvPr/>
          </p:nvCxnSpPr>
          <p:spPr bwMode="auto">
            <a:xfrm rot="10800000">
              <a:off x="10151295" y="2692631"/>
              <a:ext cx="354797" cy="735868"/>
            </a:xfrm>
            <a:prstGeom prst="bentConnector3">
              <a:avLst>
                <a:gd name="adj1" fmla="val 50000"/>
              </a:avLst>
            </a:prstGeom>
            <a:solidFill>
              <a:schemeClr val="accent1"/>
            </a:solidFill>
            <a:ln w="9525" cap="flat" cmpd="sng" algn="ctr">
              <a:solidFill>
                <a:schemeClr val="tx1"/>
              </a:solidFill>
              <a:prstDash val="solid"/>
              <a:round/>
              <a:headEnd type="triangle" w="med" len="med"/>
              <a:tailEnd type="triangle" w="med" len="med"/>
            </a:ln>
          </p:spPr>
        </p:cxnSp>
        <p:cxnSp>
          <p:nvCxnSpPr>
            <p:cNvPr id="179" name="肘形连接符 178"/>
            <p:cNvCxnSpPr>
              <a:stCxn id="148" idx="1"/>
            </p:cNvCxnSpPr>
            <p:nvPr/>
          </p:nvCxnSpPr>
          <p:spPr>
            <a:xfrm flipV="1">
              <a:off x="9640322" y="5107564"/>
              <a:ext cx="670718" cy="4353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肘形连接符 179"/>
            <p:cNvCxnSpPr>
              <a:stCxn id="50" idx="1"/>
              <a:endCxn id="162" idx="3"/>
            </p:cNvCxnSpPr>
            <p:nvPr/>
          </p:nvCxnSpPr>
          <p:spPr>
            <a:xfrm>
              <a:off x="9676159" y="2111412"/>
              <a:ext cx="642043" cy="283204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80"/>
            <p:cNvCxnSpPr>
              <a:stCxn id="50" idx="1"/>
              <a:endCxn id="46" idx="1"/>
            </p:cNvCxnSpPr>
            <p:nvPr/>
          </p:nvCxnSpPr>
          <p:spPr>
            <a:xfrm>
              <a:off x="9676159" y="2111412"/>
              <a:ext cx="140809" cy="581219"/>
            </a:xfrm>
            <a:prstGeom prst="bentConnector5">
              <a:avLst>
                <a:gd name="adj1" fmla="val 44277"/>
                <a:gd name="adj2" fmla="val 66219"/>
                <a:gd name="adj3" fmla="val 409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stCxn id="55" idx="2"/>
            </p:cNvCxnSpPr>
            <p:nvPr/>
          </p:nvCxnSpPr>
          <p:spPr>
            <a:xfrm flipH="1">
              <a:off x="5812348" y="5219706"/>
              <a:ext cx="2776" cy="851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云形 182"/>
            <p:cNvSpPr/>
            <p:nvPr/>
          </p:nvSpPr>
          <p:spPr>
            <a:xfrm rot="5400000" flipH="1">
              <a:off x="5642667" y="5182080"/>
              <a:ext cx="280373" cy="2063011"/>
            </a:xfrm>
            <a:prstGeom prst="cloud">
              <a:avLst/>
            </a:prstGeom>
            <a:solidFill>
              <a:schemeClr val="accent5">
                <a:lumMod val="20000"/>
                <a:lumOff val="80000"/>
                <a:alpha val="70000"/>
              </a:schemeClr>
            </a:solidFill>
            <a:ln w="0"/>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物联网设备</a:t>
              </a:r>
            </a:p>
          </p:txBody>
        </p:sp>
        <p:sp>
          <p:nvSpPr>
            <p:cNvPr id="184" name="矩形 183"/>
            <p:cNvSpPr/>
            <p:nvPr/>
          </p:nvSpPr>
          <p:spPr>
            <a:xfrm rot="10800000" flipV="1">
              <a:off x="3304152" y="5499277"/>
              <a:ext cx="2121224" cy="184156"/>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业扩报装</a:t>
              </a:r>
            </a:p>
          </p:txBody>
        </p:sp>
        <p:sp>
          <p:nvSpPr>
            <p:cNvPr id="185" name="云形 184"/>
            <p:cNvSpPr/>
            <p:nvPr/>
          </p:nvSpPr>
          <p:spPr>
            <a:xfrm rot="5400000" flipH="1">
              <a:off x="8401939" y="5226406"/>
              <a:ext cx="280373" cy="2063011"/>
            </a:xfrm>
            <a:prstGeom prst="cloud">
              <a:avLst/>
            </a:prstGeom>
            <a:solidFill>
              <a:schemeClr val="accent5">
                <a:lumMod val="20000"/>
                <a:lumOff val="80000"/>
                <a:alpha val="70000"/>
              </a:schemeClr>
            </a:solidFill>
            <a:ln w="0"/>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物联网设备</a:t>
              </a:r>
            </a:p>
          </p:txBody>
        </p:sp>
        <p:sp>
          <p:nvSpPr>
            <p:cNvPr id="186" name="矩形 185"/>
            <p:cNvSpPr/>
            <p:nvPr/>
          </p:nvSpPr>
          <p:spPr>
            <a:xfrm rot="10800000" flipV="1">
              <a:off x="7419018" y="4476049"/>
              <a:ext cx="2248543" cy="555780"/>
            </a:xfrm>
            <a:prstGeom prst="rect">
              <a:avLst/>
            </a:prstGeom>
            <a:solidFill>
              <a:srgbClr val="FFC000"/>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zh-CN" altLang="en-US" sz="1100" dirty="0">
                  <a:solidFill>
                    <a:schemeClr val="bg1"/>
                  </a:solidFill>
                  <a:latin typeface="微软雅黑" panose="020B0503020204020204" pitchFamily="34" charset="-122"/>
                  <a:ea typeface="微软雅黑" panose="020B0503020204020204" pitchFamily="34" charset="-122"/>
                </a:rPr>
                <a:t>网省分布中台服务（外网）</a:t>
              </a:r>
            </a:p>
          </p:txBody>
        </p:sp>
        <p:sp>
          <p:nvSpPr>
            <p:cNvPr id="187" name="矩形 186"/>
            <p:cNvSpPr/>
            <p:nvPr/>
          </p:nvSpPr>
          <p:spPr>
            <a:xfrm rot="10800000" flipV="1">
              <a:off x="7670673" y="4727252"/>
              <a:ext cx="634790"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800" dirty="0">
                  <a:solidFill>
                    <a:schemeClr val="tx1"/>
                  </a:solidFill>
                  <a:latin typeface="微软雅黑" panose="020B0503020204020204" pitchFamily="34" charset="-122"/>
                  <a:ea typeface="微软雅黑" panose="020B0503020204020204" pitchFamily="34" charset="-122"/>
                </a:rPr>
                <a:t>物联管理中心</a:t>
              </a:r>
            </a:p>
          </p:txBody>
        </p:sp>
        <p:sp>
          <p:nvSpPr>
            <p:cNvPr id="188" name="矩形 187"/>
            <p:cNvSpPr/>
            <p:nvPr/>
          </p:nvSpPr>
          <p:spPr>
            <a:xfrm rot="10800000" flipV="1">
              <a:off x="8739959" y="4727253"/>
              <a:ext cx="634790" cy="235063"/>
            </a:xfrm>
            <a:prstGeom prst="rect">
              <a:avLst/>
            </a:prstGeom>
            <a:solidFill>
              <a:schemeClr val="accent6">
                <a:lumMod val="20000"/>
                <a:lumOff val="80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tx1"/>
                  </a:solidFill>
                  <a:latin typeface="微软雅黑" panose="020B0503020204020204" pitchFamily="34" charset="-122"/>
                  <a:ea typeface="微软雅黑" panose="020B0503020204020204" pitchFamily="34" charset="-122"/>
                </a:rPr>
                <a:t>…….</a:t>
              </a:r>
              <a:endParaRPr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189" name="肘形连接符 188"/>
            <p:cNvCxnSpPr>
              <a:stCxn id="187" idx="3"/>
              <a:endCxn id="185" idx="1"/>
            </p:cNvCxnSpPr>
            <p:nvPr/>
          </p:nvCxnSpPr>
          <p:spPr>
            <a:xfrm rot="10800000" flipV="1">
              <a:off x="7512817" y="4844783"/>
              <a:ext cx="157856" cy="1413127"/>
            </a:xfrm>
            <a:prstGeom prst="bentConnector3">
              <a:avLst>
                <a:gd name="adj1" fmla="val 2513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a:stCxn id="55" idx="3"/>
              <a:endCxn id="70" idx="0"/>
            </p:cNvCxnSpPr>
            <p:nvPr/>
          </p:nvCxnSpPr>
          <p:spPr>
            <a:xfrm flipH="1">
              <a:off x="4345259" y="4888217"/>
              <a:ext cx="345594" cy="409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186" idx="2"/>
              <a:endCxn id="148" idx="0"/>
            </p:cNvCxnSpPr>
            <p:nvPr/>
          </p:nvCxnSpPr>
          <p:spPr>
            <a:xfrm>
              <a:off x="8543289" y="5031829"/>
              <a:ext cx="16788" cy="221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3244268" y="3742756"/>
              <a:ext cx="0" cy="622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flipH="1" flipV="1">
              <a:off x="2753740" y="3751825"/>
              <a:ext cx="10481" cy="5985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4" name="文本框 193"/>
            <p:cNvSpPr txBox="1"/>
            <p:nvPr/>
          </p:nvSpPr>
          <p:spPr>
            <a:xfrm>
              <a:off x="2360211" y="3889433"/>
              <a:ext cx="787058" cy="335490"/>
            </a:xfrm>
            <a:prstGeom prst="rect">
              <a:avLst/>
            </a:prstGeom>
            <a:noFill/>
          </p:spPr>
          <p:txBody>
            <a:bodyPr wrap="square" rtlCol="0">
              <a:spAutoFit/>
            </a:bodyPr>
            <a:lstStyle/>
            <a:p>
              <a:pPr algn="ctr"/>
              <a:r>
                <a:rPr lang="zh-CN" altLang="en-US" sz="800" dirty="0"/>
                <a:t>二级共性数据上传</a:t>
              </a:r>
            </a:p>
          </p:txBody>
        </p:sp>
      </p:grpSp>
    </p:spTree>
    <p:extLst>
      <p:ext uri="{BB962C8B-B14F-4D97-AF65-F5344CB8AC3E}">
        <p14:creationId xmlns:p14="http://schemas.microsoft.com/office/powerpoint/2010/main" val="1811525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企业数据中台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能力框架</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136" name="图片 135"/>
          <p:cNvPicPr>
            <a:picLocks noChangeAspect="1"/>
          </p:cNvPicPr>
          <p:nvPr/>
        </p:nvPicPr>
        <p:blipFill>
          <a:blip r:embed="rId3"/>
          <a:stretch>
            <a:fillRect/>
          </a:stretch>
        </p:blipFill>
        <p:spPr>
          <a:xfrm>
            <a:off x="484381" y="2067347"/>
            <a:ext cx="11144116" cy="4658369"/>
          </a:xfrm>
          <a:prstGeom prst="rect">
            <a:avLst/>
          </a:prstGeom>
        </p:spPr>
      </p:pic>
      <p:sp>
        <p:nvSpPr>
          <p:cNvPr id="137" name="文本框 136"/>
          <p:cNvSpPr txBox="1"/>
          <p:nvPr/>
        </p:nvSpPr>
        <p:spPr>
          <a:xfrm>
            <a:off x="365113" y="1072052"/>
            <a:ext cx="11636006" cy="990015"/>
          </a:xfrm>
          <a:prstGeom prst="rect">
            <a:avLst/>
          </a:prstGeom>
          <a:noFill/>
        </p:spPr>
        <p:txBody>
          <a:bodyPr wrap="square" lIns="91440" tIns="45720" rIns="91440" bIns="45720" rtlCol="0">
            <a:spAutoFit/>
          </a:bodyPr>
          <a:lstStyle>
            <a:defPPr>
              <a:defRPr lang="zh-CN"/>
            </a:defPPr>
            <a:lvl1pPr>
              <a:lnSpc>
                <a:spcPct val="150000"/>
              </a:lnSpc>
              <a:defRPr sz="2000"/>
            </a:lvl1pPr>
          </a:lstStyle>
          <a:p>
            <a:r>
              <a:rPr lang="en-US" altLang="zh-CN" dirty="0" smtClean="0"/>
              <a:t>      </a:t>
            </a:r>
            <a:r>
              <a:rPr lang="zh-CN" altLang="zh-CN" dirty="0" smtClean="0"/>
              <a:t>数据</a:t>
            </a:r>
            <a:r>
              <a:rPr lang="zh-CN" altLang="zh-CN" dirty="0"/>
              <a:t>中台是企业各类数据的汇聚、存储、转换及对外服务的统一支撑能力</a:t>
            </a:r>
            <a:r>
              <a:rPr lang="zh-CN" altLang="zh-CN" dirty="0" smtClean="0"/>
              <a:t>，</a:t>
            </a:r>
            <a:r>
              <a:rPr lang="zh-CN" altLang="en-US" dirty="0" smtClean="0"/>
              <a:t>助力企业开源节流，开源则是成果有效为公司市场化业务开拓提供数字化支持，节流是应用数据提升传统业务效率效益。</a:t>
            </a:r>
            <a:endParaRPr lang="zh-CN" altLang="en-US" dirty="0"/>
          </a:p>
        </p:txBody>
      </p:sp>
      <p:grpSp>
        <p:nvGrpSpPr>
          <p:cNvPr id="2" name="组合 1"/>
          <p:cNvGrpSpPr/>
          <p:nvPr/>
        </p:nvGrpSpPr>
        <p:grpSpPr>
          <a:xfrm>
            <a:off x="4689492" y="780877"/>
            <a:ext cx="7295952" cy="330919"/>
            <a:chOff x="4810541" y="741124"/>
            <a:chExt cx="7295952" cy="330919"/>
          </a:xfrm>
        </p:grpSpPr>
        <p:sp>
          <p:nvSpPr>
            <p:cNvPr id="6" name="矩形 5">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数据及服务</a:t>
              </a:r>
            </a:p>
          </p:txBody>
        </p:sp>
        <p:sp>
          <p:nvSpPr>
            <p:cNvPr id="7" name="矩形 6">
              <a:extLst>
                <a:ext uri="{FF2B5EF4-FFF2-40B4-BE49-F238E27FC236}">
                  <a16:creationId xmlns="" xmlns:a16="http://schemas.microsoft.com/office/drawing/2014/main" id="{DDBC3A91-AB59-46B8-9512-8F0316B2996C}"/>
                </a:ext>
              </a:extLst>
            </p:cNvPr>
            <p:cNvSpPr/>
            <p:nvPr/>
          </p:nvSpPr>
          <p:spPr>
            <a:xfrm>
              <a:off x="7444194" y="744216"/>
              <a:ext cx="1319393"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技术及工具</a:t>
              </a:r>
            </a:p>
          </p:txBody>
        </p:sp>
        <p:sp>
          <p:nvSpPr>
            <p:cNvPr id="8" name="矩形 7">
              <a:extLst>
                <a:ext uri="{FF2B5EF4-FFF2-40B4-BE49-F238E27FC236}">
                  <a16:creationId xmlns="" xmlns:a16="http://schemas.microsoft.com/office/drawing/2014/main" id="{FE83DF12-BBB0-4ACA-8FAA-A9BE29F0522B}"/>
                </a:ext>
              </a:extLst>
            </p:cNvPr>
            <p:cNvSpPr/>
            <p:nvPr/>
          </p:nvSpPr>
          <p:spPr>
            <a:xfrm>
              <a:off x="8768106" y="744216"/>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团队及运营机制</a:t>
              </a:r>
            </a:p>
          </p:txBody>
        </p:sp>
        <p:sp>
          <p:nvSpPr>
            <p:cNvPr id="11" name="矩形 10">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13" name="矩形 12">
              <a:extLst>
                <a:ext uri="{FF2B5EF4-FFF2-40B4-BE49-F238E27FC236}">
                  <a16:creationId xmlns="" xmlns:a16="http://schemas.microsoft.com/office/drawing/2014/main" id="{FE83DF12-BBB0-4ACA-8FAA-A9BE29F0522B}"/>
                </a:ext>
              </a:extLst>
            </p:cNvPr>
            <p:cNvSpPr/>
            <p:nvPr/>
          </p:nvSpPr>
          <p:spPr>
            <a:xfrm>
              <a:off x="10445137" y="741124"/>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3858356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企业数据中台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加快企业数据从技术化向业务化的转变</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365113" y="1058799"/>
            <a:ext cx="11391084" cy="990015"/>
          </a:xfrm>
          <a:prstGeom prst="rect">
            <a:avLst/>
          </a:prstGeom>
          <a:noFill/>
        </p:spPr>
        <p:txBody>
          <a:bodyPr wrap="square" lIns="91440" tIns="45720" rIns="91440" bIns="45720" rtlCol="0">
            <a:spAutoFit/>
          </a:bodyPr>
          <a:lstStyle>
            <a:defPPr>
              <a:defRPr lang="zh-CN"/>
            </a:defPPr>
            <a:lvl1pPr>
              <a:lnSpc>
                <a:spcPct val="150000"/>
              </a:lnSpc>
              <a:defRPr sz="2000"/>
            </a:lvl1pPr>
          </a:lstStyle>
          <a:p>
            <a:r>
              <a:rPr lang="en-US" altLang="zh-CN" dirty="0"/>
              <a:t>        </a:t>
            </a:r>
            <a:r>
              <a:rPr lang="zh-CN" altLang="en-US" dirty="0" smtClean="0"/>
              <a:t>企业数据中台需要完成数据技术汇聚到面向业务化服务表达的全过程，建议国网公司采用信息部门和业务部门分层协同建设方式。</a:t>
            </a:r>
            <a:endParaRPr lang="zh-CN" altLang="en-US" dirty="0"/>
          </a:p>
        </p:txBody>
      </p:sp>
      <p:pic>
        <p:nvPicPr>
          <p:cNvPr id="6" name="图片 5"/>
          <p:cNvPicPr>
            <a:picLocks noChangeAspect="1"/>
          </p:cNvPicPr>
          <p:nvPr/>
        </p:nvPicPr>
        <p:blipFill>
          <a:blip r:embed="rId3"/>
          <a:stretch>
            <a:fillRect/>
          </a:stretch>
        </p:blipFill>
        <p:spPr>
          <a:xfrm>
            <a:off x="2722927" y="2676945"/>
            <a:ext cx="6778882" cy="3101009"/>
          </a:xfrm>
          <a:prstGeom prst="rect">
            <a:avLst/>
          </a:prstGeom>
        </p:spPr>
      </p:pic>
      <p:sp>
        <p:nvSpPr>
          <p:cNvPr id="7" name="文本框 6"/>
          <p:cNvSpPr txBox="1"/>
          <p:nvPr/>
        </p:nvSpPr>
        <p:spPr>
          <a:xfrm>
            <a:off x="649365" y="2122076"/>
            <a:ext cx="869149" cy="369332"/>
          </a:xfrm>
          <a:prstGeom prst="rect">
            <a:avLst/>
          </a:prstGeom>
          <a:solidFill>
            <a:schemeClr val="accent1">
              <a:lumMod val="20000"/>
              <a:lumOff val="80000"/>
            </a:schemeClr>
          </a:solidFill>
        </p:spPr>
        <p:txBody>
          <a:bodyPr wrap="none" lIns="91440" tIns="45720" rIns="91440" bIns="45720" rtlCol="0">
            <a:spAutoFit/>
          </a:bodyPr>
          <a:lstStyle/>
          <a:p>
            <a:r>
              <a:rPr lang="zh-CN" altLang="en-US" dirty="0" smtClean="0"/>
              <a:t>总部侧</a:t>
            </a:r>
            <a:endParaRPr lang="zh-CN" altLang="en-US" dirty="0"/>
          </a:p>
        </p:txBody>
      </p:sp>
      <p:sp>
        <p:nvSpPr>
          <p:cNvPr id="8" name="文本框 7"/>
          <p:cNvSpPr txBox="1"/>
          <p:nvPr/>
        </p:nvSpPr>
        <p:spPr>
          <a:xfrm>
            <a:off x="10542113" y="2122076"/>
            <a:ext cx="869149" cy="369332"/>
          </a:xfrm>
          <a:prstGeom prst="rect">
            <a:avLst/>
          </a:prstGeom>
          <a:solidFill>
            <a:schemeClr val="accent1">
              <a:lumMod val="20000"/>
              <a:lumOff val="80000"/>
            </a:schemeClr>
          </a:solidFill>
        </p:spPr>
        <p:txBody>
          <a:bodyPr wrap="none" lIns="91440" tIns="45720" rIns="91440" bIns="45720" rtlCol="0">
            <a:spAutoFit/>
          </a:bodyPr>
          <a:lstStyle/>
          <a:p>
            <a:r>
              <a:rPr lang="zh-CN" altLang="en-US" dirty="0" smtClean="0"/>
              <a:t>网省侧</a:t>
            </a:r>
            <a:endParaRPr lang="zh-CN" altLang="en-US" dirty="0"/>
          </a:p>
        </p:txBody>
      </p:sp>
      <p:sp>
        <p:nvSpPr>
          <p:cNvPr id="9" name="文本框 8"/>
          <p:cNvSpPr txBox="1"/>
          <p:nvPr/>
        </p:nvSpPr>
        <p:spPr>
          <a:xfrm>
            <a:off x="1626756" y="2107981"/>
            <a:ext cx="9057288" cy="369332"/>
          </a:xfrm>
          <a:prstGeom prst="rect">
            <a:avLst/>
          </a:prstGeom>
          <a:noFill/>
        </p:spPr>
        <p:txBody>
          <a:bodyPr wrap="none" lIns="91440" tIns="45720" rIns="91440" bIns="45720" rtlCol="0">
            <a:spAutoFit/>
          </a:bodyPr>
          <a:lstStyle/>
          <a:p>
            <a:r>
              <a:rPr lang="zh-CN" altLang="en-US" b="1" dirty="0" smtClean="0"/>
              <a:t>总体原则：优先数据颗粒归仓，后逐步数模统一，从离线向准实时演进，服务统一运营</a:t>
            </a:r>
            <a:endParaRPr lang="zh-CN" altLang="en-US" b="1" dirty="0"/>
          </a:p>
        </p:txBody>
      </p:sp>
      <p:sp>
        <p:nvSpPr>
          <p:cNvPr id="10" name="文本框 9"/>
          <p:cNvSpPr txBox="1"/>
          <p:nvPr/>
        </p:nvSpPr>
        <p:spPr>
          <a:xfrm>
            <a:off x="885148" y="6109251"/>
            <a:ext cx="1205948" cy="369332"/>
          </a:xfrm>
          <a:prstGeom prst="rect">
            <a:avLst/>
          </a:prstGeom>
          <a:noFill/>
        </p:spPr>
        <p:txBody>
          <a:bodyPr wrap="square" lIns="91440" tIns="45720" rIns="91440" bIns="45720" rtlCol="0">
            <a:spAutoFit/>
          </a:bodyPr>
          <a:lstStyle/>
          <a:p>
            <a:endParaRPr lang="zh-CN" altLang="en-US" dirty="0"/>
          </a:p>
        </p:txBody>
      </p:sp>
      <p:sp>
        <p:nvSpPr>
          <p:cNvPr id="12" name="文本框 11"/>
          <p:cNvSpPr txBox="1"/>
          <p:nvPr/>
        </p:nvSpPr>
        <p:spPr>
          <a:xfrm>
            <a:off x="209288" y="5934616"/>
            <a:ext cx="3416320" cy="646331"/>
          </a:xfrm>
          <a:prstGeom prst="rect">
            <a:avLst/>
          </a:prstGeom>
          <a:noFill/>
        </p:spPr>
        <p:txBody>
          <a:bodyPr wrap="none" lIns="91440" tIns="45720" rIns="91440" bIns="45720" rtlCol="0">
            <a:spAutoFit/>
          </a:bodyPr>
          <a:lstStyle/>
          <a:p>
            <a:r>
              <a:rPr lang="zh-CN" altLang="en-US" b="1" dirty="0" smtClean="0"/>
              <a:t>建成前：</a:t>
            </a:r>
            <a:r>
              <a:rPr lang="zh-CN" altLang="en-US" dirty="0" smtClean="0"/>
              <a:t>不强控数据模型</a:t>
            </a:r>
            <a:endParaRPr lang="en-US" altLang="zh-CN" dirty="0" smtClean="0"/>
          </a:p>
          <a:p>
            <a:r>
              <a:rPr lang="zh-CN" altLang="en-US" b="1" dirty="0" smtClean="0"/>
              <a:t>建成后：</a:t>
            </a:r>
            <a:r>
              <a:rPr lang="zh-CN" altLang="en-US" dirty="0" smtClean="0"/>
              <a:t>两级强控共性数据模型</a:t>
            </a:r>
            <a:endParaRPr lang="zh-CN" altLang="en-US" dirty="0"/>
          </a:p>
        </p:txBody>
      </p:sp>
      <p:sp>
        <p:nvSpPr>
          <p:cNvPr id="13" name="文本框 12"/>
          <p:cNvSpPr txBox="1"/>
          <p:nvPr/>
        </p:nvSpPr>
        <p:spPr>
          <a:xfrm>
            <a:off x="3619337" y="6073106"/>
            <a:ext cx="2723823" cy="369332"/>
          </a:xfrm>
          <a:prstGeom prst="rect">
            <a:avLst/>
          </a:prstGeom>
          <a:noFill/>
        </p:spPr>
        <p:txBody>
          <a:bodyPr wrap="none" lIns="91440" tIns="45720" rIns="91440" bIns="45720" rtlCol="0">
            <a:spAutoFit/>
          </a:bodyPr>
          <a:lstStyle/>
          <a:p>
            <a:r>
              <a:rPr lang="zh-CN" altLang="en-US" b="1" dirty="0" smtClean="0"/>
              <a:t>强控共性数据模型符合度</a:t>
            </a:r>
            <a:endParaRPr lang="zh-CN" altLang="en-US" dirty="0"/>
          </a:p>
        </p:txBody>
      </p:sp>
      <p:sp>
        <p:nvSpPr>
          <p:cNvPr id="14" name="文本框 13"/>
          <p:cNvSpPr txBox="1"/>
          <p:nvPr/>
        </p:nvSpPr>
        <p:spPr>
          <a:xfrm>
            <a:off x="6558303" y="6073106"/>
            <a:ext cx="2954655" cy="369332"/>
          </a:xfrm>
          <a:prstGeom prst="rect">
            <a:avLst/>
          </a:prstGeom>
          <a:noFill/>
        </p:spPr>
        <p:txBody>
          <a:bodyPr wrap="none" lIns="91440" tIns="45720" rIns="91440" bIns="45720" rtlCol="0">
            <a:spAutoFit/>
          </a:bodyPr>
          <a:lstStyle/>
          <a:p>
            <a:r>
              <a:rPr lang="zh-CN" altLang="en-US" b="1" dirty="0" smtClean="0"/>
              <a:t>不强控客户交互模型符合度</a:t>
            </a:r>
            <a:endParaRPr lang="zh-CN" altLang="en-US" dirty="0"/>
          </a:p>
        </p:txBody>
      </p:sp>
      <p:sp>
        <p:nvSpPr>
          <p:cNvPr id="15" name="文本框 14"/>
          <p:cNvSpPr txBox="1"/>
          <p:nvPr/>
        </p:nvSpPr>
        <p:spPr>
          <a:xfrm>
            <a:off x="9844265" y="6086358"/>
            <a:ext cx="2074607" cy="369332"/>
          </a:xfrm>
          <a:prstGeom prst="rect">
            <a:avLst/>
          </a:prstGeom>
          <a:noFill/>
        </p:spPr>
        <p:txBody>
          <a:bodyPr wrap="none" lIns="91440" tIns="45720" rIns="91440" bIns="45720" rtlCol="0">
            <a:spAutoFit/>
          </a:bodyPr>
          <a:lstStyle/>
          <a:p>
            <a:r>
              <a:rPr lang="zh-CN" altLang="en-US" b="1" dirty="0" smtClean="0"/>
              <a:t>强控物模型符合度</a:t>
            </a:r>
            <a:endParaRPr lang="zh-CN" altLang="en-US" dirty="0"/>
          </a:p>
        </p:txBody>
      </p:sp>
      <p:sp>
        <p:nvSpPr>
          <p:cNvPr id="18" name="线形标注 2 17"/>
          <p:cNvSpPr/>
          <p:nvPr/>
        </p:nvSpPr>
        <p:spPr>
          <a:xfrm>
            <a:off x="3167270" y="5239286"/>
            <a:ext cx="1550505" cy="477079"/>
          </a:xfrm>
          <a:prstGeom prst="borderCallout2">
            <a:avLst>
              <a:gd name="adj1" fmla="val 18750"/>
              <a:gd name="adj2" fmla="val -8333"/>
              <a:gd name="adj3" fmla="val 18750"/>
              <a:gd name="adj4" fmla="val -16667"/>
              <a:gd name="adj5" fmla="val 168056"/>
              <a:gd name="adj6" fmla="val -44103"/>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20" name="线形标注 2 19"/>
          <p:cNvSpPr/>
          <p:nvPr/>
        </p:nvSpPr>
        <p:spPr>
          <a:xfrm>
            <a:off x="4752899" y="5239286"/>
            <a:ext cx="1550505" cy="477079"/>
          </a:xfrm>
          <a:prstGeom prst="borderCallout2">
            <a:avLst>
              <a:gd name="adj1" fmla="val 93750"/>
              <a:gd name="adj2" fmla="val 52351"/>
              <a:gd name="adj3" fmla="val 127083"/>
              <a:gd name="adj4" fmla="val 25213"/>
              <a:gd name="adj5" fmla="val 204167"/>
              <a:gd name="adj6" fmla="val -2017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21" name="线形标注 2 20"/>
          <p:cNvSpPr/>
          <p:nvPr/>
        </p:nvSpPr>
        <p:spPr>
          <a:xfrm>
            <a:off x="6329211" y="5239286"/>
            <a:ext cx="1476320" cy="477079"/>
          </a:xfrm>
          <a:prstGeom prst="borderCallout2">
            <a:avLst>
              <a:gd name="adj1" fmla="val 93750"/>
              <a:gd name="adj2" fmla="val 52351"/>
              <a:gd name="adj3" fmla="val 138194"/>
              <a:gd name="adj4" fmla="val 71891"/>
              <a:gd name="adj5" fmla="val 187500"/>
              <a:gd name="adj6" fmla="val 669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22" name="线形标注 2 21"/>
          <p:cNvSpPr/>
          <p:nvPr/>
        </p:nvSpPr>
        <p:spPr>
          <a:xfrm>
            <a:off x="7844599" y="5239286"/>
            <a:ext cx="1476320" cy="477079"/>
          </a:xfrm>
          <a:prstGeom prst="borderCallout2">
            <a:avLst>
              <a:gd name="adj1" fmla="val 96528"/>
              <a:gd name="adj2" fmla="val 93643"/>
              <a:gd name="adj3" fmla="val 138194"/>
              <a:gd name="adj4" fmla="val 132034"/>
              <a:gd name="adj5" fmla="val 193056"/>
              <a:gd name="adj6" fmla="val 20334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23" name="文本框 22"/>
          <p:cNvSpPr txBox="1"/>
          <p:nvPr/>
        </p:nvSpPr>
        <p:spPr>
          <a:xfrm>
            <a:off x="410605" y="4305177"/>
            <a:ext cx="2155034" cy="646331"/>
          </a:xfrm>
          <a:prstGeom prst="rect">
            <a:avLst/>
          </a:prstGeom>
          <a:noFill/>
        </p:spPr>
        <p:txBody>
          <a:bodyPr wrap="square" lIns="91440" tIns="45720" rIns="91440" bIns="45720" rtlCol="0">
            <a:spAutoFit/>
          </a:bodyPr>
          <a:lstStyle/>
          <a:p>
            <a:r>
              <a:rPr lang="zh-CN" altLang="en-US" dirty="0" smtClean="0"/>
              <a:t>业务部门分头开展主题对象统一设计</a:t>
            </a:r>
            <a:endParaRPr lang="zh-CN" altLang="en-US" dirty="0"/>
          </a:p>
        </p:txBody>
      </p:sp>
      <p:sp>
        <p:nvSpPr>
          <p:cNvPr id="25" name="文本框 24"/>
          <p:cNvSpPr txBox="1"/>
          <p:nvPr/>
        </p:nvSpPr>
        <p:spPr>
          <a:xfrm>
            <a:off x="9763829" y="4238664"/>
            <a:ext cx="2155034" cy="646331"/>
          </a:xfrm>
          <a:prstGeom prst="rect">
            <a:avLst/>
          </a:prstGeom>
          <a:noFill/>
        </p:spPr>
        <p:txBody>
          <a:bodyPr wrap="square" lIns="91440" tIns="45720" rIns="91440" bIns="45720" rtlCol="0">
            <a:spAutoFit/>
          </a:bodyPr>
          <a:lstStyle/>
          <a:p>
            <a:r>
              <a:rPr lang="zh-CN" altLang="en-US" dirty="0" smtClean="0"/>
              <a:t>继承总部统一设计，扩展网省个性需求</a:t>
            </a:r>
            <a:endParaRPr lang="zh-CN" altLang="en-US" dirty="0"/>
          </a:p>
        </p:txBody>
      </p:sp>
      <p:sp>
        <p:nvSpPr>
          <p:cNvPr id="26" name="文本框 25"/>
          <p:cNvSpPr txBox="1"/>
          <p:nvPr/>
        </p:nvSpPr>
        <p:spPr>
          <a:xfrm>
            <a:off x="457553" y="3044213"/>
            <a:ext cx="1881808" cy="923330"/>
          </a:xfrm>
          <a:prstGeom prst="rect">
            <a:avLst/>
          </a:prstGeom>
          <a:noFill/>
        </p:spPr>
        <p:txBody>
          <a:bodyPr wrap="square" lIns="91440" tIns="45720" rIns="91440" bIns="45720" rtlCol="0">
            <a:spAutoFit/>
          </a:bodyPr>
          <a:lstStyle/>
          <a:p>
            <a:r>
              <a:rPr lang="zh-CN" altLang="en-US" dirty="0" smtClean="0"/>
              <a:t>基于总部应用场景驱动，业务部门应用沉淀</a:t>
            </a:r>
            <a:endParaRPr lang="zh-CN" altLang="en-US" dirty="0"/>
          </a:p>
        </p:txBody>
      </p:sp>
      <p:sp>
        <p:nvSpPr>
          <p:cNvPr id="27" name="文本框 26"/>
          <p:cNvSpPr txBox="1"/>
          <p:nvPr/>
        </p:nvSpPr>
        <p:spPr>
          <a:xfrm>
            <a:off x="9885375" y="3044213"/>
            <a:ext cx="1992368" cy="923330"/>
          </a:xfrm>
          <a:prstGeom prst="rect">
            <a:avLst/>
          </a:prstGeom>
          <a:noFill/>
        </p:spPr>
        <p:txBody>
          <a:bodyPr wrap="square" lIns="91440" tIns="45720" rIns="91440" bIns="45720" rtlCol="0">
            <a:spAutoFit/>
          </a:bodyPr>
          <a:lstStyle/>
          <a:p>
            <a:r>
              <a:rPr lang="zh-CN" altLang="en-US" dirty="0" smtClean="0"/>
              <a:t>基于省公司应用场景驱动，业务部门应用沉淀</a:t>
            </a:r>
            <a:endParaRPr lang="zh-CN" altLang="en-US" dirty="0"/>
          </a:p>
        </p:txBody>
      </p:sp>
      <p:sp>
        <p:nvSpPr>
          <p:cNvPr id="28" name="右箭头 27"/>
          <p:cNvSpPr/>
          <p:nvPr/>
        </p:nvSpPr>
        <p:spPr>
          <a:xfrm>
            <a:off x="9512953" y="3243097"/>
            <a:ext cx="238540" cy="41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29" name="右箭头 28"/>
          <p:cNvSpPr/>
          <p:nvPr/>
        </p:nvSpPr>
        <p:spPr>
          <a:xfrm>
            <a:off x="9539827" y="4305177"/>
            <a:ext cx="238540" cy="410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30" name="右箭头 29"/>
          <p:cNvSpPr/>
          <p:nvPr/>
        </p:nvSpPr>
        <p:spPr>
          <a:xfrm flipH="1">
            <a:off x="2385391" y="3279071"/>
            <a:ext cx="201016" cy="3748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31" name="右箭头 30"/>
          <p:cNvSpPr/>
          <p:nvPr/>
        </p:nvSpPr>
        <p:spPr>
          <a:xfrm flipH="1">
            <a:off x="2385391" y="4407665"/>
            <a:ext cx="201016" cy="3748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grpSp>
        <p:nvGrpSpPr>
          <p:cNvPr id="32" name="组合 31"/>
          <p:cNvGrpSpPr/>
          <p:nvPr/>
        </p:nvGrpSpPr>
        <p:grpSpPr>
          <a:xfrm>
            <a:off x="4075612" y="712107"/>
            <a:ext cx="7909833" cy="486775"/>
            <a:chOff x="4810541" y="730964"/>
            <a:chExt cx="7295952" cy="341079"/>
          </a:xfrm>
        </p:grpSpPr>
        <p:sp>
          <p:nvSpPr>
            <p:cNvPr id="33" name="矩形 32">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数据及服务</a:t>
              </a:r>
            </a:p>
          </p:txBody>
        </p:sp>
        <p:sp>
          <p:nvSpPr>
            <p:cNvPr id="34" name="矩形 33">
              <a:extLst>
                <a:ext uri="{FF2B5EF4-FFF2-40B4-BE49-F238E27FC236}">
                  <a16:creationId xmlns="" xmlns:a16="http://schemas.microsoft.com/office/drawing/2014/main" id="{DDBC3A91-AB59-46B8-9512-8F0316B2996C}"/>
                </a:ext>
              </a:extLst>
            </p:cNvPr>
            <p:cNvSpPr/>
            <p:nvPr/>
          </p:nvSpPr>
          <p:spPr>
            <a:xfrm>
              <a:off x="7444194" y="744216"/>
              <a:ext cx="1319393"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协同运营模式</a:t>
              </a:r>
            </a:p>
          </p:txBody>
        </p:sp>
        <p:sp>
          <p:nvSpPr>
            <p:cNvPr id="35" name="矩形 34">
              <a:extLst>
                <a:ext uri="{FF2B5EF4-FFF2-40B4-BE49-F238E27FC236}">
                  <a16:creationId xmlns="" xmlns:a16="http://schemas.microsoft.com/office/drawing/2014/main" id="{FE83DF12-BBB0-4ACA-8FAA-A9BE29F0522B}"/>
                </a:ext>
              </a:extLst>
            </p:cNvPr>
            <p:cNvSpPr/>
            <p:nvPr/>
          </p:nvSpPr>
          <p:spPr>
            <a:xfrm>
              <a:off x="8768106" y="744216"/>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团队及运营机制</a:t>
              </a:r>
            </a:p>
          </p:txBody>
        </p:sp>
        <p:sp>
          <p:nvSpPr>
            <p:cNvPr id="36" name="矩形 35">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37" name="矩形 36">
              <a:extLst>
                <a:ext uri="{FF2B5EF4-FFF2-40B4-BE49-F238E27FC236}">
                  <a16:creationId xmlns="" xmlns:a16="http://schemas.microsoft.com/office/drawing/2014/main" id="{FE83DF12-BBB0-4ACA-8FAA-A9BE29F0522B}"/>
                </a:ext>
              </a:extLst>
            </p:cNvPr>
            <p:cNvSpPr/>
            <p:nvPr/>
          </p:nvSpPr>
          <p:spPr>
            <a:xfrm>
              <a:off x="10445137" y="730964"/>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3843685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2" y="194319"/>
            <a:ext cx="8580106"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企业数据中台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统一数据服务支撑及沉淀</a:t>
            </a:r>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338199" y="2146851"/>
            <a:ext cx="11456236" cy="4461604"/>
            <a:chOff x="342593" y="1419770"/>
            <a:chExt cx="13015086" cy="5099309"/>
          </a:xfrm>
        </p:grpSpPr>
        <p:cxnSp>
          <p:nvCxnSpPr>
            <p:cNvPr id="32" name="连接符: 肘形 105">
              <a:extLst>
                <a:ext uri="{FF2B5EF4-FFF2-40B4-BE49-F238E27FC236}">
                  <a16:creationId xmlns="" xmlns:a16="http://schemas.microsoft.com/office/drawing/2014/main" id="{F32C9ED7-AA43-4790-AFDC-CA40776154D4}"/>
                </a:ext>
              </a:extLst>
            </p:cNvPr>
            <p:cNvCxnSpPr>
              <a:cxnSpLocks/>
            </p:cNvCxnSpPr>
            <p:nvPr/>
          </p:nvCxnSpPr>
          <p:spPr>
            <a:xfrm>
              <a:off x="8113582" y="2203177"/>
              <a:ext cx="3076658" cy="1367585"/>
            </a:xfrm>
            <a:prstGeom prst="bentConnector3">
              <a:avLst>
                <a:gd name="adj1" fmla="val 100038"/>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a:stretch>
              <a:fillRect/>
            </a:stretch>
          </p:blipFill>
          <p:spPr>
            <a:xfrm>
              <a:off x="342593" y="1789104"/>
              <a:ext cx="7987971" cy="4729975"/>
            </a:xfrm>
            <a:prstGeom prst="rect">
              <a:avLst/>
            </a:prstGeom>
          </p:spPr>
        </p:pic>
        <p:sp>
          <p:nvSpPr>
            <p:cNvPr id="34" name="文本框 33">
              <a:extLst>
                <a:ext uri="{FF2B5EF4-FFF2-40B4-BE49-F238E27FC236}">
                  <a16:creationId xmlns="" xmlns:a16="http://schemas.microsoft.com/office/drawing/2014/main" id="{013A1A15-9658-410C-A6A7-1E7E1BB2B23D}"/>
                </a:ext>
              </a:extLst>
            </p:cNvPr>
            <p:cNvSpPr txBox="1"/>
            <p:nvPr/>
          </p:nvSpPr>
          <p:spPr>
            <a:xfrm>
              <a:off x="8408006" y="1419770"/>
              <a:ext cx="4949673" cy="844243"/>
            </a:xfrm>
            <a:prstGeom prst="rect">
              <a:avLst/>
            </a:prstGeom>
            <a:noFill/>
          </p:spPr>
          <p:txBody>
            <a:bodyPr wrap="square" rtlCol="0">
              <a:spAutoFit/>
            </a:bodyPr>
            <a:lstStyle/>
            <a:p>
              <a:r>
                <a:rPr lang="en-US" altLang="zh-CN" sz="1400" dirty="0">
                  <a:latin typeface="+mn-ea"/>
                </a:rPr>
                <a:t>2</a:t>
              </a:r>
              <a:r>
                <a:rPr lang="zh-CN" altLang="en-US" sz="1400" dirty="0">
                  <a:latin typeface="+mn-ea"/>
                </a:rPr>
                <a:t>、部分公共数据服务通过统一设计建设，如客户画像等。部分公共数据服务通过服务调用数据分析而得出，形成企业公共数据服务迭代机制。</a:t>
              </a:r>
            </a:p>
          </p:txBody>
        </p:sp>
        <p:sp>
          <p:nvSpPr>
            <p:cNvPr id="35" name="文本框 34">
              <a:extLst>
                <a:ext uri="{FF2B5EF4-FFF2-40B4-BE49-F238E27FC236}">
                  <a16:creationId xmlns="" xmlns:a16="http://schemas.microsoft.com/office/drawing/2014/main" id="{5E437300-B8D2-4E64-826F-13164F5822CD}"/>
                </a:ext>
              </a:extLst>
            </p:cNvPr>
            <p:cNvSpPr txBox="1"/>
            <p:nvPr/>
          </p:nvSpPr>
          <p:spPr>
            <a:xfrm>
              <a:off x="9087546" y="2502093"/>
              <a:ext cx="4149689" cy="844243"/>
            </a:xfrm>
            <a:prstGeom prst="rect">
              <a:avLst/>
            </a:prstGeom>
            <a:noFill/>
          </p:spPr>
          <p:txBody>
            <a:bodyPr wrap="square" rtlCol="0">
              <a:spAutoFit/>
            </a:bodyPr>
            <a:lstStyle/>
            <a:p>
              <a:r>
                <a:rPr lang="en-US" altLang="zh-CN" sz="1400" dirty="0">
                  <a:latin typeface="+mn-ea"/>
                </a:rPr>
                <a:t>3</a:t>
              </a:r>
              <a:r>
                <a:rPr lang="zh-CN" altLang="en-US" sz="1400" dirty="0">
                  <a:latin typeface="+mn-ea"/>
                </a:rPr>
                <a:t>、公共数据服务通过企业数据资产服务目录对内外部安全可控开放，为业务创新服务和产业生态链系统提供数据驱动的连接能力。</a:t>
              </a:r>
            </a:p>
          </p:txBody>
        </p:sp>
        <p:sp>
          <p:nvSpPr>
            <p:cNvPr id="36" name="圆角矩形 178">
              <a:extLst>
                <a:ext uri="{FF2B5EF4-FFF2-40B4-BE49-F238E27FC236}">
                  <a16:creationId xmlns="" xmlns:a16="http://schemas.microsoft.com/office/drawing/2014/main" id="{7DF2F298-8F51-44FC-80CF-E8679C74C976}"/>
                </a:ext>
              </a:extLst>
            </p:cNvPr>
            <p:cNvSpPr/>
            <p:nvPr/>
          </p:nvSpPr>
          <p:spPr>
            <a:xfrm>
              <a:off x="9674416" y="3921936"/>
              <a:ext cx="2887022" cy="389614"/>
            </a:xfrm>
            <a:prstGeom prst="rect">
              <a:avLst/>
            </a:prstGeom>
            <a:solidFill>
              <a:srgbClr val="4E79C7"/>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zh-CN" altLang="en-US" sz="1600" kern="0" dirty="0">
                  <a:solidFill>
                    <a:prstClr val="white"/>
                  </a:solidFill>
                  <a:latin typeface="+mn-ea"/>
                  <a:cs typeface="微软雅黑" panose="020B0503020204020204" pitchFamily="34" charset="-122"/>
                </a:rPr>
                <a:t>标签分析服务</a:t>
              </a:r>
            </a:p>
          </p:txBody>
        </p:sp>
        <p:sp>
          <p:nvSpPr>
            <p:cNvPr id="37" name="圆角矩形 178">
              <a:extLst>
                <a:ext uri="{FF2B5EF4-FFF2-40B4-BE49-F238E27FC236}">
                  <a16:creationId xmlns="" xmlns:a16="http://schemas.microsoft.com/office/drawing/2014/main" id="{0960E96B-E89C-4FD3-8B19-BC2A9954BFF3}"/>
                </a:ext>
              </a:extLst>
            </p:cNvPr>
            <p:cNvSpPr/>
            <p:nvPr/>
          </p:nvSpPr>
          <p:spPr>
            <a:xfrm>
              <a:off x="9661454" y="4433886"/>
              <a:ext cx="2887022" cy="389614"/>
            </a:xfrm>
            <a:prstGeom prst="rect">
              <a:avLst/>
            </a:prstGeom>
            <a:solidFill>
              <a:srgbClr val="4E79C7"/>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zh-CN" altLang="en-US" sz="1600" kern="0" dirty="0">
                  <a:solidFill>
                    <a:prstClr val="white"/>
                  </a:solidFill>
                  <a:latin typeface="+mn-ea"/>
                  <a:cs typeface="微软雅黑" panose="020B0503020204020204" pitchFamily="34" charset="-122"/>
                </a:rPr>
                <a:t>画像服务</a:t>
              </a:r>
            </a:p>
          </p:txBody>
        </p:sp>
        <p:sp>
          <p:nvSpPr>
            <p:cNvPr id="38" name="圆角矩形 178">
              <a:extLst>
                <a:ext uri="{FF2B5EF4-FFF2-40B4-BE49-F238E27FC236}">
                  <a16:creationId xmlns="" xmlns:a16="http://schemas.microsoft.com/office/drawing/2014/main" id="{CD73A0D9-198B-4892-BD3B-16EC3A3F69CC}"/>
                </a:ext>
              </a:extLst>
            </p:cNvPr>
            <p:cNvSpPr/>
            <p:nvPr/>
          </p:nvSpPr>
          <p:spPr>
            <a:xfrm>
              <a:off x="9661454" y="4967477"/>
              <a:ext cx="2887022" cy="389614"/>
            </a:xfrm>
            <a:prstGeom prst="rect">
              <a:avLst/>
            </a:prstGeom>
            <a:solidFill>
              <a:srgbClr val="4E79C7"/>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zh-CN" altLang="en-US" sz="1600" kern="0" dirty="0">
                  <a:solidFill>
                    <a:prstClr val="white"/>
                  </a:solidFill>
                  <a:latin typeface="+mn-ea"/>
                  <a:cs typeface="微软雅黑" panose="020B0503020204020204" pitchFamily="34" charset="-122"/>
                </a:rPr>
                <a:t>模型监测服务</a:t>
              </a:r>
            </a:p>
          </p:txBody>
        </p:sp>
        <p:sp>
          <p:nvSpPr>
            <p:cNvPr id="39" name="矩形 38">
              <a:extLst>
                <a:ext uri="{FF2B5EF4-FFF2-40B4-BE49-F238E27FC236}">
                  <a16:creationId xmlns="" xmlns:a16="http://schemas.microsoft.com/office/drawing/2014/main" id="{6DA18D80-EA9B-4ADB-85D7-095D105FD576}"/>
                </a:ext>
              </a:extLst>
            </p:cNvPr>
            <p:cNvSpPr/>
            <p:nvPr/>
          </p:nvSpPr>
          <p:spPr>
            <a:xfrm>
              <a:off x="9288354" y="3654831"/>
              <a:ext cx="3620758" cy="2864247"/>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圆角矩形 178">
              <a:extLst>
                <a:ext uri="{FF2B5EF4-FFF2-40B4-BE49-F238E27FC236}">
                  <a16:creationId xmlns="" xmlns:a16="http://schemas.microsoft.com/office/drawing/2014/main" id="{41B7853F-64FB-4A12-938D-C7A7BB05F34E}"/>
                </a:ext>
              </a:extLst>
            </p:cNvPr>
            <p:cNvSpPr/>
            <p:nvPr/>
          </p:nvSpPr>
          <p:spPr>
            <a:xfrm>
              <a:off x="9674416" y="5501070"/>
              <a:ext cx="2887022" cy="389614"/>
            </a:xfrm>
            <a:prstGeom prst="rect">
              <a:avLst/>
            </a:prstGeom>
            <a:solidFill>
              <a:srgbClr val="4E79C7"/>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zh-CN" altLang="en-US" sz="1600" kern="0" dirty="0">
                  <a:solidFill>
                    <a:prstClr val="white"/>
                  </a:solidFill>
                  <a:latin typeface="+mn-ea"/>
                  <a:cs typeface="微软雅黑" panose="020B0503020204020204" pitchFamily="34" charset="-122"/>
                </a:rPr>
                <a:t>专项专题服务</a:t>
              </a:r>
            </a:p>
          </p:txBody>
        </p:sp>
        <p:sp>
          <p:nvSpPr>
            <p:cNvPr id="41" name="圆角矩形 178">
              <a:extLst>
                <a:ext uri="{FF2B5EF4-FFF2-40B4-BE49-F238E27FC236}">
                  <a16:creationId xmlns="" xmlns:a16="http://schemas.microsoft.com/office/drawing/2014/main" id="{830EAF71-125E-44CF-81DC-0F15CC052BDC}"/>
                </a:ext>
              </a:extLst>
            </p:cNvPr>
            <p:cNvSpPr/>
            <p:nvPr/>
          </p:nvSpPr>
          <p:spPr>
            <a:xfrm>
              <a:off x="9655220" y="6013019"/>
              <a:ext cx="2887022" cy="389614"/>
            </a:xfrm>
            <a:prstGeom prst="rect">
              <a:avLst/>
            </a:prstGeom>
            <a:solidFill>
              <a:srgbClr val="4E79C7"/>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en-US" altLang="zh-CN" sz="1600" kern="0" dirty="0">
                  <a:solidFill>
                    <a:prstClr val="white"/>
                  </a:solidFill>
                  <a:latin typeface="+mn-ea"/>
                  <a:cs typeface="微软雅黑" panose="020B0503020204020204" pitchFamily="34" charset="-122"/>
                </a:rPr>
                <a:t>……</a:t>
              </a:r>
              <a:endParaRPr lang="zh-CN" altLang="en-US" sz="1600" kern="0" dirty="0">
                <a:solidFill>
                  <a:prstClr val="white"/>
                </a:solidFill>
                <a:latin typeface="+mn-ea"/>
                <a:cs typeface="微软雅黑" panose="020B0503020204020204" pitchFamily="34" charset="-122"/>
              </a:endParaRPr>
            </a:p>
          </p:txBody>
        </p:sp>
        <p:sp>
          <p:nvSpPr>
            <p:cNvPr id="42" name="圆角矩形 178">
              <a:extLst>
                <a:ext uri="{FF2B5EF4-FFF2-40B4-BE49-F238E27FC236}">
                  <a16:creationId xmlns="" xmlns:a16="http://schemas.microsoft.com/office/drawing/2014/main" id="{63136E7C-F915-47B5-9113-033CEDEDE0C3}"/>
                </a:ext>
              </a:extLst>
            </p:cNvPr>
            <p:cNvSpPr/>
            <p:nvPr/>
          </p:nvSpPr>
          <p:spPr>
            <a:xfrm>
              <a:off x="9443239" y="3398288"/>
              <a:ext cx="1239293" cy="389614"/>
            </a:xfrm>
            <a:prstGeom prst="rect">
              <a:avLst/>
            </a:prstGeom>
            <a:solidFill>
              <a:schemeClr val="accent2">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lIns="36000" rIns="36000" rtlCol="0" anchor="ctr"/>
            <a:lstStyle/>
            <a:p>
              <a:pPr algn="ctr">
                <a:defRPr/>
              </a:pPr>
              <a:r>
                <a:rPr lang="zh-CN" altLang="en-US" sz="1600" kern="0" dirty="0">
                  <a:solidFill>
                    <a:prstClr val="white"/>
                  </a:solidFill>
                  <a:latin typeface="+mn-ea"/>
                  <a:cs typeface="微软雅黑" panose="020B0503020204020204" pitchFamily="34" charset="-122"/>
                </a:rPr>
                <a:t>公共服务</a:t>
              </a:r>
            </a:p>
          </p:txBody>
        </p:sp>
        <p:sp>
          <p:nvSpPr>
            <p:cNvPr id="43" name="文本框 42">
              <a:extLst>
                <a:ext uri="{FF2B5EF4-FFF2-40B4-BE49-F238E27FC236}">
                  <a16:creationId xmlns="" xmlns:a16="http://schemas.microsoft.com/office/drawing/2014/main" id="{013A1A15-9658-410C-A6A7-1E7E1BB2B23D}"/>
                </a:ext>
              </a:extLst>
            </p:cNvPr>
            <p:cNvSpPr txBox="1"/>
            <p:nvPr/>
          </p:nvSpPr>
          <p:spPr>
            <a:xfrm>
              <a:off x="1080812" y="1419770"/>
              <a:ext cx="6511529" cy="351768"/>
            </a:xfrm>
            <a:prstGeom prst="rect">
              <a:avLst/>
            </a:prstGeom>
            <a:noFill/>
          </p:spPr>
          <p:txBody>
            <a:bodyPr wrap="square" rtlCol="0">
              <a:spAutoFit/>
            </a:bodyPr>
            <a:lstStyle/>
            <a:p>
              <a:r>
                <a:rPr lang="en-US" altLang="zh-CN" sz="1400" dirty="0">
                  <a:latin typeface="+mn-ea"/>
                </a:rPr>
                <a:t>1</a:t>
              </a:r>
              <a:r>
                <a:rPr lang="zh-CN" altLang="en-US" sz="1400" dirty="0">
                  <a:latin typeface="+mn-ea"/>
                </a:rPr>
                <a:t>、基于统一数据服务引擎提供数据中台数据对外服务封装及运营能力</a:t>
              </a:r>
            </a:p>
          </p:txBody>
        </p:sp>
      </p:grpSp>
      <p:sp>
        <p:nvSpPr>
          <p:cNvPr id="44" name="文本框 43"/>
          <p:cNvSpPr txBox="1"/>
          <p:nvPr/>
        </p:nvSpPr>
        <p:spPr>
          <a:xfrm>
            <a:off x="351451" y="1107692"/>
            <a:ext cx="11391084" cy="990015"/>
          </a:xfrm>
          <a:prstGeom prst="rect">
            <a:avLst/>
          </a:prstGeom>
          <a:noFill/>
        </p:spPr>
        <p:txBody>
          <a:bodyPr wrap="square" lIns="91440" tIns="45720" rIns="91440" bIns="45720" rtlCol="0">
            <a:spAutoFit/>
          </a:bodyPr>
          <a:lstStyle>
            <a:defPPr>
              <a:defRPr lang="zh-CN"/>
            </a:defPPr>
            <a:lvl1pPr>
              <a:lnSpc>
                <a:spcPct val="150000"/>
              </a:lnSpc>
              <a:defRPr sz="2000"/>
            </a:lvl1pPr>
          </a:lstStyle>
          <a:p>
            <a:r>
              <a:rPr lang="en-US" altLang="zh-CN" dirty="0" smtClean="0"/>
              <a:t>       </a:t>
            </a:r>
            <a:r>
              <a:rPr lang="zh-CN" altLang="zh-CN" dirty="0" smtClean="0"/>
              <a:t>原则上</a:t>
            </a:r>
            <a:r>
              <a:rPr lang="zh-CN" altLang="zh-CN" dirty="0"/>
              <a:t>公共数据中心和萃取数据</a:t>
            </a:r>
            <a:r>
              <a:rPr lang="zh-CN" altLang="zh-CN" dirty="0" smtClean="0"/>
              <a:t>中心</a:t>
            </a:r>
            <a:r>
              <a:rPr lang="zh-CN" altLang="en-US" dirty="0" smtClean="0"/>
              <a:t>的</a:t>
            </a:r>
            <a:r>
              <a:rPr lang="zh-CN" altLang="zh-CN" dirty="0" smtClean="0"/>
              <a:t>数据</a:t>
            </a:r>
            <a:r>
              <a:rPr lang="zh-CN" altLang="zh-CN" dirty="0"/>
              <a:t>方才注册为数据服务</a:t>
            </a:r>
            <a:r>
              <a:rPr lang="zh-CN" altLang="zh-CN" dirty="0" smtClean="0"/>
              <a:t>对外开放</a:t>
            </a:r>
            <a:r>
              <a:rPr lang="zh-CN" altLang="en-US" dirty="0" smtClean="0"/>
              <a:t>，</a:t>
            </a:r>
            <a:r>
              <a:rPr lang="zh-CN" altLang="zh-CN" dirty="0"/>
              <a:t>实现有效开放范围控制</a:t>
            </a:r>
            <a:r>
              <a:rPr lang="zh-CN" altLang="zh-CN" dirty="0" smtClean="0"/>
              <a:t>，</a:t>
            </a:r>
            <a:r>
              <a:rPr lang="zh-CN" altLang="en-US" dirty="0" smtClean="0"/>
              <a:t>分为对</a:t>
            </a:r>
            <a:r>
              <a:rPr lang="zh-CN" altLang="zh-CN" dirty="0" smtClean="0"/>
              <a:t>内</a:t>
            </a:r>
            <a:r>
              <a:rPr lang="en-US" altLang="zh-CN" dirty="0" smtClean="0"/>
              <a:t>API</a:t>
            </a:r>
            <a:r>
              <a:rPr lang="zh-CN" altLang="zh-CN" dirty="0"/>
              <a:t>和</a:t>
            </a:r>
            <a:r>
              <a:rPr lang="zh-CN" altLang="zh-CN" dirty="0" smtClean="0"/>
              <a:t>对外</a:t>
            </a:r>
            <a:r>
              <a:rPr lang="en-US" altLang="zh-CN" dirty="0" smtClean="0"/>
              <a:t>API</a:t>
            </a:r>
            <a:r>
              <a:rPr lang="zh-CN" altLang="zh-CN" dirty="0"/>
              <a:t>，通过</a:t>
            </a:r>
            <a:r>
              <a:rPr lang="en-US" altLang="zh-CN" dirty="0"/>
              <a:t>API</a:t>
            </a:r>
            <a:r>
              <a:rPr lang="zh-CN" altLang="zh-CN" dirty="0"/>
              <a:t>开放构建</a:t>
            </a:r>
            <a:r>
              <a:rPr lang="en-US" altLang="zh-CN" dirty="0"/>
              <a:t>API</a:t>
            </a:r>
            <a:r>
              <a:rPr lang="zh-CN" altLang="zh-CN" dirty="0"/>
              <a:t>经济，逐步推动能源产业生态链的形成</a:t>
            </a:r>
            <a:r>
              <a:rPr lang="zh-CN" altLang="en-US" dirty="0" smtClean="0"/>
              <a:t>。</a:t>
            </a:r>
            <a:endParaRPr lang="zh-CN" altLang="en-US" dirty="0"/>
          </a:p>
        </p:txBody>
      </p:sp>
      <p:grpSp>
        <p:nvGrpSpPr>
          <p:cNvPr id="24" name="组合 23"/>
          <p:cNvGrpSpPr/>
          <p:nvPr/>
        </p:nvGrpSpPr>
        <p:grpSpPr>
          <a:xfrm>
            <a:off x="4075612" y="729528"/>
            <a:ext cx="7909833" cy="486775"/>
            <a:chOff x="4810541" y="730964"/>
            <a:chExt cx="7295952" cy="341079"/>
          </a:xfrm>
        </p:grpSpPr>
        <p:sp>
          <p:nvSpPr>
            <p:cNvPr id="25" name="矩形 24">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数据及服务</a:t>
              </a:r>
            </a:p>
          </p:txBody>
        </p:sp>
        <p:sp>
          <p:nvSpPr>
            <p:cNvPr id="26" name="矩形 25">
              <a:extLst>
                <a:ext uri="{FF2B5EF4-FFF2-40B4-BE49-F238E27FC236}">
                  <a16:creationId xmlns="" xmlns:a16="http://schemas.microsoft.com/office/drawing/2014/main" id="{DDBC3A91-AB59-46B8-9512-8F0316B2996C}"/>
                </a:ext>
              </a:extLst>
            </p:cNvPr>
            <p:cNvSpPr/>
            <p:nvPr/>
          </p:nvSpPr>
          <p:spPr>
            <a:xfrm>
              <a:off x="7444194" y="744216"/>
              <a:ext cx="1319393"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协同运营模式</a:t>
              </a:r>
            </a:p>
          </p:txBody>
        </p:sp>
        <p:sp>
          <p:nvSpPr>
            <p:cNvPr id="27" name="矩形 26">
              <a:extLst>
                <a:ext uri="{FF2B5EF4-FFF2-40B4-BE49-F238E27FC236}">
                  <a16:creationId xmlns="" xmlns:a16="http://schemas.microsoft.com/office/drawing/2014/main" id="{FE83DF12-BBB0-4ACA-8FAA-A9BE29F0522B}"/>
                </a:ext>
              </a:extLst>
            </p:cNvPr>
            <p:cNvSpPr/>
            <p:nvPr/>
          </p:nvSpPr>
          <p:spPr>
            <a:xfrm>
              <a:off x="8768106" y="744216"/>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团队及运营机制</a:t>
              </a:r>
            </a:p>
          </p:txBody>
        </p:sp>
        <p:sp>
          <p:nvSpPr>
            <p:cNvPr id="28" name="矩形 27">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29" name="矩形 28">
              <a:extLst>
                <a:ext uri="{FF2B5EF4-FFF2-40B4-BE49-F238E27FC236}">
                  <a16:creationId xmlns="" xmlns:a16="http://schemas.microsoft.com/office/drawing/2014/main" id="{FE83DF12-BBB0-4ACA-8FAA-A9BE29F0522B}"/>
                </a:ext>
              </a:extLst>
            </p:cNvPr>
            <p:cNvSpPr/>
            <p:nvPr/>
          </p:nvSpPr>
          <p:spPr>
            <a:xfrm>
              <a:off x="10445137" y="730964"/>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1967273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79697" y="119151"/>
            <a:ext cx="9828725"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企业数据中台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总部</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省级</a:t>
            </a:r>
            <a:r>
              <a:rPr lang="en-US" altLang="zh-CN" sz="2700" dirty="0">
                <a:solidFill>
                  <a:srgbClr val="181818"/>
                </a:solidFill>
                <a:latin typeface="Microsoft YaHei" panose="020B0503020204020204" pitchFamily="34" charset="-122"/>
                <a:ea typeface="Microsoft YaHei" panose="020B0503020204020204" pitchFamily="34" charset="-122"/>
              </a:rPr>
              <a:t>1.5</a:t>
            </a:r>
            <a:r>
              <a:rPr lang="zh-CN" altLang="en-US" sz="2700" dirty="0">
                <a:solidFill>
                  <a:srgbClr val="181818"/>
                </a:solidFill>
                <a:latin typeface="Microsoft YaHei" panose="020B0503020204020204" pitchFamily="34" charset="-122"/>
                <a:ea typeface="Microsoft YaHei" panose="020B0503020204020204" pitchFamily="34" charset="-122"/>
              </a:rPr>
              <a:t>级协同运营模式</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31" name="矩形 30"/>
          <p:cNvSpPr/>
          <p:nvPr/>
        </p:nvSpPr>
        <p:spPr>
          <a:xfrm>
            <a:off x="479688" y="1226713"/>
            <a:ext cx="11177530" cy="923330"/>
          </a:xfrm>
          <a:prstGeom prst="rect">
            <a:avLst/>
          </a:prstGeom>
          <a:noFill/>
        </p:spPr>
        <p:txBody>
          <a:bodyPr wrap="square" lIns="91440" tIns="45720" rIns="91440" bIns="45720" rtlCol="0">
            <a:spAutoFit/>
          </a:bodyPr>
          <a:lstStyle/>
          <a:p>
            <a:pPr>
              <a:lnSpc>
                <a:spcPct val="150000"/>
              </a:lnSpc>
            </a:pPr>
            <a:r>
              <a:rPr lang="en-US" altLang="zh-CN" dirty="0" smtClean="0"/>
              <a:t>       </a:t>
            </a:r>
            <a:r>
              <a:rPr lang="zh-CN" altLang="en-US" dirty="0" smtClean="0"/>
              <a:t>综合考虑国网公司总部</a:t>
            </a:r>
            <a:r>
              <a:rPr lang="en-US" altLang="zh-CN" dirty="0" smtClean="0"/>
              <a:t>-</a:t>
            </a:r>
            <a:r>
              <a:rPr lang="zh-CN" altLang="en-US" dirty="0" smtClean="0"/>
              <a:t>省市两级业务运营，建议国网公司尽快</a:t>
            </a:r>
            <a:r>
              <a:rPr lang="zh-CN" altLang="zh-CN" dirty="0" smtClean="0"/>
              <a:t>形成总部</a:t>
            </a:r>
            <a:r>
              <a:rPr lang="en-US" altLang="zh-CN" dirty="0"/>
              <a:t>-</a:t>
            </a:r>
            <a:r>
              <a:rPr lang="zh-CN" altLang="zh-CN" dirty="0"/>
              <a:t>省级两级物理分散，逻辑集中</a:t>
            </a:r>
            <a:r>
              <a:rPr lang="zh-CN" altLang="zh-CN" dirty="0" smtClean="0"/>
              <a:t>的</a:t>
            </a:r>
            <a:r>
              <a:rPr lang="zh-CN" altLang="en-US" dirty="0" smtClean="0"/>
              <a:t>企业数据中台技术能力，总部可做全网统一共性数据运营，省级可做区域个性数据运营，两者间有效协同。</a:t>
            </a:r>
            <a:endParaRPr lang="zh-CN" altLang="en-US" dirty="0"/>
          </a:p>
        </p:txBody>
      </p:sp>
      <p:sp>
        <p:nvSpPr>
          <p:cNvPr id="32" name="矩形 31"/>
          <p:cNvSpPr/>
          <p:nvPr/>
        </p:nvSpPr>
        <p:spPr>
          <a:xfrm>
            <a:off x="848138" y="6260932"/>
            <a:ext cx="9541566" cy="369332"/>
          </a:xfrm>
          <a:prstGeom prst="rect">
            <a:avLst/>
          </a:prstGeom>
        </p:spPr>
        <p:txBody>
          <a:bodyPr wrap="square" lIns="91440" tIns="45720" rIns="91440" bIns="45720">
            <a:spAutoFit/>
          </a:bodyPr>
          <a:lstStyle/>
          <a:p>
            <a:r>
              <a:rPr lang="zh-CN" altLang="en-US" dirty="0" smtClean="0">
                <a:cs typeface="Times New Roman" panose="02020603050405020304" pitchFamily="18" charset="0"/>
              </a:rPr>
              <a:t>技术及工具支撑目标：实现</a:t>
            </a:r>
            <a:r>
              <a:rPr lang="zh-CN" altLang="zh-CN" dirty="0" smtClean="0">
                <a:cs typeface="Times New Roman" panose="02020603050405020304" pitchFamily="18" charset="0"/>
              </a:rPr>
              <a:t>包括</a:t>
            </a:r>
            <a:r>
              <a:rPr lang="zh-CN" altLang="zh-CN" dirty="0">
                <a:cs typeface="Times New Roman" panose="02020603050405020304" pitchFamily="18" charset="0"/>
              </a:rPr>
              <a:t>总部和省公司在内的真正</a:t>
            </a:r>
            <a:r>
              <a:rPr lang="zh-CN" altLang="zh-CN" dirty="0" smtClean="0">
                <a:cs typeface="Times New Roman" panose="02020603050405020304" pitchFamily="18" charset="0"/>
              </a:rPr>
              <a:t>统一</a:t>
            </a:r>
            <a:r>
              <a:rPr lang="zh-CN" altLang="en-US" dirty="0" smtClean="0">
                <a:cs typeface="Times New Roman" panose="02020603050405020304" pitchFamily="18" charset="0"/>
              </a:rPr>
              <a:t>的</a:t>
            </a:r>
            <a:r>
              <a:rPr lang="zh-CN" altLang="zh-CN" dirty="0" smtClean="0">
                <a:cs typeface="Times New Roman" panose="02020603050405020304" pitchFamily="18" charset="0"/>
              </a:rPr>
              <a:t>数据</a:t>
            </a:r>
            <a:r>
              <a:rPr lang="zh-CN" altLang="zh-CN" dirty="0">
                <a:cs typeface="Times New Roman" panose="02020603050405020304" pitchFamily="18" charset="0"/>
              </a:rPr>
              <a:t>资产和数据</a:t>
            </a:r>
            <a:r>
              <a:rPr lang="zh-CN" altLang="zh-CN" dirty="0" smtClean="0">
                <a:cs typeface="Times New Roman" panose="02020603050405020304" pitchFamily="18" charset="0"/>
              </a:rPr>
              <a:t>任务管理</a:t>
            </a:r>
            <a:r>
              <a:rPr lang="zh-CN" altLang="en-US" dirty="0" smtClean="0">
                <a:cs typeface="Times New Roman" panose="02020603050405020304" pitchFamily="18" charset="0"/>
              </a:rPr>
              <a:t>。</a:t>
            </a:r>
            <a:endParaRPr lang="zh-CN" altLang="en-US" dirty="0"/>
          </a:p>
        </p:txBody>
      </p:sp>
      <p:grpSp>
        <p:nvGrpSpPr>
          <p:cNvPr id="16" name="组合 15"/>
          <p:cNvGrpSpPr/>
          <p:nvPr/>
        </p:nvGrpSpPr>
        <p:grpSpPr>
          <a:xfrm>
            <a:off x="4075612" y="729528"/>
            <a:ext cx="7909833" cy="486775"/>
            <a:chOff x="4810541" y="730964"/>
            <a:chExt cx="7295952" cy="341079"/>
          </a:xfrm>
        </p:grpSpPr>
        <p:sp>
          <p:nvSpPr>
            <p:cNvPr id="17" name="矩形 16">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数据及服务</a:t>
              </a:r>
            </a:p>
          </p:txBody>
        </p:sp>
        <p:sp>
          <p:nvSpPr>
            <p:cNvPr id="18" name="矩形 17">
              <a:extLst>
                <a:ext uri="{FF2B5EF4-FFF2-40B4-BE49-F238E27FC236}">
                  <a16:creationId xmlns="" xmlns:a16="http://schemas.microsoft.com/office/drawing/2014/main" id="{DDBC3A91-AB59-46B8-9512-8F0316B2996C}"/>
                </a:ext>
              </a:extLst>
            </p:cNvPr>
            <p:cNvSpPr/>
            <p:nvPr/>
          </p:nvSpPr>
          <p:spPr>
            <a:xfrm>
              <a:off x="7444194" y="744216"/>
              <a:ext cx="1319393" cy="327827"/>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协同运营模式</a:t>
              </a:r>
            </a:p>
          </p:txBody>
        </p:sp>
        <p:sp>
          <p:nvSpPr>
            <p:cNvPr id="19" name="矩形 18">
              <a:extLst>
                <a:ext uri="{FF2B5EF4-FFF2-40B4-BE49-F238E27FC236}">
                  <a16:creationId xmlns="" xmlns:a16="http://schemas.microsoft.com/office/drawing/2014/main" id="{FE83DF12-BBB0-4ACA-8FAA-A9BE29F0522B}"/>
                </a:ext>
              </a:extLst>
            </p:cNvPr>
            <p:cNvSpPr/>
            <p:nvPr/>
          </p:nvSpPr>
          <p:spPr>
            <a:xfrm>
              <a:off x="8768106" y="744216"/>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团队及运营机制</a:t>
              </a:r>
            </a:p>
          </p:txBody>
        </p:sp>
        <p:sp>
          <p:nvSpPr>
            <p:cNvPr id="20" name="矩形 19">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21" name="矩形 20">
              <a:extLst>
                <a:ext uri="{FF2B5EF4-FFF2-40B4-BE49-F238E27FC236}">
                  <a16:creationId xmlns="" xmlns:a16="http://schemas.microsoft.com/office/drawing/2014/main" id="{FE83DF12-BBB0-4ACA-8FAA-A9BE29F0522B}"/>
                </a:ext>
              </a:extLst>
            </p:cNvPr>
            <p:cNvSpPr/>
            <p:nvPr/>
          </p:nvSpPr>
          <p:spPr>
            <a:xfrm>
              <a:off x="10445137" y="730964"/>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pic>
        <p:nvPicPr>
          <p:cNvPr id="3" name="图片 2"/>
          <p:cNvPicPr>
            <a:picLocks noChangeAspect="1"/>
          </p:cNvPicPr>
          <p:nvPr/>
        </p:nvPicPr>
        <p:blipFill>
          <a:blip r:embed="rId3"/>
          <a:stretch>
            <a:fillRect/>
          </a:stretch>
        </p:blipFill>
        <p:spPr>
          <a:xfrm>
            <a:off x="479694" y="2179378"/>
            <a:ext cx="11276883" cy="4145431"/>
          </a:xfrm>
          <a:prstGeom prst="rect">
            <a:avLst/>
          </a:prstGeom>
        </p:spPr>
      </p:pic>
    </p:spTree>
    <p:extLst>
      <p:ext uri="{BB962C8B-B14F-4D97-AF65-F5344CB8AC3E}">
        <p14:creationId xmlns:p14="http://schemas.microsoft.com/office/powerpoint/2010/main" val="1211064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404878" y="247327"/>
            <a:ext cx="893791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企业数据中台</a:t>
            </a:r>
            <a:r>
              <a:rPr lang="en-US" altLang="zh-CN" sz="2700" spc="116" dirty="0">
                <a:solidFill>
                  <a:srgbClr val="181818"/>
                </a:solidFill>
                <a:latin typeface="Microsoft YaHei" panose="020B0503020204020204" pitchFamily="34" charset="-122"/>
                <a:ea typeface="Microsoft YaHei" panose="020B0503020204020204" pitchFamily="34" charset="-122"/>
                <a:cs typeface="FZLanTingHei-M-GBK"/>
              </a:rPr>
              <a:t>-</a:t>
            </a: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需体系化构建团队及机制</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sp>
        <p:nvSpPr>
          <p:cNvPr id="6" name="矩形 5"/>
          <p:cNvSpPr/>
          <p:nvPr/>
        </p:nvSpPr>
        <p:spPr>
          <a:xfrm>
            <a:off x="404869" y="1138542"/>
            <a:ext cx="11177530" cy="1015663"/>
          </a:xfrm>
          <a:prstGeom prst="rect">
            <a:avLst/>
          </a:prstGeom>
          <a:noFill/>
        </p:spPr>
        <p:txBody>
          <a:bodyPr wrap="square" lIns="91440" tIns="45720" rIns="91440" bIns="45720" rtlCol="0">
            <a:spAutoFit/>
          </a:bodyPr>
          <a:lstStyle/>
          <a:p>
            <a:pPr>
              <a:lnSpc>
                <a:spcPct val="150000"/>
              </a:lnSpc>
            </a:pPr>
            <a:r>
              <a:rPr lang="en-US" altLang="zh-CN" sz="2000" dirty="0"/>
              <a:t>       </a:t>
            </a:r>
            <a:r>
              <a:rPr lang="zh-CN" altLang="en-US" sz="2000" dirty="0"/>
              <a:t>国网公司应</a:t>
            </a:r>
            <a:r>
              <a:rPr lang="zh-CN" altLang="zh-CN" sz="2000" dirty="0"/>
              <a:t>协同国网大数据中心和省</a:t>
            </a:r>
            <a:r>
              <a:rPr lang="zh-CN" altLang="en-US" sz="2000" dirty="0"/>
              <a:t>信通</a:t>
            </a:r>
            <a:r>
              <a:rPr lang="zh-CN" altLang="zh-CN" sz="2000" dirty="0"/>
              <a:t>公司统筹建立总部</a:t>
            </a:r>
            <a:r>
              <a:rPr lang="en-US" altLang="zh-CN" sz="2000" dirty="0"/>
              <a:t>-</a:t>
            </a:r>
            <a:r>
              <a:rPr lang="zh-CN" altLang="zh-CN" sz="2000" dirty="0"/>
              <a:t>省公司两级数据中台配套的专业数据运营服务团队和长效运营机制</a:t>
            </a:r>
            <a:r>
              <a:rPr lang="zh-CN" altLang="en-US" sz="2000" dirty="0"/>
              <a:t>。</a:t>
            </a:r>
          </a:p>
        </p:txBody>
      </p:sp>
      <p:pic>
        <p:nvPicPr>
          <p:cNvPr id="10" name="图片 9"/>
          <p:cNvPicPr>
            <a:picLocks noChangeAspect="1"/>
          </p:cNvPicPr>
          <p:nvPr/>
        </p:nvPicPr>
        <p:blipFill>
          <a:blip r:embed="rId3"/>
          <a:stretch>
            <a:fillRect/>
          </a:stretch>
        </p:blipFill>
        <p:spPr>
          <a:xfrm>
            <a:off x="599260" y="2269541"/>
            <a:ext cx="5443733" cy="3909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p:cNvSpPr txBox="1"/>
          <p:nvPr/>
        </p:nvSpPr>
        <p:spPr>
          <a:xfrm rot="18968651">
            <a:off x="1945453" y="3962521"/>
            <a:ext cx="2616160" cy="523220"/>
          </a:xfrm>
          <a:prstGeom prst="rect">
            <a:avLst/>
          </a:prstGeom>
          <a:noFill/>
        </p:spPr>
        <p:txBody>
          <a:bodyPr wrap="square" lIns="91440" tIns="45720" rIns="91440" bIns="45720" rtlCol="0">
            <a:spAutoFit/>
          </a:bodyPr>
          <a:lstStyle/>
          <a:p>
            <a:pPr algn="ctr"/>
            <a:r>
              <a:rPr lang="zh-CN" altLang="en-US" sz="1400" dirty="0">
                <a:solidFill>
                  <a:srgbClr val="C00000"/>
                </a:solidFill>
              </a:rPr>
              <a:t>阿里云给浙江电力的数据服务团队分工智能建议</a:t>
            </a:r>
          </a:p>
        </p:txBody>
      </p:sp>
      <p:sp>
        <p:nvSpPr>
          <p:cNvPr id="13" name="矩形 12"/>
          <p:cNvSpPr/>
          <p:nvPr/>
        </p:nvSpPr>
        <p:spPr>
          <a:xfrm>
            <a:off x="6538076" y="2176764"/>
            <a:ext cx="2319866" cy="369332"/>
          </a:xfrm>
          <a:prstGeom prst="rect">
            <a:avLst/>
          </a:prstGeom>
        </p:spPr>
        <p:txBody>
          <a:bodyPr wrap="none" lIns="91440" tIns="45720" rIns="91440" bIns="45720">
            <a:spAutoFit/>
          </a:bodyPr>
          <a:lstStyle/>
          <a:p>
            <a:pPr marL="285750" indent="-285750">
              <a:buFont typeface="Arial" panose="020B0604020202020204" pitchFamily="34" charset="0"/>
              <a:buChar char="•"/>
            </a:pPr>
            <a:r>
              <a:rPr lang="zh-CN" altLang="zh-CN" b="1" dirty="0">
                <a:cs typeface="Times New Roman" panose="02020603050405020304" pitchFamily="18" charset="0"/>
              </a:rPr>
              <a:t>数据</a:t>
            </a:r>
            <a:r>
              <a:rPr lang="zh-CN" altLang="zh-CN" b="1" dirty="0" smtClean="0">
                <a:cs typeface="Times New Roman" panose="02020603050405020304" pitchFamily="18" charset="0"/>
              </a:rPr>
              <a:t>同步</a:t>
            </a:r>
            <a:r>
              <a:rPr lang="zh-CN" altLang="en-US" b="1" dirty="0" smtClean="0">
                <a:cs typeface="Times New Roman" panose="02020603050405020304" pitchFamily="18" charset="0"/>
              </a:rPr>
              <a:t>转换</a:t>
            </a:r>
            <a:r>
              <a:rPr lang="zh-CN" altLang="zh-CN" b="1" dirty="0" smtClean="0">
                <a:cs typeface="Times New Roman" panose="02020603050405020304" pitchFamily="18" charset="0"/>
              </a:rPr>
              <a:t>机制</a:t>
            </a:r>
            <a:endParaRPr lang="zh-CN" altLang="en-US" b="1" dirty="0"/>
          </a:p>
        </p:txBody>
      </p:sp>
      <p:sp>
        <p:nvSpPr>
          <p:cNvPr id="14" name="矩形 13"/>
          <p:cNvSpPr/>
          <p:nvPr/>
        </p:nvSpPr>
        <p:spPr>
          <a:xfrm>
            <a:off x="6538076" y="3362833"/>
            <a:ext cx="2319866" cy="369332"/>
          </a:xfrm>
          <a:prstGeom prst="rect">
            <a:avLst/>
          </a:prstGeom>
        </p:spPr>
        <p:txBody>
          <a:bodyPr wrap="none" lIns="91440" tIns="45720" rIns="91440" bIns="45720">
            <a:spAutoFit/>
          </a:bodyPr>
          <a:lstStyle/>
          <a:p>
            <a:pPr marL="285750" indent="-285750">
              <a:buFont typeface="Arial" panose="020B0604020202020204" pitchFamily="34" charset="0"/>
              <a:buChar char="•"/>
            </a:pPr>
            <a:r>
              <a:rPr lang="zh-CN" altLang="zh-CN" b="1" dirty="0"/>
              <a:t>统一服务运营机制</a:t>
            </a:r>
            <a:endParaRPr lang="zh-CN" altLang="en-US" b="1" dirty="0"/>
          </a:p>
        </p:txBody>
      </p:sp>
      <p:sp>
        <p:nvSpPr>
          <p:cNvPr id="15" name="矩形 14"/>
          <p:cNvSpPr/>
          <p:nvPr/>
        </p:nvSpPr>
        <p:spPr>
          <a:xfrm>
            <a:off x="6606208" y="2629819"/>
            <a:ext cx="5585792" cy="646331"/>
          </a:xfrm>
          <a:prstGeom prst="rect">
            <a:avLst/>
          </a:prstGeom>
        </p:spPr>
        <p:txBody>
          <a:bodyPr wrap="square" lIns="91440" tIns="45720" rIns="91440" bIns="45720">
            <a:spAutoFit/>
          </a:bodyPr>
          <a:lstStyle/>
          <a:p>
            <a:r>
              <a:rPr lang="en-US" altLang="zh-CN" dirty="0" smtClean="0">
                <a:cs typeface="Times New Roman" panose="02020603050405020304" pitchFamily="18" charset="0"/>
              </a:rPr>
              <a:t>    </a:t>
            </a:r>
            <a:r>
              <a:rPr lang="zh-CN" altLang="zh-CN" dirty="0" smtClean="0">
                <a:cs typeface="Times New Roman" panose="02020603050405020304" pitchFamily="18" charset="0"/>
              </a:rPr>
              <a:t>制定</a:t>
            </a:r>
            <a:r>
              <a:rPr lang="zh-CN" altLang="zh-CN" dirty="0">
                <a:cs typeface="Times New Roman" panose="02020603050405020304" pitchFamily="18" charset="0"/>
              </a:rPr>
              <a:t>因需求而触发的同步接入标准流程</a:t>
            </a:r>
            <a:r>
              <a:rPr lang="zh-CN" altLang="zh-CN" dirty="0" smtClean="0">
                <a:cs typeface="Times New Roman" panose="02020603050405020304" pitchFamily="18" charset="0"/>
              </a:rPr>
              <a:t>及</a:t>
            </a:r>
            <a:r>
              <a:rPr lang="zh-CN" altLang="en-US" dirty="0">
                <a:cs typeface="Times New Roman" panose="02020603050405020304" pitchFamily="18" charset="0"/>
              </a:rPr>
              <a:t>时效</a:t>
            </a:r>
            <a:r>
              <a:rPr lang="zh-CN" altLang="zh-CN" dirty="0" smtClean="0">
                <a:cs typeface="Times New Roman" panose="02020603050405020304" pitchFamily="18" charset="0"/>
              </a:rPr>
              <a:t>承诺</a:t>
            </a:r>
            <a:r>
              <a:rPr lang="zh-CN" altLang="zh-CN" dirty="0">
                <a:cs typeface="Times New Roman" panose="02020603050405020304" pitchFamily="18" charset="0"/>
              </a:rPr>
              <a:t>，并对同步接入中各场景的</a:t>
            </a:r>
            <a:r>
              <a:rPr lang="zh-CN" altLang="zh-CN" dirty="0" smtClean="0">
                <a:cs typeface="Times New Roman" panose="02020603050405020304" pitchFamily="18" charset="0"/>
              </a:rPr>
              <a:t>数据质量</a:t>
            </a:r>
            <a:r>
              <a:rPr lang="zh-CN" altLang="en-US" dirty="0" smtClean="0">
                <a:cs typeface="Times New Roman" panose="02020603050405020304" pitchFamily="18" charset="0"/>
              </a:rPr>
              <a:t>安全</a:t>
            </a:r>
            <a:r>
              <a:rPr lang="zh-CN" altLang="zh-CN" dirty="0" smtClean="0">
                <a:cs typeface="Times New Roman" panose="02020603050405020304" pitchFamily="18" charset="0"/>
              </a:rPr>
              <a:t>明确</a:t>
            </a:r>
            <a:r>
              <a:rPr lang="zh-CN" altLang="zh-CN" dirty="0">
                <a:cs typeface="Times New Roman" panose="02020603050405020304" pitchFamily="18" charset="0"/>
              </a:rPr>
              <a:t>相应</a:t>
            </a:r>
            <a:r>
              <a:rPr lang="zh-CN" altLang="zh-CN" dirty="0" smtClean="0">
                <a:cs typeface="Times New Roman" panose="02020603050405020304" pitchFamily="18" charset="0"/>
              </a:rPr>
              <a:t>策略</a:t>
            </a:r>
            <a:r>
              <a:rPr lang="zh-CN" altLang="en-US" dirty="0" smtClean="0">
                <a:cs typeface="Times New Roman" panose="02020603050405020304" pitchFamily="18" charset="0"/>
              </a:rPr>
              <a:t>。</a:t>
            </a:r>
            <a:endParaRPr lang="zh-CN" altLang="en-US" dirty="0"/>
          </a:p>
        </p:txBody>
      </p:sp>
      <p:sp>
        <p:nvSpPr>
          <p:cNvPr id="16" name="矩形 15"/>
          <p:cNvSpPr/>
          <p:nvPr/>
        </p:nvSpPr>
        <p:spPr>
          <a:xfrm>
            <a:off x="6606208" y="3808197"/>
            <a:ext cx="5585792" cy="923330"/>
          </a:xfrm>
          <a:prstGeom prst="rect">
            <a:avLst/>
          </a:prstGeom>
        </p:spPr>
        <p:txBody>
          <a:bodyPr wrap="square" lIns="91440" tIns="45720" rIns="91440" bIns="45720">
            <a:spAutoFit/>
          </a:bodyPr>
          <a:lstStyle/>
          <a:p>
            <a:r>
              <a:rPr lang="en-US" altLang="zh-CN" dirty="0" smtClean="0"/>
              <a:t>     </a:t>
            </a:r>
            <a:r>
              <a:rPr lang="zh-CN" altLang="zh-CN" dirty="0" smtClean="0"/>
              <a:t>制定</a:t>
            </a:r>
            <a:r>
              <a:rPr lang="zh-CN" altLang="zh-CN" dirty="0"/>
              <a:t>数据服务共性沉淀闭环机制，有效从各个业务部门的个性数据服务抽象为企业级数据服务，为企业数据中台服务沉淀提供</a:t>
            </a:r>
            <a:r>
              <a:rPr lang="zh-CN" altLang="zh-CN" dirty="0" smtClean="0"/>
              <a:t>指导</a:t>
            </a:r>
            <a:r>
              <a:rPr lang="zh-CN" altLang="en-US" dirty="0" smtClean="0"/>
              <a:t>。</a:t>
            </a:r>
            <a:endParaRPr lang="zh-CN" altLang="en-US" dirty="0"/>
          </a:p>
        </p:txBody>
      </p:sp>
      <p:sp>
        <p:nvSpPr>
          <p:cNvPr id="17" name="矩形 16"/>
          <p:cNvSpPr/>
          <p:nvPr/>
        </p:nvSpPr>
        <p:spPr>
          <a:xfrm>
            <a:off x="6538080" y="4844336"/>
            <a:ext cx="3296095" cy="369332"/>
          </a:xfrm>
          <a:prstGeom prst="rect">
            <a:avLst/>
          </a:prstGeom>
        </p:spPr>
        <p:txBody>
          <a:bodyPr wrap="none" lIns="91440" tIns="45720" rIns="91440" bIns="45720">
            <a:spAutoFit/>
          </a:bodyPr>
          <a:lstStyle/>
          <a:p>
            <a:pPr marL="285750" indent="-285750">
              <a:buFont typeface="Arial" panose="020B0604020202020204" pitchFamily="34" charset="0"/>
              <a:buChar char="•"/>
            </a:pPr>
            <a:r>
              <a:rPr lang="zh-CN" altLang="zh-CN" b="1" dirty="0"/>
              <a:t>企业数据</a:t>
            </a:r>
            <a:r>
              <a:rPr lang="zh-CN" altLang="zh-CN" b="1" dirty="0" smtClean="0"/>
              <a:t>对外</a:t>
            </a:r>
            <a:r>
              <a:rPr lang="zh-CN" altLang="en-US" b="1" dirty="0" smtClean="0"/>
              <a:t>服务</a:t>
            </a:r>
            <a:r>
              <a:rPr lang="zh-CN" altLang="zh-CN" b="1" dirty="0" smtClean="0"/>
              <a:t>总体</a:t>
            </a:r>
            <a:r>
              <a:rPr lang="en-US" altLang="zh-CN" b="1" dirty="0"/>
              <a:t>SLA</a:t>
            </a:r>
            <a:endParaRPr lang="zh-CN" altLang="en-US" b="1" dirty="0"/>
          </a:p>
        </p:txBody>
      </p:sp>
      <p:sp>
        <p:nvSpPr>
          <p:cNvPr id="18" name="矩形 17"/>
          <p:cNvSpPr/>
          <p:nvPr/>
        </p:nvSpPr>
        <p:spPr>
          <a:xfrm>
            <a:off x="6606208" y="5313309"/>
            <a:ext cx="5440018" cy="923330"/>
          </a:xfrm>
          <a:prstGeom prst="rect">
            <a:avLst/>
          </a:prstGeom>
        </p:spPr>
        <p:txBody>
          <a:bodyPr wrap="square" lIns="91440" tIns="45720" rIns="91440" bIns="45720">
            <a:spAutoFit/>
          </a:bodyPr>
          <a:lstStyle/>
          <a:p>
            <a:r>
              <a:rPr lang="en-US" altLang="zh-CN" dirty="0" smtClean="0">
                <a:cs typeface="Times New Roman" panose="02020603050405020304" pitchFamily="18" charset="0"/>
              </a:rPr>
              <a:t>       </a:t>
            </a:r>
            <a:r>
              <a:rPr lang="zh-CN" altLang="zh-CN" dirty="0" smtClean="0">
                <a:cs typeface="Times New Roman" panose="02020603050405020304" pitchFamily="18" charset="0"/>
              </a:rPr>
              <a:t>制定</a:t>
            </a:r>
            <a:r>
              <a:rPr lang="zh-CN" altLang="zh-CN" dirty="0">
                <a:cs typeface="Times New Roman" panose="02020603050405020304" pitchFamily="18" charset="0"/>
              </a:rPr>
              <a:t>企业数据对业务部门和外部</a:t>
            </a:r>
            <a:r>
              <a:rPr lang="zh-CN" altLang="zh-CN" dirty="0" smtClean="0">
                <a:cs typeface="Times New Roman" panose="02020603050405020304" pitchFamily="18" charset="0"/>
              </a:rPr>
              <a:t>合作服务</a:t>
            </a:r>
            <a:r>
              <a:rPr lang="zh-CN" altLang="zh-CN" dirty="0">
                <a:cs typeface="Times New Roman" panose="02020603050405020304" pitchFamily="18" charset="0"/>
              </a:rPr>
              <a:t>的总体</a:t>
            </a:r>
            <a:r>
              <a:rPr lang="en-US" altLang="zh-CN" dirty="0" smtClean="0">
                <a:cs typeface="Times New Roman" panose="02020603050405020304" pitchFamily="18" charset="0"/>
              </a:rPr>
              <a:t>SLA</a:t>
            </a:r>
            <a:r>
              <a:rPr lang="zh-CN" altLang="zh-CN" dirty="0" smtClean="0">
                <a:cs typeface="Times New Roman" panose="02020603050405020304" pitchFamily="18" charset="0"/>
              </a:rPr>
              <a:t>范围</a:t>
            </a:r>
            <a:r>
              <a:rPr lang="zh-CN" altLang="zh-CN" dirty="0">
                <a:cs typeface="Times New Roman" panose="02020603050405020304" pitchFamily="18" charset="0"/>
              </a:rPr>
              <a:t>、内容</a:t>
            </a:r>
            <a:r>
              <a:rPr lang="zh-CN" altLang="zh-CN" dirty="0" smtClean="0">
                <a:cs typeface="Times New Roman" panose="02020603050405020304" pitchFamily="18" charset="0"/>
              </a:rPr>
              <a:t>及</a:t>
            </a:r>
            <a:r>
              <a:rPr lang="zh-CN" altLang="en-US" dirty="0" smtClean="0">
                <a:cs typeface="Times New Roman" panose="02020603050405020304" pitchFamily="18" charset="0"/>
              </a:rPr>
              <a:t>时效要求</a:t>
            </a:r>
            <a:r>
              <a:rPr lang="zh-CN" altLang="zh-CN" dirty="0" smtClean="0">
                <a:cs typeface="Times New Roman" panose="02020603050405020304" pitchFamily="18" charset="0"/>
              </a:rPr>
              <a:t>等</a:t>
            </a:r>
            <a:r>
              <a:rPr lang="zh-CN" altLang="zh-CN" dirty="0">
                <a:cs typeface="Times New Roman" panose="02020603050405020304" pitchFamily="18" charset="0"/>
              </a:rPr>
              <a:t>，以标准规范化流程内容促进企业数据高效</a:t>
            </a:r>
            <a:r>
              <a:rPr lang="zh-CN" altLang="zh-CN" dirty="0" smtClean="0">
                <a:cs typeface="Times New Roman" panose="02020603050405020304" pitchFamily="18" charset="0"/>
              </a:rPr>
              <a:t>使用</a:t>
            </a:r>
            <a:r>
              <a:rPr lang="zh-CN" altLang="en-US" dirty="0" smtClean="0">
                <a:cs typeface="Times New Roman" panose="02020603050405020304" pitchFamily="18" charset="0"/>
              </a:rPr>
              <a:t>。</a:t>
            </a:r>
            <a:endParaRPr lang="zh-CN" altLang="en-US" dirty="0"/>
          </a:p>
        </p:txBody>
      </p:sp>
      <p:sp>
        <p:nvSpPr>
          <p:cNvPr id="19" name="文本框 18"/>
          <p:cNvSpPr txBox="1"/>
          <p:nvPr/>
        </p:nvSpPr>
        <p:spPr>
          <a:xfrm>
            <a:off x="901148" y="6350413"/>
            <a:ext cx="10517623" cy="369332"/>
          </a:xfrm>
          <a:prstGeom prst="rect">
            <a:avLst/>
          </a:prstGeom>
          <a:noFill/>
        </p:spPr>
        <p:txBody>
          <a:bodyPr wrap="none" lIns="91440" tIns="45720" rIns="91440" bIns="45720" rtlCol="0">
            <a:spAutoFit/>
          </a:bodyPr>
          <a:lstStyle/>
          <a:p>
            <a:r>
              <a:rPr lang="zh-CN" altLang="en-US" dirty="0" smtClean="0"/>
              <a:t>注意：数据各项长效运营机制都需由数据工具固化下来，并由数据运营服务团队标准化在线化对外服务</a:t>
            </a:r>
            <a:endParaRPr lang="zh-CN" altLang="en-US" dirty="0"/>
          </a:p>
        </p:txBody>
      </p:sp>
      <p:grpSp>
        <p:nvGrpSpPr>
          <p:cNvPr id="26" name="组合 25"/>
          <p:cNvGrpSpPr/>
          <p:nvPr/>
        </p:nvGrpSpPr>
        <p:grpSpPr>
          <a:xfrm>
            <a:off x="4075612" y="729528"/>
            <a:ext cx="7909833" cy="486775"/>
            <a:chOff x="4810541" y="730964"/>
            <a:chExt cx="7295952" cy="341079"/>
          </a:xfrm>
        </p:grpSpPr>
        <p:sp>
          <p:nvSpPr>
            <p:cNvPr id="27" name="矩形 26">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数据及服务</a:t>
              </a:r>
            </a:p>
          </p:txBody>
        </p:sp>
        <p:sp>
          <p:nvSpPr>
            <p:cNvPr id="28" name="矩形 27">
              <a:extLst>
                <a:ext uri="{FF2B5EF4-FFF2-40B4-BE49-F238E27FC236}">
                  <a16:creationId xmlns="" xmlns:a16="http://schemas.microsoft.com/office/drawing/2014/main" id="{DDBC3A91-AB59-46B8-9512-8F0316B2996C}"/>
                </a:ext>
              </a:extLst>
            </p:cNvPr>
            <p:cNvSpPr/>
            <p:nvPr/>
          </p:nvSpPr>
          <p:spPr>
            <a:xfrm>
              <a:off x="7444194" y="744216"/>
              <a:ext cx="1319393" cy="327827"/>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协同运营模式</a:t>
              </a:r>
            </a:p>
          </p:txBody>
        </p:sp>
        <p:sp>
          <p:nvSpPr>
            <p:cNvPr id="29" name="矩形 28">
              <a:extLst>
                <a:ext uri="{FF2B5EF4-FFF2-40B4-BE49-F238E27FC236}">
                  <a16:creationId xmlns="" xmlns:a16="http://schemas.microsoft.com/office/drawing/2014/main" id="{FE83DF12-BBB0-4ACA-8FAA-A9BE29F0522B}"/>
                </a:ext>
              </a:extLst>
            </p:cNvPr>
            <p:cNvSpPr/>
            <p:nvPr/>
          </p:nvSpPr>
          <p:spPr>
            <a:xfrm>
              <a:off x="8768106" y="744216"/>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团队及运营机制</a:t>
              </a:r>
            </a:p>
          </p:txBody>
        </p:sp>
        <p:sp>
          <p:nvSpPr>
            <p:cNvPr id="30" name="矩形 29">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31" name="矩形 30">
              <a:extLst>
                <a:ext uri="{FF2B5EF4-FFF2-40B4-BE49-F238E27FC236}">
                  <a16:creationId xmlns="" xmlns:a16="http://schemas.microsoft.com/office/drawing/2014/main" id="{FE83DF12-BBB0-4ACA-8FAA-A9BE29F0522B}"/>
                </a:ext>
              </a:extLst>
            </p:cNvPr>
            <p:cNvSpPr/>
            <p:nvPr/>
          </p:nvSpPr>
          <p:spPr>
            <a:xfrm>
              <a:off x="10445137" y="730964"/>
              <a:ext cx="1661356"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3600888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17111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目录</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5" name="标题 1">
            <a:extLst>
              <a:ext uri="{FF2B5EF4-FFF2-40B4-BE49-F238E27FC236}">
                <a16:creationId xmlns="" xmlns:a16="http://schemas.microsoft.com/office/drawing/2014/main" id="{F31BD122-F3A0-A146-A9ED-414D9701649E}"/>
              </a:ext>
            </a:extLst>
          </p:cNvPr>
          <p:cNvSpPr txBox="1">
            <a:spLocks/>
          </p:cNvSpPr>
          <p:nvPr/>
        </p:nvSpPr>
        <p:spPr>
          <a:xfrm>
            <a:off x="2538238" y="1526630"/>
            <a:ext cx="7419481" cy="3724640"/>
          </a:xfrm>
          <a:prstGeom prst="rect">
            <a:avLst/>
          </a:prstGeom>
          <a:ln w="3175">
            <a:miter lim="400000"/>
          </a:ln>
          <a:extLst>
            <a:ext uri="{C572A759-6A51-4108-AA02-DFA0A04FC94B}">
              <ma14:wrappingTextBoxFlag xmlns:ma14="http://schemas.microsoft.com/office/mac/drawingml/2011/main" xmlns="" val="1"/>
            </a:ext>
          </a:extLst>
        </p:spPr>
        <p:txBody>
          <a:bodyPr lIns="50434" tIns="50434" rIns="50434" bIns="50434" anchor="ctr">
            <a:noAutofit/>
          </a:bodyPr>
          <a:lstStyle>
            <a:lvl1pPr marL="0" marR="0" indent="0" algn="l" defTabSz="397028" rtl="0" latinLnBrk="0">
              <a:lnSpc>
                <a:spcPct val="100000"/>
              </a:lnSpc>
              <a:spcBef>
                <a:spcPts val="0"/>
              </a:spcBef>
              <a:spcAft>
                <a:spcPts val="0"/>
              </a:spcAft>
              <a:buClrTx/>
              <a:buSzTx/>
              <a:buFontTx/>
              <a:buNone/>
              <a:tabLst/>
              <a:defRPr sz="3877" b="0" i="0" u="none" strike="noStrike" cap="none" spc="0" baseline="0">
                <a:ln>
                  <a:noFill/>
                </a:ln>
                <a:solidFill>
                  <a:srgbClr val="FFFFFF"/>
                </a:solidFill>
                <a:uFillTx/>
                <a:latin typeface="+mn-lt"/>
                <a:ea typeface="+mn-ea"/>
                <a:cs typeface="+mn-cs"/>
                <a:sym typeface="Helvetica Light"/>
              </a:defRPr>
            </a:lvl1pPr>
            <a:lvl2pPr marL="0" marR="0" indent="109943"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2pPr>
            <a:lvl3pPr marL="0" marR="0" indent="219890"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3pPr>
            <a:lvl4pPr marL="0" marR="0" indent="329839"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4pPr>
            <a:lvl5pPr marL="0" marR="0" indent="43978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5pPr>
            <a:lvl6pPr marL="0" marR="0" indent="54973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6pPr>
            <a:lvl7pPr marL="0" marR="0" indent="659672"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7pPr>
            <a:lvl8pPr marL="0" marR="0" indent="76961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8pPr>
            <a:lvl9pPr marL="0" marR="0" indent="87956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9pPr>
          </a:lstStyle>
          <a:p>
            <a:pPr marL="457200" indent="-457200">
              <a:lnSpc>
                <a:spcPct val="250000"/>
              </a:lnSpc>
              <a:buFont typeface="+mj-lt"/>
              <a:buAutoNum type="arabicPeriod"/>
            </a:pPr>
            <a:r>
              <a:rPr kumimoji="1" lang="zh-CN" altLang="en-US" sz="2400" b="1" dirty="0">
                <a:solidFill>
                  <a:srgbClr val="FF6200"/>
                </a:solidFill>
              </a:rPr>
              <a:t>阿里巴巴对泛在电力物联网的理解</a:t>
            </a:r>
            <a:endParaRPr kumimoji="1" lang="en-US" altLang="zh-CN" sz="2400" b="1" dirty="0">
              <a:solidFill>
                <a:srgbClr val="FF6200"/>
              </a:solidFill>
            </a:endParaRPr>
          </a:p>
          <a:p>
            <a:pPr marL="457200" indent="-457200">
              <a:lnSpc>
                <a:spcPct val="250000"/>
              </a:lnSpc>
              <a:buFont typeface="+mj-lt"/>
              <a:buAutoNum type="arabicPeriod"/>
            </a:pPr>
            <a:r>
              <a:rPr kumimoji="1" lang="zh-CN" altLang="en-US" sz="2400" b="1" dirty="0">
                <a:solidFill>
                  <a:schemeClr val="tx1"/>
                </a:solidFill>
              </a:rPr>
              <a:t>国网公司企业中台建设策略、重点及演进路线思考</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企业中台建设所需技术支撑体系的建议</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详细技术交流及演示（</a:t>
            </a:r>
            <a:r>
              <a:rPr kumimoji="1" lang="en-US" altLang="zh-CN" sz="2400" b="1" dirty="0">
                <a:solidFill>
                  <a:schemeClr val="tx1"/>
                </a:solidFill>
              </a:rPr>
              <a:t>Q&amp;A</a:t>
            </a:r>
            <a:r>
              <a:rPr kumimoji="1" lang="zh-CN" altLang="en-US" sz="2400" b="1" dirty="0">
                <a:solidFill>
                  <a:schemeClr val="tx1"/>
                </a:solidFill>
              </a:rPr>
              <a:t>）</a:t>
            </a:r>
          </a:p>
        </p:txBody>
      </p:sp>
    </p:spTree>
    <p:extLst>
      <p:ext uri="{BB962C8B-B14F-4D97-AF65-F5344CB8AC3E}">
        <p14:creationId xmlns:p14="http://schemas.microsoft.com/office/powerpoint/2010/main" val="687435074"/>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604150836"/>
              </p:ext>
            </p:extLst>
          </p:nvPr>
        </p:nvGraphicFramePr>
        <p:xfrm>
          <a:off x="484390" y="2290728"/>
          <a:ext cx="11181441" cy="4436644"/>
        </p:xfrm>
        <a:graphic>
          <a:graphicData uri="http://schemas.openxmlformats.org/presentationml/2006/ole">
            <mc:AlternateContent xmlns:mc="http://schemas.openxmlformats.org/markup-compatibility/2006">
              <mc:Choice xmlns:v="urn:schemas-microsoft-com:vml" Requires="v">
                <p:oleObj spid="_x0000_s1600" name="Visio" r:id="rId4" imgW="10142324" imgH="4236825" progId="Visio.Drawing.15">
                  <p:embed/>
                </p:oleObj>
              </mc:Choice>
              <mc:Fallback>
                <p:oleObj name="Visio" r:id="rId4" imgW="10142324" imgH="4236825" progId="Visio.Drawing.15">
                  <p:embed/>
                  <p:pic>
                    <p:nvPicPr>
                      <p:cNvPr id="2" name="对象 1"/>
                      <p:cNvPicPr/>
                      <p:nvPr/>
                    </p:nvPicPr>
                    <p:blipFill>
                      <a:blip r:embed="rId5"/>
                      <a:stretch>
                        <a:fillRect/>
                      </a:stretch>
                    </p:blipFill>
                    <p:spPr>
                      <a:xfrm>
                        <a:off x="484390" y="2290728"/>
                        <a:ext cx="11181441" cy="4436644"/>
                      </a:xfrm>
                      <a:prstGeom prst="rect">
                        <a:avLst/>
                      </a:prstGeom>
                    </p:spPr>
                  </p:pic>
                </p:oleObj>
              </mc:Fallback>
            </mc:AlternateContent>
          </a:graphicData>
        </a:graphic>
      </p:graphicFrame>
      <p:sp>
        <p:nvSpPr>
          <p:cNvPr id="5"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能力框架</a:t>
            </a:r>
          </a:p>
        </p:txBody>
      </p:sp>
      <p:sp>
        <p:nvSpPr>
          <p:cNvPr id="6" name="文本框 5"/>
          <p:cNvSpPr txBox="1"/>
          <p:nvPr/>
        </p:nvSpPr>
        <p:spPr>
          <a:xfrm>
            <a:off x="244035" y="1275073"/>
            <a:ext cx="11636006" cy="990015"/>
          </a:xfrm>
          <a:prstGeom prst="rect">
            <a:avLst/>
          </a:prstGeom>
          <a:noFill/>
        </p:spPr>
        <p:txBody>
          <a:bodyPr wrap="square" lIns="91440" tIns="45720" rIns="91440" bIns="45720" rtlCol="0">
            <a:spAutoFit/>
          </a:bodyPr>
          <a:lstStyle>
            <a:defPPr>
              <a:defRPr lang="zh-CN"/>
            </a:defPPr>
            <a:lvl1pPr>
              <a:lnSpc>
                <a:spcPct val="150000"/>
              </a:lnSpc>
              <a:defRPr sz="2000"/>
            </a:lvl1pPr>
          </a:lstStyle>
          <a:p>
            <a:r>
              <a:rPr lang="en-US" altLang="zh-CN" dirty="0" smtClean="0"/>
              <a:t>      </a:t>
            </a:r>
            <a:r>
              <a:rPr lang="zh-CN" altLang="en-US" dirty="0" smtClean="0"/>
              <a:t>业务中台是从企业现有信息化系统中有效抽象出企业全局资源配置需求的能力中心，应来自于现有系统共性能力的抽象，先支持市场化竞争业务快速迭代，后逐步将传统业务纳入支撑范畴。</a:t>
            </a:r>
            <a:endParaRPr lang="zh-CN" altLang="en-US" dirty="0"/>
          </a:p>
        </p:txBody>
      </p:sp>
      <p:grpSp>
        <p:nvGrpSpPr>
          <p:cNvPr id="7" name="组合 6"/>
          <p:cNvGrpSpPr/>
          <p:nvPr/>
        </p:nvGrpSpPr>
        <p:grpSpPr>
          <a:xfrm>
            <a:off x="4168958" y="799251"/>
            <a:ext cx="7811009" cy="353301"/>
            <a:chOff x="4810541" y="744213"/>
            <a:chExt cx="7295952" cy="327827"/>
          </a:xfrm>
        </p:grpSpPr>
        <p:sp>
          <p:nvSpPr>
            <p:cNvPr id="8" name="矩形 7">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9" name="矩形 8">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10" name="矩形 9">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11" name="矩形 10">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12" name="矩形 11">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2600841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能力中心识别并形成共性能力体系</a:t>
            </a:r>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39" y="2292626"/>
            <a:ext cx="11705867" cy="4458030"/>
          </a:xfrm>
          <a:prstGeom prst="rect">
            <a:avLst/>
          </a:prstGeom>
          <a:noFill/>
          <a:ln>
            <a:noFill/>
          </a:ln>
        </p:spPr>
      </p:pic>
      <p:sp>
        <p:nvSpPr>
          <p:cNvPr id="6" name="矩形 5"/>
          <p:cNvSpPr/>
          <p:nvPr/>
        </p:nvSpPr>
        <p:spPr>
          <a:xfrm>
            <a:off x="118536" y="1225478"/>
            <a:ext cx="11866908" cy="923330"/>
          </a:xfrm>
          <a:prstGeom prst="rect">
            <a:avLst/>
          </a:prstGeom>
          <a:noFill/>
        </p:spPr>
        <p:txBody>
          <a:bodyPr wrap="square" lIns="91440" tIns="45720" rIns="91440" bIns="45720" rtlCol="0">
            <a:spAutoFit/>
          </a:bodyPr>
          <a:lstStyle/>
          <a:p>
            <a:pPr>
              <a:lnSpc>
                <a:spcPct val="150000"/>
              </a:lnSpc>
            </a:pPr>
            <a:r>
              <a:rPr lang="zh-CN" altLang="en-US" dirty="0" smtClean="0"/>
              <a:t>       应基于企业未来业务蓝图及现有系统共性能力抽象，</a:t>
            </a:r>
            <a:r>
              <a:rPr lang="zh-CN" altLang="en-US" dirty="0"/>
              <a:t>通过</a:t>
            </a:r>
            <a:r>
              <a:rPr lang="zh-CN" altLang="en-US" b="1" dirty="0"/>
              <a:t>业务维度纵向</a:t>
            </a:r>
            <a:r>
              <a:rPr lang="zh-CN" altLang="en-US" dirty="0"/>
              <a:t>确定业务服务中心，通过</a:t>
            </a:r>
            <a:r>
              <a:rPr lang="zh-CN" altLang="en-US" b="1" dirty="0"/>
              <a:t>管理或技术等维度横向</a:t>
            </a:r>
            <a:r>
              <a:rPr lang="zh-CN" altLang="en-US" dirty="0"/>
              <a:t>统筹具有特色的技术服务</a:t>
            </a:r>
            <a:r>
              <a:rPr lang="zh-CN" altLang="en-US" dirty="0" smtClean="0"/>
              <a:t>中心，并定义一二级部署方式，形成企业中台能力框架并发布。</a:t>
            </a:r>
            <a:endParaRPr lang="zh-CN" altLang="en-US" dirty="0"/>
          </a:p>
        </p:txBody>
      </p:sp>
      <p:grpSp>
        <p:nvGrpSpPr>
          <p:cNvPr id="7" name="组合 6"/>
          <p:cNvGrpSpPr/>
          <p:nvPr/>
        </p:nvGrpSpPr>
        <p:grpSpPr>
          <a:xfrm>
            <a:off x="4168958" y="799251"/>
            <a:ext cx="7811009" cy="353301"/>
            <a:chOff x="4810541" y="744213"/>
            <a:chExt cx="7295952" cy="327827"/>
          </a:xfrm>
        </p:grpSpPr>
        <p:sp>
          <p:nvSpPr>
            <p:cNvPr id="8" name="矩形 7">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9" name="矩形 8">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10" name="矩形 9">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11" name="矩形 10">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12" name="矩形 11">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3722777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能力中心设计及建设</a:t>
            </a:r>
          </a:p>
        </p:txBody>
      </p:sp>
      <p:sp>
        <p:nvSpPr>
          <p:cNvPr id="33" name="矩形 32"/>
          <p:cNvSpPr/>
          <p:nvPr/>
        </p:nvSpPr>
        <p:spPr>
          <a:xfrm>
            <a:off x="327542" y="1094871"/>
            <a:ext cx="11657907" cy="990015"/>
          </a:xfrm>
          <a:prstGeom prst="rect">
            <a:avLst/>
          </a:prstGeom>
          <a:noFill/>
        </p:spPr>
        <p:txBody>
          <a:bodyPr wrap="square" lIns="91440" tIns="45720" rIns="91440" bIns="45720" rtlCol="0">
            <a:spAutoFit/>
          </a:bodyPr>
          <a:lstStyle/>
          <a:p>
            <a:pPr>
              <a:lnSpc>
                <a:spcPct val="150000"/>
              </a:lnSpc>
            </a:pPr>
            <a:r>
              <a:rPr lang="zh-CN" altLang="en-US" sz="2000" dirty="0"/>
              <a:t>       能力中心建设及迭代运营由业务部门主导，业务部门负责业务能力中心统一建模，并基于企业统一技术平台开展业务中台能力中心建设并持续扩展。</a:t>
            </a:r>
            <a:endParaRPr lang="en-US" altLang="zh-CN" sz="2000" dirty="0"/>
          </a:p>
        </p:txBody>
      </p:sp>
      <p:grpSp>
        <p:nvGrpSpPr>
          <p:cNvPr id="2" name="组合 1"/>
          <p:cNvGrpSpPr/>
          <p:nvPr/>
        </p:nvGrpSpPr>
        <p:grpSpPr>
          <a:xfrm>
            <a:off x="327537" y="2279383"/>
            <a:ext cx="11818743" cy="4551735"/>
            <a:chOff x="327537" y="1931412"/>
            <a:chExt cx="11818743" cy="4899697"/>
          </a:xfrm>
        </p:grpSpPr>
        <p:sp>
          <p:nvSpPr>
            <p:cNvPr id="34" name="矩形 33">
              <a:extLst>
                <a:ext uri="{FF2B5EF4-FFF2-40B4-BE49-F238E27FC236}">
                  <a16:creationId xmlns="" xmlns:a16="http://schemas.microsoft.com/office/drawing/2014/main" id="{9C41E903-46B4-41F2-8A7A-0B35F69D5883}"/>
                </a:ext>
              </a:extLst>
            </p:cNvPr>
            <p:cNvSpPr/>
            <p:nvPr/>
          </p:nvSpPr>
          <p:spPr>
            <a:xfrm>
              <a:off x="327537" y="2986821"/>
              <a:ext cx="1670389" cy="78345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Light" charset="-122"/>
                  <a:ea typeface="Microsoft YaHei Light" charset="-122"/>
                  <a:cs typeface="Microsoft YaHei Light" charset="-122"/>
                </a:rPr>
                <a:t>业务分析</a:t>
              </a:r>
              <a:endParaRPr kumimoji="1" lang="en-US" altLang="zh-CN" sz="1400" dirty="0">
                <a:latin typeface="Microsoft YaHei Light" charset="-122"/>
                <a:ea typeface="Microsoft YaHei Light" charset="-122"/>
                <a:cs typeface="Microsoft YaHei Light" charset="-122"/>
              </a:endParaRPr>
            </a:p>
            <a:p>
              <a:pPr algn="ctr"/>
              <a:r>
                <a:rPr kumimoji="1" lang="zh-CN" altLang="en-US" sz="1400" dirty="0">
                  <a:solidFill>
                    <a:srgbClr val="FFFF00"/>
                  </a:solidFill>
                  <a:latin typeface="Microsoft YaHei Light" charset="-122"/>
                  <a:ea typeface="Microsoft YaHei Light" charset="-122"/>
                  <a:cs typeface="Microsoft YaHei Light" charset="-122"/>
                </a:rPr>
                <a:t>业务模型拆解分析</a:t>
              </a:r>
              <a:endParaRPr kumimoji="1" lang="en-US" altLang="zh-CN" sz="1400" dirty="0">
                <a:solidFill>
                  <a:srgbClr val="FFFF00"/>
                </a:solidFill>
                <a:latin typeface="Microsoft YaHei Light" charset="-122"/>
                <a:ea typeface="Microsoft YaHei Light" charset="-122"/>
                <a:cs typeface="Microsoft YaHei Light" charset="-122"/>
              </a:endParaRPr>
            </a:p>
            <a:p>
              <a:pPr algn="ctr"/>
              <a:r>
                <a:rPr kumimoji="1" lang="zh-CN" altLang="en-US" sz="1400" dirty="0">
                  <a:solidFill>
                    <a:srgbClr val="FFC000"/>
                  </a:solidFill>
                  <a:latin typeface="Microsoft YaHei Light" charset="-122"/>
                  <a:ea typeface="Microsoft YaHei Light" charset="-122"/>
                  <a:cs typeface="Microsoft YaHei Light" charset="-122"/>
                </a:rPr>
                <a:t>自顶向下</a:t>
              </a:r>
            </a:p>
          </p:txBody>
        </p:sp>
        <p:sp>
          <p:nvSpPr>
            <p:cNvPr id="35" name="矩形 34">
              <a:extLst>
                <a:ext uri="{FF2B5EF4-FFF2-40B4-BE49-F238E27FC236}">
                  <a16:creationId xmlns="" xmlns:a16="http://schemas.microsoft.com/office/drawing/2014/main" id="{7184DC92-797C-48D6-A41F-1FF9DC8B4246}"/>
                </a:ext>
              </a:extLst>
            </p:cNvPr>
            <p:cNvSpPr/>
            <p:nvPr/>
          </p:nvSpPr>
          <p:spPr>
            <a:xfrm>
              <a:off x="327537" y="3814625"/>
              <a:ext cx="1670389" cy="78345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Light" charset="-122"/>
                  <a:ea typeface="Microsoft YaHei Light" charset="-122"/>
                  <a:cs typeface="Microsoft YaHei Light" charset="-122"/>
                </a:rPr>
                <a:t>利旧分析</a:t>
              </a:r>
              <a:endParaRPr kumimoji="1" lang="en-US" altLang="zh-CN" sz="1400" dirty="0">
                <a:latin typeface="Microsoft YaHei Light" charset="-122"/>
                <a:ea typeface="Microsoft YaHei Light" charset="-122"/>
                <a:cs typeface="Microsoft YaHei Light" charset="-122"/>
              </a:endParaRPr>
            </a:p>
            <a:p>
              <a:pPr algn="ctr"/>
              <a:r>
                <a:rPr kumimoji="1" lang="zh-CN" altLang="en-US" sz="1400" dirty="0">
                  <a:solidFill>
                    <a:srgbClr val="FFFF00"/>
                  </a:solidFill>
                  <a:latin typeface="Microsoft YaHei Light" charset="-122"/>
                  <a:ea typeface="Microsoft YaHei Light" charset="-122"/>
                  <a:cs typeface="Microsoft YaHei Light" charset="-122"/>
                </a:rPr>
                <a:t>已有系统资源分析</a:t>
              </a:r>
              <a:endParaRPr kumimoji="1" lang="en-US" altLang="zh-CN" sz="1400" dirty="0">
                <a:solidFill>
                  <a:srgbClr val="FFFF00"/>
                </a:solidFill>
                <a:latin typeface="Microsoft YaHei Light" charset="-122"/>
                <a:ea typeface="Microsoft YaHei Light" charset="-122"/>
                <a:cs typeface="Microsoft YaHei Light" charset="-122"/>
              </a:endParaRPr>
            </a:p>
            <a:p>
              <a:pPr algn="ctr"/>
              <a:r>
                <a:rPr kumimoji="1" lang="zh-CN" altLang="en-US" sz="1400" dirty="0">
                  <a:solidFill>
                    <a:srgbClr val="FFC000"/>
                  </a:solidFill>
                  <a:latin typeface="Microsoft YaHei Light" charset="-122"/>
                  <a:ea typeface="Microsoft YaHei Light" charset="-122"/>
                  <a:cs typeface="Microsoft YaHei Light" charset="-122"/>
                </a:rPr>
                <a:t>自低向上</a:t>
              </a:r>
            </a:p>
          </p:txBody>
        </p:sp>
        <p:sp>
          <p:nvSpPr>
            <p:cNvPr id="36" name="矩形 35">
              <a:extLst>
                <a:ext uri="{FF2B5EF4-FFF2-40B4-BE49-F238E27FC236}">
                  <a16:creationId xmlns="" xmlns:a16="http://schemas.microsoft.com/office/drawing/2014/main" id="{CA35D19B-0035-4CE9-84FF-E1760E16BE4C}"/>
                </a:ext>
              </a:extLst>
            </p:cNvPr>
            <p:cNvSpPr/>
            <p:nvPr/>
          </p:nvSpPr>
          <p:spPr>
            <a:xfrm>
              <a:off x="3225008" y="3422896"/>
              <a:ext cx="1246525" cy="78345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900" dirty="0">
                  <a:latin typeface="Microsoft YaHei Light" charset="-122"/>
                  <a:ea typeface="Microsoft YaHei Light" charset="-122"/>
                  <a:cs typeface="Microsoft YaHei Light" charset="-122"/>
                </a:rPr>
                <a:t>服务识别</a:t>
              </a:r>
            </a:p>
          </p:txBody>
        </p:sp>
        <p:sp>
          <p:nvSpPr>
            <p:cNvPr id="37" name="矩形 36">
              <a:extLst>
                <a:ext uri="{FF2B5EF4-FFF2-40B4-BE49-F238E27FC236}">
                  <a16:creationId xmlns="" xmlns:a16="http://schemas.microsoft.com/office/drawing/2014/main" id="{D186BE0B-B151-4C59-A143-E3AAF2D77925}"/>
                </a:ext>
              </a:extLst>
            </p:cNvPr>
            <p:cNvSpPr/>
            <p:nvPr/>
          </p:nvSpPr>
          <p:spPr>
            <a:xfrm>
              <a:off x="5972033" y="3422896"/>
              <a:ext cx="1246525" cy="78345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900" dirty="0">
                  <a:latin typeface="Microsoft YaHei Light" charset="-122"/>
                  <a:ea typeface="Microsoft YaHei Light" charset="-122"/>
                  <a:cs typeface="Microsoft YaHei Light" charset="-122"/>
                </a:rPr>
                <a:t>服务设计</a:t>
              </a:r>
            </a:p>
          </p:txBody>
        </p:sp>
        <p:sp>
          <p:nvSpPr>
            <p:cNvPr id="38" name="矩形 37">
              <a:extLst>
                <a:ext uri="{FF2B5EF4-FFF2-40B4-BE49-F238E27FC236}">
                  <a16:creationId xmlns="" xmlns:a16="http://schemas.microsoft.com/office/drawing/2014/main" id="{64107942-6870-4394-905A-A7244C8E0FBB}"/>
                </a:ext>
              </a:extLst>
            </p:cNvPr>
            <p:cNvSpPr/>
            <p:nvPr/>
          </p:nvSpPr>
          <p:spPr>
            <a:xfrm>
              <a:off x="10899755" y="3388713"/>
              <a:ext cx="1246525" cy="78345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900" dirty="0">
                  <a:latin typeface="Microsoft YaHei Light" charset="-122"/>
                  <a:ea typeface="Microsoft YaHei Light" charset="-122"/>
                  <a:cs typeface="Microsoft YaHei Light" charset="-122"/>
                </a:rPr>
                <a:t>服务实现</a:t>
              </a:r>
              <a:endParaRPr kumimoji="1" lang="zh-CN" altLang="en-US" sz="1900" dirty="0">
                <a:solidFill>
                  <a:srgbClr val="FFC000"/>
                </a:solidFill>
                <a:latin typeface="Microsoft YaHei Light" charset="-122"/>
                <a:ea typeface="Microsoft YaHei Light" charset="-122"/>
                <a:cs typeface="Microsoft YaHei Light" charset="-122"/>
              </a:endParaRPr>
            </a:p>
          </p:txBody>
        </p:sp>
        <p:cxnSp>
          <p:nvCxnSpPr>
            <p:cNvPr id="39" name="直线箭头连接符 9">
              <a:extLst>
                <a:ext uri="{FF2B5EF4-FFF2-40B4-BE49-F238E27FC236}">
                  <a16:creationId xmlns="" xmlns:a16="http://schemas.microsoft.com/office/drawing/2014/main" id="{5DFE3C7A-6326-4875-9E06-7F75B30D817F}"/>
                </a:ext>
              </a:extLst>
            </p:cNvPr>
            <p:cNvCxnSpPr>
              <a:stCxn id="36" idx="3"/>
              <a:endCxn id="37" idx="1"/>
            </p:cNvCxnSpPr>
            <p:nvPr/>
          </p:nvCxnSpPr>
          <p:spPr>
            <a:xfrm>
              <a:off x="4471533" y="3814625"/>
              <a:ext cx="1500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10">
              <a:extLst>
                <a:ext uri="{FF2B5EF4-FFF2-40B4-BE49-F238E27FC236}">
                  <a16:creationId xmlns="" xmlns:a16="http://schemas.microsoft.com/office/drawing/2014/main" id="{1CB03596-DE14-4B3C-B88F-812FE0EB41F5}"/>
                </a:ext>
              </a:extLst>
            </p:cNvPr>
            <p:cNvCxnSpPr>
              <a:stCxn id="37" idx="3"/>
              <a:endCxn id="38" idx="1"/>
            </p:cNvCxnSpPr>
            <p:nvPr/>
          </p:nvCxnSpPr>
          <p:spPr>
            <a:xfrm flipV="1">
              <a:off x="7218558" y="3780442"/>
              <a:ext cx="3681197" cy="34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连接符 14">
              <a:extLst>
                <a:ext uri="{FF2B5EF4-FFF2-40B4-BE49-F238E27FC236}">
                  <a16:creationId xmlns="" xmlns:a16="http://schemas.microsoft.com/office/drawing/2014/main" id="{A6926C1D-A10A-4D67-B1F1-46871C431783}"/>
                </a:ext>
              </a:extLst>
            </p:cNvPr>
            <p:cNvCxnSpPr/>
            <p:nvPr/>
          </p:nvCxnSpPr>
          <p:spPr>
            <a:xfrm flipH="1">
              <a:off x="5190881" y="1964418"/>
              <a:ext cx="21199" cy="4866691"/>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42" name="右箭头 16">
              <a:extLst>
                <a:ext uri="{FF2B5EF4-FFF2-40B4-BE49-F238E27FC236}">
                  <a16:creationId xmlns="" xmlns:a16="http://schemas.microsoft.com/office/drawing/2014/main" id="{B56043AF-1B73-43BE-9A5E-8BC4F5709933}"/>
                </a:ext>
              </a:extLst>
            </p:cNvPr>
            <p:cNvSpPr/>
            <p:nvPr/>
          </p:nvSpPr>
          <p:spPr>
            <a:xfrm>
              <a:off x="2273806" y="3536496"/>
              <a:ext cx="487813" cy="556254"/>
            </a:xfrm>
            <a:prstGeom prst="rightArrow">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p>
          </p:txBody>
        </p:sp>
        <p:sp>
          <p:nvSpPr>
            <p:cNvPr id="43" name="矩形 42">
              <a:extLst>
                <a:ext uri="{FF2B5EF4-FFF2-40B4-BE49-F238E27FC236}">
                  <a16:creationId xmlns="" xmlns:a16="http://schemas.microsoft.com/office/drawing/2014/main" id="{C44EB4F8-0CA7-4D19-8AF4-F7BFB481613C}"/>
                </a:ext>
              </a:extLst>
            </p:cNvPr>
            <p:cNvSpPr/>
            <p:nvPr/>
          </p:nvSpPr>
          <p:spPr>
            <a:xfrm>
              <a:off x="3032656" y="1964418"/>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业务域定义</a:t>
              </a:r>
            </a:p>
          </p:txBody>
        </p:sp>
        <p:sp>
          <p:nvSpPr>
            <p:cNvPr id="44" name="矩形 43">
              <a:extLst>
                <a:ext uri="{FF2B5EF4-FFF2-40B4-BE49-F238E27FC236}">
                  <a16:creationId xmlns="" xmlns:a16="http://schemas.microsoft.com/office/drawing/2014/main" id="{40945E67-6B2F-4029-8B06-4A17C02A1783}"/>
                </a:ext>
              </a:extLst>
            </p:cNvPr>
            <p:cNvSpPr/>
            <p:nvPr/>
          </p:nvSpPr>
          <p:spPr>
            <a:xfrm>
              <a:off x="5762245" y="1931412"/>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技术架构</a:t>
              </a:r>
            </a:p>
          </p:txBody>
        </p:sp>
        <p:sp>
          <p:nvSpPr>
            <p:cNvPr id="45" name="矩形 44">
              <a:extLst>
                <a:ext uri="{FF2B5EF4-FFF2-40B4-BE49-F238E27FC236}">
                  <a16:creationId xmlns="" xmlns:a16="http://schemas.microsoft.com/office/drawing/2014/main" id="{98007F46-380A-4839-8154-6D465D19F552}"/>
                </a:ext>
              </a:extLst>
            </p:cNvPr>
            <p:cNvSpPr/>
            <p:nvPr/>
          </p:nvSpPr>
          <p:spPr>
            <a:xfrm>
              <a:off x="4437070" y="2510135"/>
              <a:ext cx="1478060" cy="625755"/>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a:solidFill>
                    <a:schemeClr val="tx1"/>
                  </a:solidFill>
                  <a:latin typeface="Microsoft YaHei Light" charset="-122"/>
                  <a:ea typeface="Microsoft YaHei Light" charset="-122"/>
                  <a:cs typeface="Microsoft YaHei Light" charset="-122"/>
                </a:rPr>
                <a:t>服务模型</a:t>
              </a:r>
              <a:endParaRPr kumimoji="1" lang="zh-CN" altLang="en-US" sz="1600" dirty="0">
                <a:solidFill>
                  <a:schemeClr val="tx1"/>
                </a:solidFill>
                <a:latin typeface="Microsoft YaHei Light" charset="-122"/>
                <a:ea typeface="Microsoft YaHei Light" charset="-122"/>
                <a:cs typeface="Microsoft YaHei Light" charset="-122"/>
              </a:endParaRPr>
            </a:p>
          </p:txBody>
        </p:sp>
        <p:sp>
          <p:nvSpPr>
            <p:cNvPr id="46" name="右箭头 22">
              <a:extLst>
                <a:ext uri="{FF2B5EF4-FFF2-40B4-BE49-F238E27FC236}">
                  <a16:creationId xmlns="" xmlns:a16="http://schemas.microsoft.com/office/drawing/2014/main" id="{66CF0E94-3DAE-4996-B91C-81599346187C}"/>
                </a:ext>
              </a:extLst>
            </p:cNvPr>
            <p:cNvSpPr/>
            <p:nvPr/>
          </p:nvSpPr>
          <p:spPr>
            <a:xfrm rot="5400000">
              <a:off x="3527780" y="2643422"/>
              <a:ext cx="487813" cy="556254"/>
            </a:xfrm>
            <a:prstGeom prst="rightArrow">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p>
          </p:txBody>
        </p:sp>
        <p:sp>
          <p:nvSpPr>
            <p:cNvPr id="47" name="右箭头 23">
              <a:extLst>
                <a:ext uri="{FF2B5EF4-FFF2-40B4-BE49-F238E27FC236}">
                  <a16:creationId xmlns="" xmlns:a16="http://schemas.microsoft.com/office/drawing/2014/main" id="{DC4D19C6-5589-4DAA-9111-167D867CA8E1}"/>
                </a:ext>
              </a:extLst>
            </p:cNvPr>
            <p:cNvSpPr/>
            <p:nvPr/>
          </p:nvSpPr>
          <p:spPr>
            <a:xfrm rot="5400000">
              <a:off x="6336342" y="2613857"/>
              <a:ext cx="487813" cy="556254"/>
            </a:xfrm>
            <a:prstGeom prst="rightArrow">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p>
          </p:txBody>
        </p:sp>
        <p:sp>
          <p:nvSpPr>
            <p:cNvPr id="48" name="右弧形箭头 38">
              <a:extLst>
                <a:ext uri="{FF2B5EF4-FFF2-40B4-BE49-F238E27FC236}">
                  <a16:creationId xmlns="" xmlns:a16="http://schemas.microsoft.com/office/drawing/2014/main" id="{82ACDD42-5F38-4AD1-AF1C-EAECC40FC885}"/>
                </a:ext>
              </a:extLst>
            </p:cNvPr>
            <p:cNvSpPr/>
            <p:nvPr/>
          </p:nvSpPr>
          <p:spPr>
            <a:xfrm rot="10570362">
              <a:off x="3971719" y="4222490"/>
              <a:ext cx="964403" cy="2122960"/>
            </a:xfrm>
            <a:prstGeom prst="curvedRightArrow">
              <a:avLst>
                <a:gd name="adj1" fmla="val 25000"/>
                <a:gd name="adj2" fmla="val 50000"/>
                <a:gd name="adj3" fmla="val 57117"/>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solidFill>
                  <a:schemeClr val="tx1"/>
                </a:solidFill>
              </a:endParaRPr>
            </a:p>
          </p:txBody>
        </p:sp>
        <p:sp>
          <p:nvSpPr>
            <p:cNvPr id="49" name="左弧形箭头 39">
              <a:extLst>
                <a:ext uri="{FF2B5EF4-FFF2-40B4-BE49-F238E27FC236}">
                  <a16:creationId xmlns="" xmlns:a16="http://schemas.microsoft.com/office/drawing/2014/main" id="{E87AE383-DB5C-4ADE-9E56-E723B7BDC21E}"/>
                </a:ext>
              </a:extLst>
            </p:cNvPr>
            <p:cNvSpPr/>
            <p:nvPr/>
          </p:nvSpPr>
          <p:spPr>
            <a:xfrm rot="10800000">
              <a:off x="2688872" y="4250698"/>
              <a:ext cx="860785" cy="2093327"/>
            </a:xfrm>
            <a:prstGeom prst="curvedLeftArrow">
              <a:avLst>
                <a:gd name="adj1" fmla="val 25000"/>
                <a:gd name="adj2" fmla="val 50000"/>
                <a:gd name="adj3" fmla="val 54930"/>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solidFill>
                  <a:schemeClr val="tx1"/>
                </a:solidFill>
              </a:endParaRPr>
            </a:p>
          </p:txBody>
        </p:sp>
        <p:sp>
          <p:nvSpPr>
            <p:cNvPr id="50" name="矩形 49">
              <a:extLst>
                <a:ext uri="{FF2B5EF4-FFF2-40B4-BE49-F238E27FC236}">
                  <a16:creationId xmlns="" xmlns:a16="http://schemas.microsoft.com/office/drawing/2014/main" id="{B72CCFC5-4374-405B-844F-EF771AC1E5A9}"/>
                </a:ext>
              </a:extLst>
            </p:cNvPr>
            <p:cNvSpPr/>
            <p:nvPr/>
          </p:nvSpPr>
          <p:spPr>
            <a:xfrm>
              <a:off x="1994794" y="5178300"/>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业务流程定义</a:t>
              </a:r>
            </a:p>
          </p:txBody>
        </p:sp>
        <p:sp>
          <p:nvSpPr>
            <p:cNvPr id="51" name="矩形 50">
              <a:extLst>
                <a:ext uri="{FF2B5EF4-FFF2-40B4-BE49-F238E27FC236}">
                  <a16:creationId xmlns="" xmlns:a16="http://schemas.microsoft.com/office/drawing/2014/main" id="{C00C3A8F-C0C1-4E7B-B9DE-912D74FCDC90}"/>
                </a:ext>
              </a:extLst>
            </p:cNvPr>
            <p:cNvSpPr/>
            <p:nvPr/>
          </p:nvSpPr>
          <p:spPr>
            <a:xfrm>
              <a:off x="2951987" y="6056488"/>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业务功能定义</a:t>
              </a:r>
            </a:p>
          </p:txBody>
        </p:sp>
        <p:sp>
          <p:nvSpPr>
            <p:cNvPr id="52" name="右弧形箭头 42">
              <a:extLst>
                <a:ext uri="{FF2B5EF4-FFF2-40B4-BE49-F238E27FC236}">
                  <a16:creationId xmlns="" xmlns:a16="http://schemas.microsoft.com/office/drawing/2014/main" id="{81056D26-53F2-46A7-A8E7-447DAAE782AF}"/>
                </a:ext>
              </a:extLst>
            </p:cNvPr>
            <p:cNvSpPr/>
            <p:nvPr/>
          </p:nvSpPr>
          <p:spPr>
            <a:xfrm rot="10570362">
              <a:off x="6852123" y="4246146"/>
              <a:ext cx="964403" cy="2122960"/>
            </a:xfrm>
            <a:prstGeom prst="curvedRightArrow">
              <a:avLst>
                <a:gd name="adj1" fmla="val 25000"/>
                <a:gd name="adj2" fmla="val 50000"/>
                <a:gd name="adj3" fmla="val 57117"/>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solidFill>
                  <a:schemeClr val="tx1"/>
                </a:solidFill>
              </a:endParaRPr>
            </a:p>
          </p:txBody>
        </p:sp>
        <p:sp>
          <p:nvSpPr>
            <p:cNvPr id="53" name="左弧形箭头 43">
              <a:extLst>
                <a:ext uri="{FF2B5EF4-FFF2-40B4-BE49-F238E27FC236}">
                  <a16:creationId xmlns="" xmlns:a16="http://schemas.microsoft.com/office/drawing/2014/main" id="{E3AB02C6-3B66-4D2C-B38A-17D89840E134}"/>
                </a:ext>
              </a:extLst>
            </p:cNvPr>
            <p:cNvSpPr/>
            <p:nvPr/>
          </p:nvSpPr>
          <p:spPr>
            <a:xfrm rot="10800000">
              <a:off x="5569277" y="4274354"/>
              <a:ext cx="860785" cy="2093327"/>
            </a:xfrm>
            <a:prstGeom prst="curvedLeftArrow">
              <a:avLst>
                <a:gd name="adj1" fmla="val 25000"/>
                <a:gd name="adj2" fmla="val 50000"/>
                <a:gd name="adj3" fmla="val 54930"/>
              </a:avLst>
            </a:prstGeom>
            <a:solidFill>
              <a:srgbClr val="09A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900">
                <a:solidFill>
                  <a:schemeClr val="tx1"/>
                </a:solidFill>
              </a:endParaRPr>
            </a:p>
          </p:txBody>
        </p:sp>
        <p:sp>
          <p:nvSpPr>
            <p:cNvPr id="54" name="矩形 53">
              <a:extLst>
                <a:ext uri="{FF2B5EF4-FFF2-40B4-BE49-F238E27FC236}">
                  <a16:creationId xmlns="" xmlns:a16="http://schemas.microsoft.com/office/drawing/2014/main" id="{7C032C97-F087-4A91-A284-32E8F497A6D8}"/>
                </a:ext>
              </a:extLst>
            </p:cNvPr>
            <p:cNvSpPr/>
            <p:nvPr/>
          </p:nvSpPr>
          <p:spPr>
            <a:xfrm>
              <a:off x="4541089" y="5178300"/>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信息数据模型</a:t>
              </a:r>
            </a:p>
          </p:txBody>
        </p:sp>
        <p:sp>
          <p:nvSpPr>
            <p:cNvPr id="55" name="矩形 54">
              <a:extLst>
                <a:ext uri="{FF2B5EF4-FFF2-40B4-BE49-F238E27FC236}">
                  <a16:creationId xmlns="" xmlns:a16="http://schemas.microsoft.com/office/drawing/2014/main" id="{5F67F61A-6430-4857-B4AC-482F961E2259}"/>
                </a:ext>
              </a:extLst>
            </p:cNvPr>
            <p:cNvSpPr/>
            <p:nvPr/>
          </p:nvSpPr>
          <p:spPr>
            <a:xfrm>
              <a:off x="5999270" y="5755989"/>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服务组件模型</a:t>
              </a:r>
            </a:p>
          </p:txBody>
        </p:sp>
        <p:sp>
          <p:nvSpPr>
            <p:cNvPr id="56" name="矩形 55">
              <a:extLst>
                <a:ext uri="{FF2B5EF4-FFF2-40B4-BE49-F238E27FC236}">
                  <a16:creationId xmlns="" xmlns:a16="http://schemas.microsoft.com/office/drawing/2014/main" id="{469C3457-119E-4780-A44A-0CD74424A158}"/>
                </a:ext>
              </a:extLst>
            </p:cNvPr>
            <p:cNvSpPr/>
            <p:nvPr/>
          </p:nvSpPr>
          <p:spPr>
            <a:xfrm>
              <a:off x="6009967" y="6259228"/>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服务部署模型</a:t>
              </a:r>
            </a:p>
          </p:txBody>
        </p:sp>
        <p:sp>
          <p:nvSpPr>
            <p:cNvPr id="57" name="矩形 56">
              <a:extLst>
                <a:ext uri="{FF2B5EF4-FFF2-40B4-BE49-F238E27FC236}">
                  <a16:creationId xmlns="" xmlns:a16="http://schemas.microsoft.com/office/drawing/2014/main" id="{0FD5BD2B-0794-47E9-A852-D64B65C6E3E2}"/>
                </a:ext>
              </a:extLst>
            </p:cNvPr>
            <p:cNvSpPr/>
            <p:nvPr/>
          </p:nvSpPr>
          <p:spPr>
            <a:xfrm>
              <a:off x="7202438" y="5178300"/>
              <a:ext cx="1478060" cy="476729"/>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架构主题决议</a:t>
              </a:r>
            </a:p>
          </p:txBody>
        </p:sp>
        <p:sp>
          <p:nvSpPr>
            <p:cNvPr id="58" name="矩形 57">
              <a:extLst>
                <a:ext uri="{FF2B5EF4-FFF2-40B4-BE49-F238E27FC236}">
                  <a16:creationId xmlns="" xmlns:a16="http://schemas.microsoft.com/office/drawing/2014/main" id="{7F266D7B-B921-44FA-9964-F96E733AC7B1}"/>
                </a:ext>
              </a:extLst>
            </p:cNvPr>
            <p:cNvSpPr/>
            <p:nvPr/>
          </p:nvSpPr>
          <p:spPr>
            <a:xfrm>
              <a:off x="8104401" y="2402455"/>
              <a:ext cx="1871772" cy="394181"/>
            </a:xfrm>
            <a:prstGeom prst="rect">
              <a:avLst/>
            </a:prstGeom>
            <a:solidFill>
              <a:srgbClr val="60C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Light" charset="-122"/>
                  <a:ea typeface="Microsoft YaHei Light" charset="-122"/>
                  <a:cs typeface="Microsoft YaHei Light" charset="-122"/>
                </a:rPr>
                <a:t>设计原则遵从</a:t>
              </a:r>
            </a:p>
          </p:txBody>
        </p:sp>
        <p:sp>
          <p:nvSpPr>
            <p:cNvPr id="59" name="矩形 58">
              <a:extLst>
                <a:ext uri="{FF2B5EF4-FFF2-40B4-BE49-F238E27FC236}">
                  <a16:creationId xmlns="" xmlns:a16="http://schemas.microsoft.com/office/drawing/2014/main" id="{769FBC34-4EFE-4153-8C1C-14C2521E52FB}"/>
                </a:ext>
              </a:extLst>
            </p:cNvPr>
            <p:cNvSpPr/>
            <p:nvPr/>
          </p:nvSpPr>
          <p:spPr>
            <a:xfrm>
              <a:off x="8118642" y="2782156"/>
              <a:ext cx="1851137" cy="2146265"/>
            </a:xfrm>
            <a:prstGeom prst="rect">
              <a:avLst/>
            </a:prstGeom>
            <a:noFill/>
            <a:ln>
              <a:solidFill>
                <a:srgbClr val="60C2B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命名原则</a:t>
              </a: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依赖原则</a:t>
              </a: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颗粒度原则</a:t>
              </a: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松耦合原则</a:t>
              </a:r>
            </a:p>
            <a:p>
              <a:pPr marL="285750" indent="-285750">
                <a:buFont typeface="Wingdings" panose="05000000000000000000" pitchFamily="2" charset="2"/>
                <a:buChar char="l"/>
              </a:pPr>
              <a:endParaRPr kumimoji="1" lang="zh-CN" altLang="en-US" sz="1400"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操作设计原则</a:t>
              </a: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无状态性原则</a:t>
              </a:r>
            </a:p>
            <a:p>
              <a:pPr marL="285750" indent="-285750">
                <a:buFont typeface="Wingdings" panose="05000000000000000000" pitchFamily="2" charset="2"/>
                <a:buChar char="l"/>
              </a:pPr>
              <a:r>
                <a:rPr kumimoji="1" lang="zh-CN" altLang="en-US" sz="1400" dirty="0">
                  <a:solidFill>
                    <a:schemeClr val="tx1"/>
                  </a:solidFill>
                  <a:latin typeface="微软雅黑" panose="020B0503020204020204" pitchFamily="34" charset="-122"/>
                  <a:ea typeface="微软雅黑" panose="020B0503020204020204" pitchFamily="34" charset="-122"/>
                </a:rPr>
                <a:t>约束原则</a:t>
              </a:r>
            </a:p>
            <a:p>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8953675" y="5326791"/>
              <a:ext cx="3192605" cy="993915"/>
            </a:xfrm>
            <a:prstGeom prst="rect">
              <a:avLst/>
            </a:prstGeom>
            <a:noFill/>
          </p:spPr>
          <p:txBody>
            <a:bodyPr wrap="square" rtlCol="0">
              <a:spAutoFit/>
            </a:bodyPr>
            <a:lstStyle/>
            <a:p>
              <a:pPr algn="ctr"/>
              <a:r>
                <a:rPr lang="zh-CN" altLang="en-US" dirty="0"/>
                <a:t>二</a:t>
              </a:r>
              <a:r>
                <a:rPr lang="zh-CN" altLang="en-US" dirty="0" smtClean="0"/>
                <a:t>级部署中心由省公司负责，继承总部的共性数模和服务，并可扩展个性数模及服务</a:t>
              </a:r>
              <a:endParaRPr lang="zh-CN" altLang="en-US" dirty="0"/>
            </a:p>
          </p:txBody>
        </p:sp>
      </p:grpSp>
      <p:grpSp>
        <p:nvGrpSpPr>
          <p:cNvPr id="32" name="组合 31"/>
          <p:cNvGrpSpPr/>
          <p:nvPr/>
        </p:nvGrpSpPr>
        <p:grpSpPr>
          <a:xfrm>
            <a:off x="4168958" y="799251"/>
            <a:ext cx="7811009" cy="353301"/>
            <a:chOff x="4810541" y="744213"/>
            <a:chExt cx="7295952" cy="327827"/>
          </a:xfrm>
        </p:grpSpPr>
        <p:sp>
          <p:nvSpPr>
            <p:cNvPr id="60" name="矩形 59">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62" name="矩形 61">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63" name="矩形 62">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64" name="矩形 63">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65" name="矩形 64">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230930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8544" y="1196008"/>
            <a:ext cx="11539703" cy="5547360"/>
            <a:chOff x="372170" y="2600597"/>
            <a:chExt cx="11647084" cy="5976987"/>
          </a:xfrm>
        </p:grpSpPr>
        <p:sp>
          <p:nvSpPr>
            <p:cNvPr id="5" name="TextBox 8">
              <a:extLst>
                <a:ext uri="{FF2B5EF4-FFF2-40B4-BE49-F238E27FC236}">
                  <a16:creationId xmlns="" xmlns:a16="http://schemas.microsoft.com/office/drawing/2014/main" id="{1966249B-EB4C-41EB-9093-9DFE3DFD9435}"/>
                </a:ext>
              </a:extLst>
            </p:cNvPr>
            <p:cNvSpPr txBox="1"/>
            <p:nvPr/>
          </p:nvSpPr>
          <p:spPr>
            <a:xfrm rot="19398513">
              <a:off x="2388741" y="3336678"/>
              <a:ext cx="1622129" cy="604067"/>
            </a:xfrm>
            <a:prstGeom prst="rect">
              <a:avLst/>
            </a:prstGeom>
            <a:noFill/>
            <a:ln>
              <a:solidFill>
                <a:schemeClr val="tx1"/>
              </a:solidFill>
            </a:ln>
            <a:effectLst>
              <a:outerShdw blurRad="50800" dist="38100" dir="2700000" algn="tl" rotWithShape="0">
                <a:prstClr val="black">
                  <a:alpha val="40000"/>
                </a:prstClr>
              </a:outerShdw>
            </a:effectLst>
          </p:spPr>
          <p:txBody>
            <a:bodyPr wrap="none" lIns="41320" tIns="41320" rIns="41320" bIns="41320" rtlCol="0" anchor="ctr" anchorCtr="0">
              <a:noAutofit/>
            </a:bodyPr>
            <a:lstStyle/>
            <a:p>
              <a:pPr algn="ctr"/>
              <a:r>
                <a:rPr lang="zh-CN" altLang="en-US" sz="2800" dirty="0">
                  <a:solidFill>
                    <a:srgbClr val="FF0000"/>
                  </a:solidFill>
                  <a:latin typeface="微软雅黑" pitchFamily="34" charset="-122"/>
                  <a:ea typeface="微软雅黑" pitchFamily="34" charset="-122"/>
                </a:rPr>
                <a:t>示    例</a:t>
              </a:r>
            </a:p>
          </p:txBody>
        </p:sp>
        <p:sp>
          <p:nvSpPr>
            <p:cNvPr id="6" name="圆角矩形 5"/>
            <p:cNvSpPr/>
            <p:nvPr/>
          </p:nvSpPr>
          <p:spPr>
            <a:xfrm>
              <a:off x="6796146" y="2785191"/>
              <a:ext cx="2233309" cy="472416"/>
            </a:xfrm>
            <a:prstGeom prst="roundRect">
              <a:avLst/>
            </a:prstGeom>
            <a:solidFill>
              <a:srgbClr val="82B9B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900" dirty="0">
                  <a:latin typeface="Microsoft YaHei" charset="-122"/>
                  <a:ea typeface="Microsoft YaHei" charset="-122"/>
                  <a:cs typeface="Microsoft YaHei" charset="-122"/>
                </a:rPr>
                <a:t>B2C</a:t>
              </a:r>
              <a:r>
                <a:rPr kumimoji="1" lang="zh-CN" altLang="en-US" sz="1900" dirty="0">
                  <a:latin typeface="Microsoft YaHei" charset="-122"/>
                  <a:ea typeface="Microsoft YaHei" charset="-122"/>
                  <a:cs typeface="Microsoft YaHei" charset="-122"/>
                </a:rPr>
                <a:t>业务</a:t>
              </a:r>
            </a:p>
          </p:txBody>
        </p:sp>
        <p:sp>
          <p:nvSpPr>
            <p:cNvPr id="7" name="圆角矩形 6"/>
            <p:cNvSpPr/>
            <p:nvPr/>
          </p:nvSpPr>
          <p:spPr>
            <a:xfrm>
              <a:off x="6400343" y="3702899"/>
              <a:ext cx="1366155" cy="472416"/>
            </a:xfrm>
            <a:prstGeom prst="roundRect">
              <a:avLst/>
            </a:prstGeom>
            <a:solidFill>
              <a:srgbClr val="82B9B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客户域</a:t>
              </a:r>
            </a:p>
          </p:txBody>
        </p:sp>
        <p:sp>
          <p:nvSpPr>
            <p:cNvPr id="8" name="圆角矩形 7"/>
            <p:cNvSpPr/>
            <p:nvPr/>
          </p:nvSpPr>
          <p:spPr>
            <a:xfrm>
              <a:off x="8108038" y="3702899"/>
              <a:ext cx="1366155" cy="472416"/>
            </a:xfrm>
            <a:prstGeom prst="roundRect">
              <a:avLst/>
            </a:prstGeom>
            <a:solidFill>
              <a:srgbClr val="82B9B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营销域</a:t>
              </a:r>
            </a:p>
          </p:txBody>
        </p:sp>
        <p:sp>
          <p:nvSpPr>
            <p:cNvPr id="9" name="圆角矩形 8"/>
            <p:cNvSpPr/>
            <p:nvPr/>
          </p:nvSpPr>
          <p:spPr>
            <a:xfrm>
              <a:off x="9815731" y="3702899"/>
              <a:ext cx="1366155" cy="472416"/>
            </a:xfrm>
            <a:prstGeom prst="roundRect">
              <a:avLst/>
            </a:prstGeom>
            <a:solidFill>
              <a:srgbClr val="82B9B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支付域</a:t>
              </a:r>
            </a:p>
          </p:txBody>
        </p:sp>
        <p:sp>
          <p:nvSpPr>
            <p:cNvPr id="10" name="圆角矩形 9"/>
            <p:cNvSpPr/>
            <p:nvPr/>
          </p:nvSpPr>
          <p:spPr>
            <a:xfrm>
              <a:off x="4692650" y="3707643"/>
              <a:ext cx="1366155" cy="472416"/>
            </a:xfrm>
            <a:prstGeom prst="roundRect">
              <a:avLst/>
            </a:prstGeom>
            <a:solidFill>
              <a:srgbClr val="82B9B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商品域</a:t>
              </a:r>
            </a:p>
          </p:txBody>
        </p:sp>
        <p:cxnSp>
          <p:nvCxnSpPr>
            <p:cNvPr id="11" name="直线连接符 34"/>
            <p:cNvCxnSpPr/>
            <p:nvPr/>
          </p:nvCxnSpPr>
          <p:spPr>
            <a:xfrm>
              <a:off x="2319313" y="4411522"/>
              <a:ext cx="966972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线连接符 35"/>
            <p:cNvCxnSpPr/>
            <p:nvPr/>
          </p:nvCxnSpPr>
          <p:spPr>
            <a:xfrm>
              <a:off x="2298478" y="5750033"/>
              <a:ext cx="966972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298478" y="2621840"/>
              <a:ext cx="2671508" cy="364774"/>
            </a:xfrm>
            <a:prstGeom prst="rect">
              <a:avLst/>
            </a:prstGeom>
            <a:noFill/>
          </p:spPr>
          <p:txBody>
            <a:bodyPr wrap="none" rtlCol="0">
              <a:spAutoFit/>
            </a:bodyPr>
            <a:lstStyle/>
            <a:p>
              <a:r>
                <a:rPr kumimoji="1" lang="zh-CN" altLang="en-US" sz="1600" dirty="0">
                  <a:solidFill>
                    <a:schemeClr val="bg2">
                      <a:lumMod val="50000"/>
                    </a:schemeClr>
                  </a:solidFill>
                  <a:latin typeface="Microsoft YaHei" charset="-122"/>
                  <a:ea typeface="Microsoft YaHei" charset="-122"/>
                  <a:cs typeface="Microsoft YaHei" charset="-122"/>
                </a:rPr>
                <a:t>方法论指导：业务领域建模</a:t>
              </a:r>
            </a:p>
          </p:txBody>
        </p:sp>
        <p:sp>
          <p:nvSpPr>
            <p:cNvPr id="14" name="文本框 13"/>
            <p:cNvSpPr txBox="1"/>
            <p:nvPr/>
          </p:nvSpPr>
          <p:spPr>
            <a:xfrm>
              <a:off x="2319327" y="4424809"/>
              <a:ext cx="3480859" cy="364774"/>
            </a:xfrm>
            <a:prstGeom prst="rect">
              <a:avLst/>
            </a:prstGeom>
            <a:noFill/>
          </p:spPr>
          <p:txBody>
            <a:bodyPr wrap="square" rtlCol="0">
              <a:spAutoFit/>
            </a:bodyPr>
            <a:lstStyle/>
            <a:p>
              <a:r>
                <a:rPr kumimoji="1" lang="zh-CN" altLang="en-US" sz="1600" dirty="0">
                  <a:solidFill>
                    <a:schemeClr val="bg2">
                      <a:lumMod val="50000"/>
                    </a:schemeClr>
                  </a:solidFill>
                  <a:latin typeface="Microsoft YaHei" charset="-122"/>
                  <a:ea typeface="Microsoft YaHei" charset="-122"/>
                  <a:cs typeface="Microsoft YaHei" charset="-122"/>
                </a:rPr>
                <a:t>方法论指导：服务架构建模</a:t>
              </a:r>
            </a:p>
          </p:txBody>
        </p:sp>
        <p:sp>
          <p:nvSpPr>
            <p:cNvPr id="15" name="圆角矩形 14"/>
            <p:cNvSpPr/>
            <p:nvPr/>
          </p:nvSpPr>
          <p:spPr>
            <a:xfrm>
              <a:off x="8108039" y="4848235"/>
              <a:ext cx="3073848" cy="472416"/>
            </a:xfrm>
            <a:prstGeom prst="roundRect">
              <a:avLst/>
            </a:prstGeom>
            <a:solidFill>
              <a:srgbClr val="5EA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营销中心</a:t>
              </a:r>
            </a:p>
          </p:txBody>
        </p:sp>
        <p:sp>
          <p:nvSpPr>
            <p:cNvPr id="16" name="圆角矩形 15"/>
            <p:cNvSpPr/>
            <p:nvPr/>
          </p:nvSpPr>
          <p:spPr>
            <a:xfrm>
              <a:off x="4692651" y="4848235"/>
              <a:ext cx="3073848" cy="472416"/>
            </a:xfrm>
            <a:prstGeom prst="roundRect">
              <a:avLst/>
            </a:prstGeom>
            <a:solidFill>
              <a:srgbClr val="5EA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用户中心</a:t>
              </a:r>
            </a:p>
          </p:txBody>
        </p:sp>
        <p:cxnSp>
          <p:nvCxnSpPr>
            <p:cNvPr id="17" name="肘形连接符 16"/>
            <p:cNvCxnSpPr>
              <a:cxnSpLocks/>
              <a:stCxn id="7" idx="2"/>
              <a:endCxn id="16" idx="0"/>
            </p:cNvCxnSpPr>
            <p:nvPr/>
          </p:nvCxnSpPr>
          <p:spPr>
            <a:xfrm rot="5400000">
              <a:off x="6320038" y="4084852"/>
              <a:ext cx="672920" cy="853846"/>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cxnSpLocks/>
              <a:stCxn id="8" idx="2"/>
              <a:endCxn id="15" idx="0"/>
            </p:cNvCxnSpPr>
            <p:nvPr/>
          </p:nvCxnSpPr>
          <p:spPr>
            <a:xfrm rot="16200000" flipH="1">
              <a:off x="8881579" y="4084851"/>
              <a:ext cx="672920" cy="853847"/>
            </a:xfrm>
            <a:prstGeom prst="bentConnector3">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43"/>
            <p:cNvCxnSpPr/>
            <p:nvPr/>
          </p:nvCxnSpPr>
          <p:spPr>
            <a:xfrm>
              <a:off x="2319313" y="2621840"/>
              <a:ext cx="966972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286515" y="3640049"/>
              <a:ext cx="704447" cy="480839"/>
            </a:xfrm>
            <a:prstGeom prst="rect">
              <a:avLst/>
            </a:prstGeom>
            <a:noFill/>
          </p:spPr>
          <p:txBody>
            <a:bodyPr wrap="none" rtlCol="0">
              <a:spAutoFit/>
            </a:bodyPr>
            <a:lstStyle/>
            <a:p>
              <a:r>
                <a:rPr kumimoji="1" lang="en-US" altLang="zh-CN" sz="2300" dirty="0">
                  <a:latin typeface="Microsoft YaHei" charset="-122"/>
                  <a:ea typeface="Microsoft YaHei" charset="-122"/>
                  <a:cs typeface="Microsoft YaHei" charset="-122"/>
                </a:rPr>
                <a:t>...</a:t>
              </a:r>
              <a:r>
                <a:rPr kumimoji="1" lang="zh-CN" altLang="en-US" sz="2300" dirty="0">
                  <a:latin typeface="Microsoft YaHei" charset="-122"/>
                  <a:ea typeface="Microsoft YaHei" charset="-122"/>
                  <a:cs typeface="Microsoft YaHei" charset="-122"/>
                </a:rPr>
                <a:t> </a:t>
              </a:r>
              <a:r>
                <a:rPr kumimoji="1" lang="en-US" altLang="zh-CN" sz="2300" dirty="0">
                  <a:latin typeface="Microsoft YaHei" charset="-122"/>
                  <a:ea typeface="Microsoft YaHei" charset="-122"/>
                  <a:cs typeface="Microsoft YaHei" charset="-122"/>
                </a:rPr>
                <a:t>...</a:t>
              </a:r>
              <a:endParaRPr kumimoji="1" lang="zh-CN" altLang="en-US" sz="2300" dirty="0">
                <a:latin typeface="Microsoft YaHei" charset="-122"/>
                <a:ea typeface="Microsoft YaHei" charset="-122"/>
                <a:cs typeface="Microsoft YaHei" charset="-122"/>
              </a:endParaRPr>
            </a:p>
          </p:txBody>
        </p:sp>
        <p:sp>
          <p:nvSpPr>
            <p:cNvPr id="21" name="文本框 20"/>
            <p:cNvSpPr txBox="1"/>
            <p:nvPr/>
          </p:nvSpPr>
          <p:spPr>
            <a:xfrm>
              <a:off x="2319327" y="5781459"/>
              <a:ext cx="4163936" cy="364774"/>
            </a:xfrm>
            <a:prstGeom prst="rect">
              <a:avLst/>
            </a:prstGeom>
            <a:noFill/>
          </p:spPr>
          <p:txBody>
            <a:bodyPr wrap="square" rtlCol="0">
              <a:spAutoFit/>
            </a:bodyPr>
            <a:lstStyle/>
            <a:p>
              <a:r>
                <a:rPr kumimoji="1" lang="zh-CN" altLang="en-US" sz="1600" dirty="0">
                  <a:solidFill>
                    <a:schemeClr val="bg2">
                      <a:lumMod val="50000"/>
                    </a:schemeClr>
                  </a:solidFill>
                  <a:latin typeface="Microsoft YaHei" charset="-122"/>
                  <a:ea typeface="Microsoft YaHei" charset="-122"/>
                  <a:cs typeface="Microsoft YaHei" charset="-122"/>
                </a:rPr>
                <a:t>方法论指导：服务化设计方法</a:t>
              </a:r>
            </a:p>
          </p:txBody>
        </p:sp>
        <p:sp>
          <p:nvSpPr>
            <p:cNvPr id="22" name="圆角矩形 21"/>
            <p:cNvSpPr/>
            <p:nvPr/>
          </p:nvSpPr>
          <p:spPr>
            <a:xfrm>
              <a:off x="9807115" y="6650617"/>
              <a:ext cx="1366155" cy="472416"/>
            </a:xfrm>
            <a:prstGeom prst="roundRect">
              <a:avLst/>
            </a:prstGeom>
            <a:solidFill>
              <a:schemeClr val="bg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活动服务</a:t>
              </a:r>
            </a:p>
          </p:txBody>
        </p:sp>
        <p:sp>
          <p:nvSpPr>
            <p:cNvPr id="23" name="矩形 22"/>
            <p:cNvSpPr/>
            <p:nvPr/>
          </p:nvSpPr>
          <p:spPr>
            <a:xfrm>
              <a:off x="372170" y="2600597"/>
              <a:ext cx="1947156" cy="1810928"/>
            </a:xfrm>
            <a:prstGeom prst="rect">
              <a:avLst/>
            </a:prstGeom>
            <a:solidFill>
              <a:srgbClr val="82B9B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endParaRPr kumimoji="1" lang="en-US" altLang="zh-CN" sz="1900" dirty="0">
                <a:latin typeface="Microsoft YaHei" charset="-122"/>
                <a:ea typeface="Microsoft YaHei" charset="-122"/>
              </a:endParaRPr>
            </a:p>
          </p:txBody>
        </p:sp>
        <p:sp>
          <p:nvSpPr>
            <p:cNvPr id="24" name="矩形 23"/>
            <p:cNvSpPr/>
            <p:nvPr/>
          </p:nvSpPr>
          <p:spPr>
            <a:xfrm>
              <a:off x="373101" y="4411522"/>
              <a:ext cx="1946224" cy="1338511"/>
            </a:xfrm>
            <a:prstGeom prst="rect">
              <a:avLst/>
            </a:prstGeom>
            <a:solidFill>
              <a:srgbClr val="5EA5A5"/>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endParaRPr kumimoji="1" lang="en-US" altLang="zh-CN" sz="1900" dirty="0">
                <a:latin typeface="Microsoft YaHei" charset="-122"/>
                <a:ea typeface="Microsoft YaHei" charset="-122"/>
                <a:cs typeface="Microsoft YaHei" charset="-122"/>
              </a:endParaRPr>
            </a:p>
            <a:p>
              <a:pPr algn="ctr"/>
              <a:endParaRPr kumimoji="1" lang="en-US" altLang="zh-CN" sz="2300" dirty="0">
                <a:latin typeface="Microsoft YaHei" charset="-122"/>
                <a:ea typeface="Microsoft YaHei" charset="-122"/>
                <a:cs typeface="Microsoft YaHei" charset="-122"/>
              </a:endParaRPr>
            </a:p>
          </p:txBody>
        </p:sp>
        <p:sp>
          <p:nvSpPr>
            <p:cNvPr id="25" name="矩形 24"/>
            <p:cNvSpPr/>
            <p:nvPr/>
          </p:nvSpPr>
          <p:spPr>
            <a:xfrm>
              <a:off x="373096" y="5750033"/>
              <a:ext cx="1946227" cy="1574719"/>
            </a:xfrm>
            <a:prstGeom prst="rect">
              <a:avLst/>
            </a:prstGeom>
            <a:solidFill>
              <a:schemeClr val="bg2">
                <a:lumMod val="75000"/>
              </a:schemeClr>
            </a:solidFill>
            <a:ln>
              <a:solidFill>
                <a:schemeClr val="bg1">
                  <a:lumMod val="65000"/>
                </a:schemeClr>
              </a:solidFill>
            </a:ln>
          </p:spPr>
          <p:style>
            <a:lnRef idx="1">
              <a:schemeClr val="accent2"/>
            </a:lnRef>
            <a:fillRef idx="3">
              <a:schemeClr val="accent2"/>
            </a:fillRef>
            <a:effectRef idx="2">
              <a:schemeClr val="accent2"/>
            </a:effectRef>
            <a:fontRef idx="minor">
              <a:schemeClr val="lt1"/>
            </a:fontRef>
          </p:style>
          <p:txBody>
            <a:bodyPr rtlCol="0" anchor="t"/>
            <a:lstStyle/>
            <a:p>
              <a:endParaRPr kumimoji="1" lang="en-US" altLang="zh-CN" sz="1900" dirty="0">
                <a:latin typeface="Microsoft YaHei" charset="-122"/>
                <a:ea typeface="Microsoft YaHei" charset="-122"/>
                <a:cs typeface="Microsoft YaHei" charset="-122"/>
              </a:endParaRPr>
            </a:p>
          </p:txBody>
        </p:sp>
        <p:sp>
          <p:nvSpPr>
            <p:cNvPr id="26" name="圆角矩形 25"/>
            <p:cNvSpPr/>
            <p:nvPr/>
          </p:nvSpPr>
          <p:spPr>
            <a:xfrm>
              <a:off x="6401938" y="6650617"/>
              <a:ext cx="1366155" cy="472416"/>
            </a:xfrm>
            <a:prstGeom prst="roundRect">
              <a:avLst/>
            </a:prstGeom>
            <a:solidFill>
              <a:schemeClr val="bg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配置服务</a:t>
              </a:r>
            </a:p>
          </p:txBody>
        </p:sp>
        <p:sp>
          <p:nvSpPr>
            <p:cNvPr id="27" name="圆角矩形 26"/>
            <p:cNvSpPr/>
            <p:nvPr/>
          </p:nvSpPr>
          <p:spPr>
            <a:xfrm>
              <a:off x="8104526" y="6645330"/>
              <a:ext cx="1366155" cy="472416"/>
            </a:xfrm>
            <a:prstGeom prst="roundRect">
              <a:avLst/>
            </a:prstGeom>
            <a:solidFill>
              <a:schemeClr val="bg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消息服务</a:t>
              </a:r>
            </a:p>
          </p:txBody>
        </p:sp>
        <p:sp>
          <p:nvSpPr>
            <p:cNvPr id="28" name="圆角矩形 27"/>
            <p:cNvSpPr/>
            <p:nvPr/>
          </p:nvSpPr>
          <p:spPr>
            <a:xfrm>
              <a:off x="4699350" y="6626872"/>
              <a:ext cx="1366155" cy="472416"/>
            </a:xfrm>
            <a:prstGeom prst="roundRect">
              <a:avLst/>
            </a:prstGeom>
            <a:solidFill>
              <a:schemeClr val="bg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900" dirty="0">
                  <a:latin typeface="Microsoft YaHei" charset="-122"/>
                  <a:ea typeface="Microsoft YaHei" charset="-122"/>
                  <a:cs typeface="Microsoft YaHei" charset="-122"/>
                </a:rPr>
                <a:t>权限服务</a:t>
              </a:r>
            </a:p>
          </p:txBody>
        </p:sp>
        <p:cxnSp>
          <p:nvCxnSpPr>
            <p:cNvPr id="29" name="肘形连接符 28"/>
            <p:cNvCxnSpPr>
              <a:cxnSpLocks/>
              <a:stCxn id="15" idx="2"/>
              <a:endCxn id="22" idx="0"/>
            </p:cNvCxnSpPr>
            <p:nvPr/>
          </p:nvCxnSpPr>
          <p:spPr>
            <a:xfrm rot="16200000" flipH="1">
              <a:off x="9402595" y="5563019"/>
              <a:ext cx="1329966" cy="845230"/>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cxnSpLocks/>
              <a:stCxn id="15" idx="2"/>
              <a:endCxn id="26" idx="0"/>
            </p:cNvCxnSpPr>
            <p:nvPr/>
          </p:nvCxnSpPr>
          <p:spPr>
            <a:xfrm rot="5400000">
              <a:off x="7700007" y="4705661"/>
              <a:ext cx="1329966" cy="2559947"/>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cxnSpLocks/>
              <a:stCxn id="15" idx="2"/>
              <a:endCxn id="27" idx="0"/>
            </p:cNvCxnSpPr>
            <p:nvPr/>
          </p:nvCxnSpPr>
          <p:spPr>
            <a:xfrm rot="5400000">
              <a:off x="8553944" y="5554311"/>
              <a:ext cx="1324679" cy="857359"/>
            </a:xfrm>
            <a:prstGeom prst="bentConnector3">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cxnSpLocks/>
              <a:stCxn id="16" idx="2"/>
              <a:endCxn id="28" idx="0"/>
            </p:cNvCxnSpPr>
            <p:nvPr/>
          </p:nvCxnSpPr>
          <p:spPr>
            <a:xfrm rot="5400000">
              <a:off x="5152892" y="5550188"/>
              <a:ext cx="1306221" cy="847147"/>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72170" y="7324752"/>
              <a:ext cx="1947152" cy="1252832"/>
            </a:xfrm>
            <a:prstGeom prst="rect">
              <a:avLst/>
            </a:prstGeom>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t"/>
            <a:lstStyle/>
            <a:p>
              <a:r>
                <a:rPr kumimoji="1" lang="en-US" altLang="zh-CN" sz="1900" dirty="0">
                  <a:latin typeface="Microsoft YaHei" charset="-122"/>
                  <a:ea typeface="Microsoft YaHei" charset="-122"/>
                  <a:cs typeface="Microsoft YaHei" charset="-122"/>
                </a:rPr>
                <a:t/>
              </a:r>
              <a:br>
                <a:rPr kumimoji="1" lang="en-US" altLang="zh-CN" sz="1900" dirty="0">
                  <a:latin typeface="Microsoft YaHei" charset="-122"/>
                  <a:ea typeface="Microsoft YaHei" charset="-122"/>
                  <a:cs typeface="Microsoft YaHei" charset="-122"/>
                </a:rPr>
              </a:br>
              <a:r>
                <a:rPr kumimoji="1" lang="zh-CN" altLang="en-US" sz="1100" dirty="0">
                  <a:latin typeface="Microsoft YaHei" charset="-122"/>
                  <a:ea typeface="Microsoft YaHei" charset="-122"/>
                  <a:cs typeface="Microsoft YaHei" charset="-122"/>
                </a:rPr>
                <a:t> </a:t>
              </a:r>
              <a:endParaRPr kumimoji="1" lang="en-US" altLang="zh-CN" sz="1900" dirty="0">
                <a:latin typeface="Microsoft YaHei" charset="-122"/>
                <a:ea typeface="Microsoft YaHei" charset="-122"/>
                <a:cs typeface="Microsoft YaHei" charset="-122"/>
              </a:endParaRPr>
            </a:p>
          </p:txBody>
        </p:sp>
        <p:cxnSp>
          <p:nvCxnSpPr>
            <p:cNvPr id="34" name="直线连接符 59"/>
            <p:cNvCxnSpPr/>
            <p:nvPr/>
          </p:nvCxnSpPr>
          <p:spPr>
            <a:xfrm>
              <a:off x="2319313" y="7324752"/>
              <a:ext cx="966972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5" name="直线连接符 60"/>
            <p:cNvCxnSpPr/>
            <p:nvPr/>
          </p:nvCxnSpPr>
          <p:spPr>
            <a:xfrm>
              <a:off x="2349532" y="8577584"/>
              <a:ext cx="966972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298488" y="7287601"/>
              <a:ext cx="4163936" cy="364774"/>
            </a:xfrm>
            <a:prstGeom prst="rect">
              <a:avLst/>
            </a:prstGeom>
            <a:noFill/>
          </p:spPr>
          <p:txBody>
            <a:bodyPr wrap="square" rtlCol="0">
              <a:spAutoFit/>
            </a:bodyPr>
            <a:lstStyle/>
            <a:p>
              <a:r>
                <a:rPr kumimoji="1" lang="zh-CN" altLang="en-US" sz="1600" dirty="0">
                  <a:solidFill>
                    <a:schemeClr val="bg2">
                      <a:lumMod val="50000"/>
                    </a:schemeClr>
                  </a:solidFill>
                  <a:latin typeface="Microsoft YaHei" charset="-122"/>
                  <a:ea typeface="Microsoft YaHei" charset="-122"/>
                  <a:cs typeface="Microsoft YaHei" charset="-122"/>
                </a:rPr>
                <a:t>方法论指导：服务化实现原则</a:t>
              </a:r>
            </a:p>
          </p:txBody>
        </p:sp>
        <p:cxnSp>
          <p:nvCxnSpPr>
            <p:cNvPr id="37" name="肘形连接符 36"/>
            <p:cNvCxnSpPr>
              <a:cxnSpLocks/>
              <a:stCxn id="6" idx="2"/>
              <a:endCxn id="10" idx="0"/>
            </p:cNvCxnSpPr>
            <p:nvPr/>
          </p:nvCxnSpPr>
          <p:spPr>
            <a:xfrm rot="5400000">
              <a:off x="6419247" y="2214089"/>
              <a:ext cx="450036" cy="2537073"/>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6" idx="2"/>
              <a:endCxn id="7" idx="0"/>
            </p:cNvCxnSpPr>
            <p:nvPr/>
          </p:nvCxnSpPr>
          <p:spPr>
            <a:xfrm rot="5400000">
              <a:off x="7275465" y="3065563"/>
              <a:ext cx="445292" cy="829380"/>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肘形连接符 38"/>
            <p:cNvCxnSpPr>
              <a:cxnSpLocks/>
              <a:stCxn id="6" idx="2"/>
              <a:endCxn id="9" idx="0"/>
            </p:cNvCxnSpPr>
            <p:nvPr/>
          </p:nvCxnSpPr>
          <p:spPr>
            <a:xfrm rot="16200000" flipH="1">
              <a:off x="8983159" y="2187249"/>
              <a:ext cx="445292" cy="2586008"/>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8104525" y="7794961"/>
              <a:ext cx="1366155" cy="620233"/>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04954" tIns="52477" rIns="104954" bIns="52477" numCol="1" spcCol="0" rtlCol="0" fromWordArt="0" anchor="t" anchorCtr="0" forceAA="0" compatLnSpc="1">
              <a:noAutofit/>
            </a:bodyPr>
            <a:lstStyle/>
            <a:p>
              <a:pPr algn="ctr"/>
              <a:r>
                <a:rPr kumimoji="1" lang="zh-CN" altLang="en-US" sz="1400" dirty="0">
                  <a:latin typeface="Microsoft YaHei" charset="-122"/>
                  <a:ea typeface="Microsoft YaHei" charset="-122"/>
                  <a:cs typeface="Microsoft YaHei" charset="-122"/>
                </a:rPr>
                <a:t>消息服务</a:t>
              </a:r>
              <a:endParaRPr kumimoji="1" lang="en-US" altLang="zh-CN" sz="1400" dirty="0">
                <a:latin typeface="Microsoft YaHei" charset="-122"/>
                <a:ea typeface="Microsoft YaHei" charset="-122"/>
                <a:cs typeface="Microsoft YaHei" charset="-122"/>
              </a:endParaRPr>
            </a:p>
            <a:p>
              <a:pPr algn="ctr"/>
              <a:r>
                <a:rPr kumimoji="1" lang="zh-CN" altLang="en-US" sz="1400" dirty="0">
                  <a:latin typeface="Microsoft YaHei" charset="-122"/>
                  <a:ea typeface="Microsoft YaHei" charset="-122"/>
                  <a:cs typeface="Microsoft YaHei" charset="-122"/>
                </a:rPr>
                <a:t>实现</a:t>
              </a:r>
            </a:p>
          </p:txBody>
        </p:sp>
        <p:cxnSp>
          <p:nvCxnSpPr>
            <p:cNvPr id="41" name="肘形连接符 40"/>
            <p:cNvCxnSpPr>
              <a:cxnSpLocks/>
              <a:stCxn id="40" idx="0"/>
              <a:endCxn id="27" idx="2"/>
            </p:cNvCxnSpPr>
            <p:nvPr/>
          </p:nvCxnSpPr>
          <p:spPr>
            <a:xfrm rot="5400000" flipH="1" flipV="1">
              <a:off x="8448996" y="7456354"/>
              <a:ext cx="677215" cy="1"/>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97762" y="7621090"/>
              <a:ext cx="2285808" cy="895355"/>
            </a:xfrm>
            <a:prstGeom prst="rect">
              <a:avLst/>
            </a:prstGeom>
            <a:noFill/>
            <a:ln>
              <a:solidFill>
                <a:srgbClr val="C00000"/>
              </a:solidFill>
              <a:prstDash val="dash"/>
            </a:ln>
          </p:spPr>
          <p:txBody>
            <a:bodyPr wrap="square" rtlCol="0">
              <a:spAutoFit/>
            </a:bodyPr>
            <a:lstStyle/>
            <a:p>
              <a:r>
                <a:rPr kumimoji="1" lang="zh-CN" altLang="en-US" sz="1200" dirty="0">
                  <a:latin typeface="Microsoft YaHei" charset="-122"/>
                  <a:ea typeface="Microsoft YaHei" charset="-122"/>
                  <a:cs typeface="Microsoft YaHei" charset="-122"/>
                </a:rPr>
                <a:t>技术规范：</a:t>
              </a:r>
              <a:endParaRPr kumimoji="1" lang="en-US" altLang="zh-CN" sz="1200" dirty="0">
                <a:latin typeface="Microsoft YaHei" charset="-122"/>
                <a:ea typeface="Microsoft YaHei" charset="-122"/>
                <a:cs typeface="Microsoft YaHei" charset="-122"/>
              </a:endParaRPr>
            </a:p>
            <a:p>
              <a:r>
                <a:rPr kumimoji="1" lang="en-US" altLang="zh-CN" sz="1200" dirty="0">
                  <a:latin typeface="Microsoft YaHei" charset="-122"/>
                  <a:ea typeface="Microsoft YaHei" charset="-122"/>
                  <a:cs typeface="Microsoft YaHei" charset="-122"/>
                </a:rPr>
                <a:t>1.</a:t>
              </a:r>
              <a:r>
                <a:rPr kumimoji="1" lang="zh-CN" altLang="en-US" sz="1200" dirty="0">
                  <a:latin typeface="Microsoft YaHei" charset="-122"/>
                  <a:ea typeface="Microsoft YaHei" charset="-122"/>
                  <a:cs typeface="Microsoft YaHei" charset="-122"/>
                </a:rPr>
                <a:t>异步化原则；</a:t>
              </a:r>
              <a:endParaRPr kumimoji="1" lang="en-US" altLang="zh-CN" sz="1200" dirty="0">
                <a:latin typeface="Microsoft YaHei" charset="-122"/>
                <a:ea typeface="Microsoft YaHei" charset="-122"/>
                <a:cs typeface="Microsoft YaHei" charset="-122"/>
              </a:endParaRPr>
            </a:p>
            <a:p>
              <a:r>
                <a:rPr kumimoji="1" lang="en-US" altLang="zh-CN" sz="1200" dirty="0">
                  <a:latin typeface="Microsoft YaHei" charset="-122"/>
                  <a:ea typeface="Microsoft YaHei" charset="-122"/>
                  <a:cs typeface="Microsoft YaHei" charset="-122"/>
                </a:rPr>
                <a:t>2.</a:t>
              </a:r>
              <a:r>
                <a:rPr kumimoji="1" lang="zh-CN" altLang="en-US" sz="1200" dirty="0">
                  <a:latin typeface="Microsoft YaHei" charset="-122"/>
                  <a:ea typeface="Microsoft YaHei" charset="-122"/>
                  <a:cs typeface="Microsoft YaHei" charset="-122"/>
                </a:rPr>
                <a:t>性能，可靠性，持久性；</a:t>
              </a:r>
              <a:endParaRPr kumimoji="1" lang="en-US" altLang="zh-CN" sz="1200" dirty="0">
                <a:latin typeface="Microsoft YaHei" charset="-122"/>
                <a:ea typeface="Microsoft YaHei" charset="-122"/>
                <a:cs typeface="Microsoft YaHei" charset="-122"/>
              </a:endParaRPr>
            </a:p>
            <a:p>
              <a:r>
                <a:rPr kumimoji="1" lang="en-US" altLang="zh-CN" sz="1200" dirty="0">
                  <a:latin typeface="Microsoft YaHei" charset="-122"/>
                  <a:ea typeface="Microsoft YaHei" charset="-122"/>
                  <a:cs typeface="Microsoft YaHei" charset="-122"/>
                </a:rPr>
                <a:t>3.</a:t>
              </a:r>
              <a:r>
                <a:rPr kumimoji="1" lang="zh-CN" altLang="en-US" sz="1200" dirty="0">
                  <a:latin typeface="Microsoft YaHei" charset="-122"/>
                  <a:ea typeface="Microsoft YaHei" charset="-122"/>
                  <a:cs typeface="Microsoft YaHei" charset="-122"/>
                </a:rPr>
                <a:t> </a:t>
              </a:r>
              <a:r>
                <a:rPr kumimoji="1" lang="en-US" altLang="zh-CN" sz="1200" dirty="0">
                  <a:latin typeface="Microsoft YaHei" charset="-122"/>
                  <a:ea typeface="Microsoft YaHei" charset="-122"/>
                  <a:cs typeface="Microsoft YaHei" charset="-122"/>
                </a:rPr>
                <a:t>...</a:t>
              </a:r>
              <a:r>
                <a:rPr kumimoji="1" lang="zh-CN" altLang="en-US" sz="1200" dirty="0">
                  <a:latin typeface="Microsoft YaHei" charset="-122"/>
                  <a:ea typeface="Microsoft YaHei" charset="-122"/>
                  <a:cs typeface="Microsoft YaHei" charset="-122"/>
                </a:rPr>
                <a:t> </a:t>
              </a:r>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sp>
          <p:nvSpPr>
            <p:cNvPr id="43" name="文本框 42"/>
            <p:cNvSpPr txBox="1"/>
            <p:nvPr/>
          </p:nvSpPr>
          <p:spPr>
            <a:xfrm>
              <a:off x="9523061" y="7615383"/>
              <a:ext cx="1603228" cy="895355"/>
            </a:xfrm>
            <a:prstGeom prst="rect">
              <a:avLst/>
            </a:prstGeom>
            <a:noFill/>
            <a:ln>
              <a:solidFill>
                <a:srgbClr val="C00000"/>
              </a:solidFill>
              <a:prstDash val="dash"/>
            </a:ln>
          </p:spPr>
          <p:txBody>
            <a:bodyPr wrap="square" rtlCol="0">
              <a:spAutoFit/>
            </a:bodyPr>
            <a:lstStyle/>
            <a:p>
              <a:r>
                <a:rPr kumimoji="1" lang="zh-CN" altLang="en-US" sz="1200" dirty="0">
                  <a:latin typeface="Microsoft YaHei" charset="-122"/>
                  <a:ea typeface="Microsoft YaHei" charset="-122"/>
                </a:rPr>
                <a:t>技术实现：</a:t>
              </a:r>
              <a:endParaRPr kumimoji="1" lang="en-US" altLang="zh-CN" sz="1200" dirty="0">
                <a:latin typeface="Microsoft YaHei" charset="-122"/>
                <a:ea typeface="Microsoft YaHei" charset="-122"/>
              </a:endParaRPr>
            </a:p>
            <a:p>
              <a:r>
                <a:rPr kumimoji="1" lang="en-US" altLang="zh-CN" sz="1200" dirty="0">
                  <a:latin typeface="Microsoft YaHei" charset="-122"/>
                  <a:ea typeface="Microsoft YaHei" charset="-122"/>
                </a:rPr>
                <a:t>1.</a:t>
              </a:r>
              <a:r>
                <a:rPr kumimoji="1" lang="zh-CN" altLang="en-US" sz="1200" dirty="0">
                  <a:latin typeface="Microsoft YaHei" charset="-122"/>
                  <a:ea typeface="Microsoft YaHei" charset="-122"/>
                </a:rPr>
                <a:t>基于消息的接口；</a:t>
              </a:r>
              <a:endParaRPr kumimoji="1" lang="en-US" altLang="zh-CN" sz="1200" dirty="0">
                <a:latin typeface="Microsoft YaHei" charset="-122"/>
                <a:ea typeface="Microsoft YaHei" charset="-122"/>
              </a:endParaRPr>
            </a:p>
            <a:p>
              <a:r>
                <a:rPr kumimoji="1" lang="en-US" altLang="zh-CN" sz="1200" dirty="0">
                  <a:latin typeface="Microsoft YaHei" charset="-122"/>
                  <a:ea typeface="Microsoft YaHei" charset="-122"/>
                </a:rPr>
                <a:t>2.</a:t>
              </a:r>
              <a:r>
                <a:rPr kumimoji="1" lang="zh-CN" altLang="en-US" sz="1200" dirty="0">
                  <a:latin typeface="Microsoft YaHei" charset="-122"/>
                  <a:ea typeface="Microsoft YaHei" charset="-122"/>
                </a:rPr>
                <a:t>分布式部署；</a:t>
              </a:r>
              <a:endParaRPr kumimoji="1" lang="en-US" altLang="zh-CN" sz="1200" dirty="0">
                <a:latin typeface="Microsoft YaHei" charset="-122"/>
                <a:ea typeface="Microsoft YaHei" charset="-122"/>
              </a:endParaRPr>
            </a:p>
            <a:p>
              <a:r>
                <a:rPr kumimoji="1" lang="en-US" altLang="zh-CN" sz="1200" dirty="0">
                  <a:latin typeface="Microsoft YaHei" charset="-122"/>
                  <a:ea typeface="Microsoft YaHei" charset="-122"/>
                </a:rPr>
                <a:t>3.</a:t>
              </a:r>
              <a:r>
                <a:rPr kumimoji="1" lang="zh-CN" altLang="en-US" sz="1200" dirty="0">
                  <a:latin typeface="Microsoft YaHei" charset="-122"/>
                  <a:ea typeface="Microsoft YaHei" charset="-122"/>
                </a:rPr>
                <a:t> </a:t>
              </a:r>
              <a:r>
                <a:rPr kumimoji="1" lang="en-US" altLang="zh-CN" sz="1200" dirty="0">
                  <a:latin typeface="Microsoft YaHei" charset="-122"/>
                  <a:ea typeface="Microsoft YaHei" charset="-122"/>
                </a:rPr>
                <a:t>...</a:t>
              </a:r>
              <a:r>
                <a:rPr kumimoji="1" lang="zh-CN" altLang="en-US" sz="1200" dirty="0">
                  <a:latin typeface="Microsoft YaHei" charset="-122"/>
                  <a:ea typeface="Microsoft YaHei" charset="-122"/>
                </a:rPr>
                <a:t> </a:t>
              </a:r>
              <a:r>
                <a:rPr kumimoji="1" lang="en-US" altLang="zh-CN" sz="1200" dirty="0">
                  <a:latin typeface="Microsoft YaHei" charset="-122"/>
                  <a:ea typeface="Microsoft YaHei" charset="-122"/>
                </a:rPr>
                <a:t>...</a:t>
              </a:r>
              <a:endParaRPr kumimoji="1" lang="zh-CN" altLang="en-US" sz="1200" dirty="0">
                <a:latin typeface="Microsoft YaHei" charset="-122"/>
                <a:ea typeface="Microsoft YaHei" charset="-122"/>
              </a:endParaRPr>
            </a:p>
          </p:txBody>
        </p:sp>
        <p:sp>
          <p:nvSpPr>
            <p:cNvPr id="44" name="文本框 43"/>
            <p:cNvSpPr txBox="1"/>
            <p:nvPr/>
          </p:nvSpPr>
          <p:spPr>
            <a:xfrm>
              <a:off x="11247357" y="4819793"/>
              <a:ext cx="704447" cy="480839"/>
            </a:xfrm>
            <a:prstGeom prst="rect">
              <a:avLst/>
            </a:prstGeom>
            <a:noFill/>
          </p:spPr>
          <p:txBody>
            <a:bodyPr wrap="none" rtlCol="0">
              <a:spAutoFit/>
            </a:bodyPr>
            <a:lstStyle/>
            <a:p>
              <a:r>
                <a:rPr kumimoji="1" lang="en-US" altLang="zh-CN" sz="2300" dirty="0">
                  <a:latin typeface="Microsoft YaHei" charset="-122"/>
                  <a:ea typeface="Microsoft YaHei" charset="-122"/>
                  <a:cs typeface="Microsoft YaHei" charset="-122"/>
                </a:rPr>
                <a:t>...</a:t>
              </a:r>
              <a:r>
                <a:rPr kumimoji="1" lang="zh-CN" altLang="en-US" sz="2300" dirty="0">
                  <a:latin typeface="Microsoft YaHei" charset="-122"/>
                  <a:ea typeface="Microsoft YaHei" charset="-122"/>
                  <a:cs typeface="Microsoft YaHei" charset="-122"/>
                </a:rPr>
                <a:t> </a:t>
              </a:r>
              <a:r>
                <a:rPr kumimoji="1" lang="en-US" altLang="zh-CN" sz="2300" dirty="0">
                  <a:latin typeface="Microsoft YaHei" charset="-122"/>
                  <a:ea typeface="Microsoft YaHei" charset="-122"/>
                  <a:cs typeface="Microsoft YaHei" charset="-122"/>
                </a:rPr>
                <a:t>...</a:t>
              </a:r>
              <a:endParaRPr kumimoji="1" lang="zh-CN" altLang="en-US" sz="2300" dirty="0">
                <a:latin typeface="Microsoft YaHei" charset="-122"/>
                <a:ea typeface="Microsoft YaHei" charset="-122"/>
                <a:cs typeface="Microsoft YaHei" charset="-122"/>
              </a:endParaRPr>
            </a:p>
          </p:txBody>
        </p:sp>
        <p:sp>
          <p:nvSpPr>
            <p:cNvPr id="45" name="文本框 44"/>
            <p:cNvSpPr txBox="1"/>
            <p:nvPr/>
          </p:nvSpPr>
          <p:spPr>
            <a:xfrm>
              <a:off x="451917" y="3469807"/>
              <a:ext cx="1965859" cy="563742"/>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zh-CN" altLang="en-US" sz="1400" dirty="0"/>
                <a:t>角色：</a:t>
              </a:r>
              <a:endParaRPr lang="en-US" altLang="zh-CN" sz="1400" dirty="0"/>
            </a:p>
            <a:p>
              <a:r>
                <a:rPr lang="zh-CN" altLang="en-US" sz="1400" dirty="0"/>
                <a:t>业务专家</a:t>
              </a:r>
              <a:r>
                <a:rPr lang="en-US" altLang="zh-CN" sz="1400" dirty="0"/>
                <a:t>/</a:t>
              </a:r>
              <a:r>
                <a:rPr lang="zh-CN" altLang="en-US" sz="1400" dirty="0"/>
                <a:t>业务架构师</a:t>
              </a:r>
            </a:p>
          </p:txBody>
        </p:sp>
        <p:sp>
          <p:nvSpPr>
            <p:cNvPr id="46" name="文本框 45"/>
            <p:cNvSpPr txBox="1"/>
            <p:nvPr/>
          </p:nvSpPr>
          <p:spPr>
            <a:xfrm>
              <a:off x="383673" y="3110034"/>
              <a:ext cx="1965859" cy="414517"/>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en-US" altLang="zh-CN" sz="1900" dirty="0"/>
                <a:t>1.</a:t>
              </a:r>
              <a:r>
                <a:rPr lang="zh-CN" altLang="en-US" sz="1900" dirty="0"/>
                <a:t>业务域建模</a:t>
              </a:r>
              <a:endParaRPr lang="en-US" altLang="zh-CN" sz="1900" dirty="0"/>
            </a:p>
          </p:txBody>
        </p:sp>
        <p:sp>
          <p:nvSpPr>
            <p:cNvPr id="47" name="文本框 46"/>
            <p:cNvSpPr txBox="1"/>
            <p:nvPr/>
          </p:nvSpPr>
          <p:spPr>
            <a:xfrm>
              <a:off x="451917" y="4931651"/>
              <a:ext cx="1965859" cy="795871"/>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zh-CN" altLang="en-US" sz="1400" dirty="0"/>
                <a:t>角色：</a:t>
              </a:r>
              <a:endParaRPr lang="en-US" altLang="zh-CN" sz="1400" dirty="0"/>
            </a:p>
            <a:p>
              <a:r>
                <a:rPr lang="zh-CN" altLang="en-US" sz="1400" dirty="0"/>
                <a:t>中台架构师／业务架构师</a:t>
              </a:r>
            </a:p>
          </p:txBody>
        </p:sp>
        <p:sp>
          <p:nvSpPr>
            <p:cNvPr id="48" name="文本框 47"/>
            <p:cNvSpPr txBox="1"/>
            <p:nvPr/>
          </p:nvSpPr>
          <p:spPr>
            <a:xfrm>
              <a:off x="383673" y="4571878"/>
              <a:ext cx="1965859" cy="414517"/>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en-US" altLang="zh-CN" sz="1900" dirty="0"/>
                <a:t>2.</a:t>
              </a:r>
              <a:r>
                <a:rPr lang="zh-CN" altLang="en-US" sz="1900" dirty="0"/>
                <a:t>中台架构</a:t>
              </a:r>
              <a:endParaRPr lang="en-US" altLang="zh-CN" sz="1900" dirty="0"/>
            </a:p>
          </p:txBody>
        </p:sp>
        <p:sp>
          <p:nvSpPr>
            <p:cNvPr id="49" name="文本框 48"/>
            <p:cNvSpPr txBox="1"/>
            <p:nvPr/>
          </p:nvSpPr>
          <p:spPr>
            <a:xfrm>
              <a:off x="451917" y="6479838"/>
              <a:ext cx="1965859" cy="795871"/>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zh-CN" altLang="en-US" sz="1400" dirty="0"/>
                <a:t>角色：</a:t>
              </a:r>
              <a:endParaRPr lang="en-US" altLang="zh-CN" sz="1400" dirty="0"/>
            </a:p>
            <a:p>
              <a:r>
                <a:rPr lang="zh-CN" altLang="en-US" sz="1400" dirty="0"/>
                <a:t>业务分析师</a:t>
              </a:r>
              <a:r>
                <a:rPr lang="en-US" altLang="zh-CN" sz="1400" dirty="0"/>
                <a:t>/</a:t>
              </a:r>
              <a:r>
                <a:rPr lang="zh-CN" altLang="en-US" sz="1400" dirty="0"/>
                <a:t>中台架构师</a:t>
              </a:r>
            </a:p>
          </p:txBody>
        </p:sp>
        <p:sp>
          <p:nvSpPr>
            <p:cNvPr id="50" name="文本框 49"/>
            <p:cNvSpPr txBox="1"/>
            <p:nvPr/>
          </p:nvSpPr>
          <p:spPr>
            <a:xfrm>
              <a:off x="420949" y="6083499"/>
              <a:ext cx="1965859" cy="414517"/>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en-US" altLang="zh-CN" sz="1900" dirty="0"/>
                <a:t>3.</a:t>
              </a:r>
              <a:r>
                <a:rPr lang="zh-CN" altLang="en-US" sz="1900" dirty="0"/>
                <a:t>服务识别</a:t>
              </a:r>
              <a:r>
                <a:rPr lang="en-US" altLang="zh-CN" sz="1900" dirty="0"/>
                <a:t>/</a:t>
              </a:r>
              <a:r>
                <a:rPr lang="zh-CN" altLang="en-US" sz="1900" dirty="0"/>
                <a:t>设计</a:t>
              </a:r>
              <a:endParaRPr lang="en-US" altLang="zh-CN" sz="1900" dirty="0"/>
            </a:p>
          </p:txBody>
        </p:sp>
        <p:sp>
          <p:nvSpPr>
            <p:cNvPr id="51" name="文本框 50"/>
            <p:cNvSpPr txBox="1"/>
            <p:nvPr/>
          </p:nvSpPr>
          <p:spPr>
            <a:xfrm>
              <a:off x="557436" y="7828175"/>
              <a:ext cx="1965859" cy="563742"/>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zh-CN" altLang="en-US" sz="1400" dirty="0"/>
                <a:t>角色：</a:t>
              </a:r>
              <a:endParaRPr lang="en-US" altLang="zh-CN" sz="1400" dirty="0"/>
            </a:p>
            <a:p>
              <a:r>
                <a:rPr lang="zh-CN" altLang="en-US" sz="1400" dirty="0"/>
                <a:t>开发人员</a:t>
              </a:r>
            </a:p>
          </p:txBody>
        </p:sp>
        <p:sp>
          <p:nvSpPr>
            <p:cNvPr id="52" name="文本框 51"/>
            <p:cNvSpPr txBox="1"/>
            <p:nvPr/>
          </p:nvSpPr>
          <p:spPr>
            <a:xfrm>
              <a:off x="489192" y="7468401"/>
              <a:ext cx="1965859" cy="414517"/>
            </a:xfrm>
            <a:prstGeom prst="rect">
              <a:avLst/>
            </a:prstGeom>
            <a:noFill/>
            <a:ln>
              <a:noFill/>
            </a:ln>
          </p:spPr>
          <p:txBody>
            <a:bodyPr wrap="square" rtlCol="0">
              <a:spAutoFit/>
            </a:bodyPr>
            <a:lstStyle>
              <a:defPPr>
                <a:defRPr lang="zh-CN"/>
              </a:defPPr>
              <a:lvl1pPr>
                <a:defRPr kumimoji="1" sz="1200" b="1">
                  <a:solidFill>
                    <a:schemeClr val="bg1"/>
                  </a:solidFill>
                  <a:latin typeface="Microsoft YaHei" charset="-122"/>
                  <a:ea typeface="Microsoft YaHei" charset="-122"/>
                  <a:cs typeface="Microsoft YaHei" charset="-122"/>
                </a:defRPr>
              </a:lvl1pPr>
            </a:lstStyle>
            <a:p>
              <a:r>
                <a:rPr lang="en-US" altLang="zh-CN" sz="1900" dirty="0"/>
                <a:t>4.</a:t>
              </a:r>
              <a:r>
                <a:rPr lang="zh-CN" altLang="en-US" sz="1900" dirty="0"/>
                <a:t>服务实现</a:t>
              </a:r>
              <a:endParaRPr lang="en-US" altLang="zh-CN" sz="1900" dirty="0"/>
            </a:p>
          </p:txBody>
        </p:sp>
        <p:cxnSp>
          <p:nvCxnSpPr>
            <p:cNvPr id="53" name="肘形连接符 64">
              <a:extLst>
                <a:ext uri="{FF2B5EF4-FFF2-40B4-BE49-F238E27FC236}">
                  <a16:creationId xmlns="" xmlns:a16="http://schemas.microsoft.com/office/drawing/2014/main" id="{F124F8EC-0250-4E58-B61C-30175E4EDAD5}"/>
                </a:ext>
              </a:extLst>
            </p:cNvPr>
            <p:cNvCxnSpPr>
              <a:cxnSpLocks/>
              <a:stCxn id="6" idx="2"/>
              <a:endCxn id="8" idx="0"/>
            </p:cNvCxnSpPr>
            <p:nvPr/>
          </p:nvCxnSpPr>
          <p:spPr>
            <a:xfrm rot="16200000" flipH="1">
              <a:off x="8129312" y="3041095"/>
              <a:ext cx="445292" cy="878315"/>
            </a:xfrm>
            <a:prstGeom prst="bentConnector3">
              <a:avLst>
                <a:gd name="adj1"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4" name="Shape 349">
            <a:extLst>
              <a:ext uri="{FF2B5EF4-FFF2-40B4-BE49-F238E27FC236}">
                <a16:creationId xmlns="" xmlns:a16="http://schemas.microsoft.com/office/drawing/2014/main" id="{98615758-689F-0C42-AE7F-9A301551EDD1}"/>
              </a:ext>
            </a:extLst>
          </p:cNvPr>
          <p:cNvSpPr/>
          <p:nvPr/>
        </p:nvSpPr>
        <p:spPr>
          <a:xfrm>
            <a:off x="484385" y="201244"/>
            <a:ext cx="115010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参考：阿里巴巴业务能力中心设计方法论</a:t>
            </a:r>
          </a:p>
        </p:txBody>
      </p:sp>
      <p:grpSp>
        <p:nvGrpSpPr>
          <p:cNvPr id="55" name="组合 54"/>
          <p:cNvGrpSpPr/>
          <p:nvPr/>
        </p:nvGrpSpPr>
        <p:grpSpPr>
          <a:xfrm>
            <a:off x="4168958" y="799251"/>
            <a:ext cx="7811009" cy="353301"/>
            <a:chOff x="4810541" y="744213"/>
            <a:chExt cx="7295952" cy="327827"/>
          </a:xfrm>
        </p:grpSpPr>
        <p:sp>
          <p:nvSpPr>
            <p:cNvPr id="56" name="矩形 55">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57" name="矩形 56">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58" name="矩形 57">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59" name="矩形 58">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60" name="矩形 59">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790494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能力中心对外服务及运营迭代机制</a:t>
            </a:r>
          </a:p>
        </p:txBody>
      </p:sp>
      <p:sp>
        <p:nvSpPr>
          <p:cNvPr id="18" name="矩形 17"/>
          <p:cNvSpPr/>
          <p:nvPr/>
        </p:nvSpPr>
        <p:spPr>
          <a:xfrm>
            <a:off x="205432" y="1196511"/>
            <a:ext cx="11657907" cy="1015663"/>
          </a:xfrm>
          <a:prstGeom prst="rect">
            <a:avLst/>
          </a:prstGeom>
          <a:noFill/>
        </p:spPr>
        <p:txBody>
          <a:bodyPr wrap="square" lIns="91440" tIns="45720" rIns="91440" bIns="45720" rtlCol="0">
            <a:spAutoFit/>
          </a:bodyPr>
          <a:lstStyle/>
          <a:p>
            <a:pPr>
              <a:lnSpc>
                <a:spcPct val="150000"/>
              </a:lnSpc>
            </a:pPr>
            <a:r>
              <a:rPr lang="zh-CN" altLang="en-US" sz="2000" dirty="0"/>
              <a:t>       整体应建立包括</a:t>
            </a:r>
            <a:r>
              <a:rPr lang="zh-CN" altLang="zh-CN" sz="2000" dirty="0"/>
              <a:t>服务运营规范、服务变更规范、业务中台能力中心拆并原则</a:t>
            </a:r>
            <a:r>
              <a:rPr lang="zh-CN" altLang="en-US" sz="2000" dirty="0"/>
              <a:t>等规范与标准，</a:t>
            </a:r>
            <a:r>
              <a:rPr lang="zh-CN" altLang="zh-CN" sz="2000" dirty="0"/>
              <a:t>保障业务中台各能力中心持续稳定运行，对外高效服务及持续跟进企业资源配置对象变化迭代</a:t>
            </a:r>
            <a:r>
              <a:rPr lang="zh-CN" altLang="en-US" sz="2000" dirty="0"/>
              <a:t>。</a:t>
            </a:r>
            <a:endParaRPr lang="en-US" altLang="zh-CN" sz="2000" dirty="0"/>
          </a:p>
        </p:txBody>
      </p:sp>
      <p:grpSp>
        <p:nvGrpSpPr>
          <p:cNvPr id="19" name="组合 18"/>
          <p:cNvGrpSpPr/>
          <p:nvPr/>
        </p:nvGrpSpPr>
        <p:grpSpPr>
          <a:xfrm>
            <a:off x="4168958" y="799251"/>
            <a:ext cx="7811009" cy="353301"/>
            <a:chOff x="4810541" y="744213"/>
            <a:chExt cx="7295952" cy="327827"/>
          </a:xfrm>
        </p:grpSpPr>
        <p:sp>
          <p:nvSpPr>
            <p:cNvPr id="20" name="矩形 19">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21" name="矩形 20">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22" name="矩形 21">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23" name="矩形 22">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24" name="矩形 23">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grpSp>
        <p:nvGrpSpPr>
          <p:cNvPr id="2" name="组合 1"/>
          <p:cNvGrpSpPr/>
          <p:nvPr/>
        </p:nvGrpSpPr>
        <p:grpSpPr>
          <a:xfrm>
            <a:off x="484381" y="2433982"/>
            <a:ext cx="10907886" cy="3923952"/>
            <a:chOff x="848685" y="2972711"/>
            <a:chExt cx="9826813" cy="3259144"/>
          </a:xfrm>
        </p:grpSpPr>
        <p:sp>
          <p:nvSpPr>
            <p:cNvPr id="25" name="燕尾形 4">
              <a:extLst>
                <a:ext uri="{FF2B5EF4-FFF2-40B4-BE49-F238E27FC236}">
                  <a16:creationId xmlns="" xmlns:a16="http://schemas.microsoft.com/office/drawing/2014/main" id="{FE46FDE6-CCD9-4801-B341-EA1527D91C33}"/>
                </a:ext>
              </a:extLst>
            </p:cNvPr>
            <p:cNvSpPr/>
            <p:nvPr/>
          </p:nvSpPr>
          <p:spPr>
            <a:xfrm rot="10800000">
              <a:off x="6864144" y="4911937"/>
              <a:ext cx="1908212" cy="649347"/>
            </a:xfrm>
            <a:prstGeom prst="chevron">
              <a:avLst>
                <a:gd name="adj" fmla="val 60001"/>
              </a:avLst>
            </a:prstGeom>
            <a:solidFill>
              <a:srgbClr val="0FCAB7"/>
            </a:solidFill>
            <a:ln w="9525" cap="flat" cmpd="sng" algn="ctr">
              <a:noFill/>
              <a:prstDash val="solid"/>
            </a:ln>
            <a:effectLst/>
          </p:spPr>
          <p:txBody>
            <a:bodyPr vert="vert270" rtlCol="0" anchor="ctr"/>
            <a:lstStyle>
              <a:defPPr>
                <a:defRPr lang="en-US"/>
              </a:defPPr>
              <a:lvl1pPr marL="0" algn="l" defTabSz="609630" rtl="0" eaLnBrk="1" latinLnBrk="0" hangingPunct="1">
                <a:defRPr sz="2400" kern="1200">
                  <a:solidFill>
                    <a:schemeClr val="lt1"/>
                  </a:solidFill>
                  <a:latin typeface="+mn-lt"/>
                  <a:ea typeface="+mn-ea"/>
                  <a:cs typeface="+mn-cs"/>
                </a:defRPr>
              </a:lvl1pPr>
              <a:lvl2pPr marL="609630" algn="l" defTabSz="609630" rtl="0" eaLnBrk="1" latinLnBrk="0" hangingPunct="1">
                <a:defRPr sz="2400" kern="1200">
                  <a:solidFill>
                    <a:schemeClr val="lt1"/>
                  </a:solidFill>
                  <a:latin typeface="+mn-lt"/>
                  <a:ea typeface="+mn-ea"/>
                  <a:cs typeface="+mn-cs"/>
                </a:defRPr>
              </a:lvl2pPr>
              <a:lvl3pPr marL="1219261" algn="l" defTabSz="609630" rtl="0" eaLnBrk="1" latinLnBrk="0" hangingPunct="1">
                <a:defRPr sz="2400" kern="1200">
                  <a:solidFill>
                    <a:schemeClr val="lt1"/>
                  </a:solidFill>
                  <a:latin typeface="+mn-lt"/>
                  <a:ea typeface="+mn-ea"/>
                  <a:cs typeface="+mn-cs"/>
                </a:defRPr>
              </a:lvl3pPr>
              <a:lvl4pPr marL="1828891" algn="l" defTabSz="609630" rtl="0" eaLnBrk="1" latinLnBrk="0" hangingPunct="1">
                <a:defRPr sz="2400" kern="1200">
                  <a:solidFill>
                    <a:schemeClr val="lt1"/>
                  </a:solidFill>
                  <a:latin typeface="+mn-lt"/>
                  <a:ea typeface="+mn-ea"/>
                  <a:cs typeface="+mn-cs"/>
                </a:defRPr>
              </a:lvl4pPr>
              <a:lvl5pPr marL="2438522" algn="l" defTabSz="609630" rtl="0" eaLnBrk="1" latinLnBrk="0" hangingPunct="1">
                <a:defRPr sz="2400" kern="1200">
                  <a:solidFill>
                    <a:schemeClr val="lt1"/>
                  </a:solidFill>
                  <a:latin typeface="+mn-lt"/>
                  <a:ea typeface="+mn-ea"/>
                  <a:cs typeface="+mn-cs"/>
                </a:defRPr>
              </a:lvl5pPr>
              <a:lvl6pPr marL="3048152" algn="l" defTabSz="609630" rtl="0" eaLnBrk="1" latinLnBrk="0" hangingPunct="1">
                <a:defRPr sz="2400" kern="1200">
                  <a:solidFill>
                    <a:schemeClr val="lt1"/>
                  </a:solidFill>
                  <a:latin typeface="+mn-lt"/>
                  <a:ea typeface="+mn-ea"/>
                  <a:cs typeface="+mn-cs"/>
                </a:defRPr>
              </a:lvl6pPr>
              <a:lvl7pPr marL="3657783" algn="l" defTabSz="609630" rtl="0" eaLnBrk="1" latinLnBrk="0" hangingPunct="1">
                <a:defRPr sz="2400" kern="1200">
                  <a:solidFill>
                    <a:schemeClr val="lt1"/>
                  </a:solidFill>
                  <a:latin typeface="+mn-lt"/>
                  <a:ea typeface="+mn-ea"/>
                  <a:cs typeface="+mn-cs"/>
                </a:defRPr>
              </a:lvl7pPr>
              <a:lvl8pPr marL="4267413" algn="l" defTabSz="609630" rtl="0" eaLnBrk="1" latinLnBrk="0" hangingPunct="1">
                <a:defRPr sz="2400" kern="1200">
                  <a:solidFill>
                    <a:schemeClr val="lt1"/>
                  </a:solidFill>
                  <a:latin typeface="+mn-lt"/>
                  <a:ea typeface="+mn-ea"/>
                  <a:cs typeface="+mn-cs"/>
                </a:defRPr>
              </a:lvl8pPr>
              <a:lvl9pPr marL="4877044" algn="l" defTabSz="609630" rtl="0" eaLnBrk="1" latinLnBrk="0" hangingPunct="1">
                <a:defRPr sz="2400" kern="1200">
                  <a:solidFill>
                    <a:schemeClr val="lt1"/>
                  </a:solidFill>
                  <a:latin typeface="+mn-lt"/>
                  <a:ea typeface="+mn-ea"/>
                  <a:cs typeface="+mn-cs"/>
                </a:defRPr>
              </a:lvl9pPr>
            </a:lstStyle>
            <a:p>
              <a:pPr algn="ctr" defTabSz="482888">
                <a:defRPr/>
              </a:pPr>
              <a:endParaRPr kumimoji="1"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26" name="文本框 47">
              <a:extLst>
                <a:ext uri="{FF2B5EF4-FFF2-40B4-BE49-F238E27FC236}">
                  <a16:creationId xmlns="" xmlns:a16="http://schemas.microsoft.com/office/drawing/2014/main" id="{5E84BBD3-A195-4595-B6AF-935C765E92BD}"/>
                </a:ext>
              </a:extLst>
            </p:cNvPr>
            <p:cNvSpPr txBox="1"/>
            <p:nvPr/>
          </p:nvSpPr>
          <p:spPr>
            <a:xfrm>
              <a:off x="5207341" y="4135236"/>
              <a:ext cx="1107193" cy="485701"/>
            </a:xfrm>
            <a:prstGeom prst="rect">
              <a:avLst/>
            </a:prstGeom>
            <a:noFill/>
          </p:spPr>
          <p:txBody>
            <a:bodyPr wrap="square" rtlCol="0">
              <a:spAutoFit/>
            </a:bodyPr>
            <a:ls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a:lstStyle>
            <a:p>
              <a:pPr defTabSz="482888">
                <a:defRPr/>
              </a:pPr>
              <a:r>
                <a:rPr kumimoji="1" lang="zh-CN" altLang="en-US" sz="1600" dirty="0">
                  <a:solidFill>
                    <a:schemeClr val="bg1"/>
                  </a:solidFill>
                  <a:latin typeface="微软雅黑" panose="020B0503020204020204" pitchFamily="34" charset="-122"/>
                  <a:ea typeface="微软雅黑" panose="020B0503020204020204" pitchFamily="34" charset="-122"/>
                </a:rPr>
                <a:t>保障数据中台高效稳定</a:t>
              </a:r>
            </a:p>
          </p:txBody>
        </p:sp>
        <p:sp>
          <p:nvSpPr>
            <p:cNvPr id="27" name="Freeform 94"/>
            <p:cNvSpPr>
              <a:spLocks/>
            </p:cNvSpPr>
            <p:nvPr/>
          </p:nvSpPr>
          <p:spPr bwMode="blackWhite">
            <a:xfrm rot="2101907">
              <a:off x="5357438" y="4801757"/>
              <a:ext cx="825768" cy="732558"/>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2"/>
            </a:solidFill>
            <a:ln w="9525" cap="rnd">
              <a:noFill/>
              <a:round/>
              <a:headEnd/>
              <a:tailEnd/>
            </a:ln>
          </p:spPr>
          <p:txBody>
            <a:bodyPr/>
            <a:lstStyle/>
            <a:p>
              <a:endParaRPr kumimoji="1" lang="zh-CN" altLang="en-US" sz="1600">
                <a:latin typeface="Times New Roman" panose="02020603050405020304" pitchFamily="18" charset="0"/>
                <a:ea typeface="굴림" pitchFamily="34" charset="-127"/>
              </a:endParaRPr>
            </a:p>
          </p:txBody>
        </p:sp>
        <p:sp>
          <p:nvSpPr>
            <p:cNvPr id="28" name="Freeform 95"/>
            <p:cNvSpPr>
              <a:spLocks/>
            </p:cNvSpPr>
            <p:nvPr/>
          </p:nvSpPr>
          <p:spPr bwMode="blackWhite">
            <a:xfrm rot="2004850">
              <a:off x="6240319" y="3952440"/>
              <a:ext cx="752088" cy="864701"/>
            </a:xfrm>
            <a:custGeom>
              <a:avLst/>
              <a:gdLst>
                <a:gd name="T0" fmla="*/ 318 w 943"/>
                <a:gd name="T1" fmla="*/ 673 h 1065"/>
                <a:gd name="T2" fmla="*/ 540 w 943"/>
                <a:gd name="T3" fmla="*/ 532 h 1065"/>
                <a:gd name="T4" fmla="*/ 448 w 943"/>
                <a:gd name="T5" fmla="*/ 532 h 1065"/>
                <a:gd name="T6" fmla="*/ 445 w 943"/>
                <a:gd name="T7" fmla="*/ 492 h 1065"/>
                <a:gd name="T8" fmla="*/ 440 w 943"/>
                <a:gd name="T9" fmla="*/ 453 h 1065"/>
                <a:gd name="T10" fmla="*/ 433 w 943"/>
                <a:gd name="T11" fmla="*/ 415 h 1065"/>
                <a:gd name="T12" fmla="*/ 423 w 943"/>
                <a:gd name="T13" fmla="*/ 377 h 1065"/>
                <a:gd name="T14" fmla="*/ 410 w 943"/>
                <a:gd name="T15" fmla="*/ 339 h 1065"/>
                <a:gd name="T16" fmla="*/ 395 w 943"/>
                <a:gd name="T17" fmla="*/ 304 h 1065"/>
                <a:gd name="T18" fmla="*/ 377 w 943"/>
                <a:gd name="T19" fmla="*/ 269 h 1065"/>
                <a:gd name="T20" fmla="*/ 358 w 943"/>
                <a:gd name="T21" fmla="*/ 235 h 1065"/>
                <a:gd name="T22" fmla="*/ 336 w 943"/>
                <a:gd name="T23" fmla="*/ 204 h 1065"/>
                <a:gd name="T24" fmla="*/ 314 w 943"/>
                <a:gd name="T25" fmla="*/ 174 h 1065"/>
                <a:gd name="T26" fmla="*/ 288 w 943"/>
                <a:gd name="T27" fmla="*/ 147 h 1065"/>
                <a:gd name="T28" fmla="*/ 261 w 943"/>
                <a:gd name="T29" fmla="*/ 121 h 1065"/>
                <a:gd name="T30" fmla="*/ 232 w 943"/>
                <a:gd name="T31" fmla="*/ 97 h 1065"/>
                <a:gd name="T32" fmla="*/ 202 w 943"/>
                <a:gd name="T33" fmla="*/ 76 h 1065"/>
                <a:gd name="T34" fmla="*/ 171 w 943"/>
                <a:gd name="T35" fmla="*/ 56 h 1065"/>
                <a:gd name="T36" fmla="*/ 138 w 943"/>
                <a:gd name="T37" fmla="*/ 40 h 1065"/>
                <a:gd name="T38" fmla="*/ 104 w 943"/>
                <a:gd name="T39" fmla="*/ 26 h 1065"/>
                <a:gd name="T40" fmla="*/ 70 w 943"/>
                <a:gd name="T41" fmla="*/ 15 h 1065"/>
                <a:gd name="T42" fmla="*/ 35 w 943"/>
                <a:gd name="T43" fmla="*/ 6 h 1065"/>
                <a:gd name="T44" fmla="*/ 0 w 943"/>
                <a:gd name="T45" fmla="*/ 0 h 1065"/>
                <a:gd name="T46" fmla="*/ 79 w 943"/>
                <a:gd name="T47" fmla="*/ 143 h 1065"/>
                <a:gd name="T48" fmla="*/ 3 w 943"/>
                <a:gd name="T49" fmla="*/ 285 h 1065"/>
                <a:gd name="T50" fmla="*/ 28 w 943"/>
                <a:gd name="T51" fmla="*/ 294 h 1065"/>
                <a:gd name="T52" fmla="*/ 52 w 943"/>
                <a:gd name="T53" fmla="*/ 306 h 1065"/>
                <a:gd name="T54" fmla="*/ 75 w 943"/>
                <a:gd name="T55" fmla="*/ 320 h 1065"/>
                <a:gd name="T56" fmla="*/ 96 w 943"/>
                <a:gd name="T57" fmla="*/ 336 h 1065"/>
                <a:gd name="T58" fmla="*/ 116 w 943"/>
                <a:gd name="T59" fmla="*/ 355 h 1065"/>
                <a:gd name="T60" fmla="*/ 134 w 943"/>
                <a:gd name="T61" fmla="*/ 376 h 1065"/>
                <a:gd name="T62" fmla="*/ 150 w 943"/>
                <a:gd name="T63" fmla="*/ 398 h 1065"/>
                <a:gd name="T64" fmla="*/ 164 w 943"/>
                <a:gd name="T65" fmla="*/ 423 h 1065"/>
                <a:gd name="T66" fmla="*/ 175 w 943"/>
                <a:gd name="T67" fmla="*/ 449 h 1065"/>
                <a:gd name="T68" fmla="*/ 184 w 943"/>
                <a:gd name="T69" fmla="*/ 475 h 1065"/>
                <a:gd name="T70" fmla="*/ 191 w 943"/>
                <a:gd name="T71" fmla="*/ 503 h 1065"/>
                <a:gd name="T72" fmla="*/ 195 w 943"/>
                <a:gd name="T73" fmla="*/ 532 h 1065"/>
                <a:gd name="T74" fmla="*/ 108 w 943"/>
                <a:gd name="T75" fmla="*/ 532 h 1065"/>
                <a:gd name="T76" fmla="*/ 318 w 943"/>
                <a:gd name="T77" fmla="*/ 673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accent2"/>
            </a:solidFill>
            <a:ln w="9525" cap="rnd">
              <a:noFill/>
              <a:round/>
              <a:headEnd/>
              <a:tailEnd/>
            </a:ln>
          </p:spPr>
          <p:txBody>
            <a:bodyPr/>
            <a:lstStyle/>
            <a:p>
              <a:endParaRPr kumimoji="1" lang="zh-CN" altLang="en-US" sz="1600">
                <a:latin typeface="Times New Roman" panose="02020603050405020304" pitchFamily="18" charset="0"/>
                <a:ea typeface="굴림" pitchFamily="34" charset="-127"/>
              </a:endParaRPr>
            </a:p>
          </p:txBody>
        </p:sp>
        <p:sp>
          <p:nvSpPr>
            <p:cNvPr id="29" name="Freeform 94"/>
            <p:cNvSpPr>
              <a:spLocks/>
            </p:cNvSpPr>
            <p:nvPr/>
          </p:nvSpPr>
          <p:spPr bwMode="blackWhite">
            <a:xfrm rot="6860408">
              <a:off x="4582170" y="4018510"/>
              <a:ext cx="825768" cy="732558"/>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2"/>
            </a:solidFill>
            <a:ln w="9525" cap="rnd">
              <a:noFill/>
              <a:round/>
              <a:headEnd/>
              <a:tailEnd/>
            </a:ln>
          </p:spPr>
          <p:txBody>
            <a:bodyPr/>
            <a:lstStyle/>
            <a:p>
              <a:endParaRPr kumimoji="1" lang="zh-CN" altLang="en-US" sz="1600">
                <a:latin typeface="Times New Roman" panose="02020603050405020304" pitchFamily="18" charset="0"/>
                <a:ea typeface="굴림" pitchFamily="34" charset="-127"/>
              </a:endParaRPr>
            </a:p>
          </p:txBody>
        </p:sp>
        <p:sp>
          <p:nvSpPr>
            <p:cNvPr id="30" name="Freeform 94"/>
            <p:cNvSpPr>
              <a:spLocks/>
            </p:cNvSpPr>
            <p:nvPr/>
          </p:nvSpPr>
          <p:spPr bwMode="blackWhite">
            <a:xfrm rot="12625655">
              <a:off x="5338284" y="3202491"/>
              <a:ext cx="825768" cy="732558"/>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2"/>
            </a:solidFill>
            <a:ln w="9525" cap="rnd">
              <a:noFill/>
              <a:round/>
              <a:headEnd/>
              <a:tailEnd/>
            </a:ln>
          </p:spPr>
          <p:txBody>
            <a:bodyPr/>
            <a:lstStyle>
              <a:lvl1pPr>
                <a:defRPr kumimoji="1" sz="1200" b="1">
                  <a:solidFill>
                    <a:schemeClr val="tx1"/>
                  </a:solidFill>
                  <a:latin typeface="Times New Roman" panose="02020603050405020304" pitchFamily="18" charset="0"/>
                  <a:ea typeface="굴림" pitchFamily="34" charset="-127"/>
                </a:defRPr>
              </a:lvl1pPr>
              <a:lvl2pPr marL="742950" indent="-285750">
                <a:defRPr kumimoji="1" sz="1200" b="1">
                  <a:solidFill>
                    <a:schemeClr val="tx1"/>
                  </a:solidFill>
                  <a:latin typeface="Times New Roman" panose="02020603050405020304" pitchFamily="18" charset="0"/>
                  <a:ea typeface="굴림" pitchFamily="34" charset="-127"/>
                </a:defRPr>
              </a:lvl2pPr>
              <a:lvl3pPr marL="1143000" indent="-228600">
                <a:defRPr kumimoji="1" sz="1200" b="1">
                  <a:solidFill>
                    <a:schemeClr val="tx1"/>
                  </a:solidFill>
                  <a:latin typeface="Times New Roman" panose="02020603050405020304" pitchFamily="18" charset="0"/>
                  <a:ea typeface="굴림" pitchFamily="34" charset="-127"/>
                </a:defRPr>
              </a:lvl3pPr>
              <a:lvl4pPr marL="1600200" indent="-228600">
                <a:defRPr kumimoji="1" sz="1200" b="1">
                  <a:solidFill>
                    <a:schemeClr val="tx1"/>
                  </a:solidFill>
                  <a:latin typeface="Times New Roman" panose="02020603050405020304" pitchFamily="18" charset="0"/>
                  <a:ea typeface="굴림" pitchFamily="34" charset="-127"/>
                </a:defRPr>
              </a:lvl4pPr>
              <a:lvl5pPr marL="2057400" indent="-228600">
                <a:defRPr kumimoji="1" sz="1200" b="1">
                  <a:solidFill>
                    <a:schemeClr val="tx1"/>
                  </a:solidFill>
                  <a:latin typeface="Times New Roman" panose="02020603050405020304" pitchFamily="18" charset="0"/>
                  <a:ea typeface="굴림" pitchFamily="34" charset="-127"/>
                </a:defRPr>
              </a:lvl5pPr>
              <a:lvl6pPr marL="25146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6pPr>
              <a:lvl7pPr marL="29718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7pPr>
              <a:lvl8pPr marL="34290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8pPr>
              <a:lvl9pPr marL="38862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9pPr>
            </a:lstStyle>
            <a:p>
              <a:endParaRPr lang="zh-CN" altLang="en-US" sz="1600"/>
            </a:p>
          </p:txBody>
        </p:sp>
        <p:sp>
          <p:nvSpPr>
            <p:cNvPr id="31" name="文本框 47">
              <a:extLst>
                <a:ext uri="{FF2B5EF4-FFF2-40B4-BE49-F238E27FC236}">
                  <a16:creationId xmlns="" xmlns:a16="http://schemas.microsoft.com/office/drawing/2014/main" id="{1E3FCC68-3174-41FC-B6D8-2D2927F355D0}"/>
                </a:ext>
              </a:extLst>
            </p:cNvPr>
            <p:cNvSpPr txBox="1"/>
            <p:nvPr/>
          </p:nvSpPr>
          <p:spPr>
            <a:xfrm>
              <a:off x="5279398" y="4103189"/>
              <a:ext cx="1138454" cy="485701"/>
            </a:xfrm>
            <a:prstGeom prst="rect">
              <a:avLst/>
            </a:prstGeom>
            <a:noFill/>
          </p:spPr>
          <p:txBody>
            <a:bodyPr wrap="square" rtlCol="0">
              <a:spAutoFit/>
            </a:bodyPr>
            <a:ls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a:lstStyle>
            <a:p>
              <a:pPr defTabSz="482888">
                <a:defRPr/>
              </a:pPr>
              <a:r>
                <a:rPr kumimoji="1" lang="zh-CN" altLang="en-US" sz="1600" dirty="0">
                  <a:latin typeface="微软雅黑" panose="020B0503020204020204" pitchFamily="34" charset="-122"/>
                  <a:ea typeface="微软雅黑" panose="020B0503020204020204" pitchFamily="34" charset="-122"/>
                </a:rPr>
                <a:t>业务中台稳态演进</a:t>
              </a:r>
            </a:p>
          </p:txBody>
        </p:sp>
        <p:sp>
          <p:nvSpPr>
            <p:cNvPr id="32" name="燕尾形 12">
              <a:extLst>
                <a:ext uri="{FF2B5EF4-FFF2-40B4-BE49-F238E27FC236}">
                  <a16:creationId xmlns="" xmlns:a16="http://schemas.microsoft.com/office/drawing/2014/main" id="{0658D9FA-823B-47CF-B738-39935F85B205}"/>
                </a:ext>
              </a:extLst>
            </p:cNvPr>
            <p:cNvSpPr/>
            <p:nvPr/>
          </p:nvSpPr>
          <p:spPr>
            <a:xfrm>
              <a:off x="2752889" y="3161532"/>
              <a:ext cx="1908212" cy="649347"/>
            </a:xfrm>
            <a:prstGeom prst="chevron">
              <a:avLst>
                <a:gd name="adj" fmla="val 60001"/>
              </a:avLst>
            </a:prstGeom>
            <a:solidFill>
              <a:srgbClr val="565F69"/>
            </a:solidFill>
            <a:ln w="9525" cap="flat" cmpd="sng" algn="ctr">
              <a:noFill/>
              <a:prstDash val="solid"/>
            </a:ln>
            <a:effectLst/>
          </p:spPr>
          <p:txBody>
            <a:bodyPr rtlCol="0" anchor="ctr"/>
            <a:lstStyle>
              <a:defPPr>
                <a:defRPr lang="en-US"/>
              </a:defPPr>
              <a:lvl1pPr marL="0" algn="l" defTabSz="609630" rtl="0" eaLnBrk="1" latinLnBrk="0" hangingPunct="1">
                <a:defRPr sz="2400" kern="1200">
                  <a:solidFill>
                    <a:schemeClr val="lt1"/>
                  </a:solidFill>
                  <a:latin typeface="+mn-lt"/>
                  <a:ea typeface="+mn-ea"/>
                  <a:cs typeface="+mn-cs"/>
                </a:defRPr>
              </a:lvl1pPr>
              <a:lvl2pPr marL="609630" algn="l" defTabSz="609630" rtl="0" eaLnBrk="1" latinLnBrk="0" hangingPunct="1">
                <a:defRPr sz="2400" kern="1200">
                  <a:solidFill>
                    <a:schemeClr val="lt1"/>
                  </a:solidFill>
                  <a:latin typeface="+mn-lt"/>
                  <a:ea typeface="+mn-ea"/>
                  <a:cs typeface="+mn-cs"/>
                </a:defRPr>
              </a:lvl2pPr>
              <a:lvl3pPr marL="1219261" algn="l" defTabSz="609630" rtl="0" eaLnBrk="1" latinLnBrk="0" hangingPunct="1">
                <a:defRPr sz="2400" kern="1200">
                  <a:solidFill>
                    <a:schemeClr val="lt1"/>
                  </a:solidFill>
                  <a:latin typeface="+mn-lt"/>
                  <a:ea typeface="+mn-ea"/>
                  <a:cs typeface="+mn-cs"/>
                </a:defRPr>
              </a:lvl3pPr>
              <a:lvl4pPr marL="1828891" algn="l" defTabSz="609630" rtl="0" eaLnBrk="1" latinLnBrk="0" hangingPunct="1">
                <a:defRPr sz="2400" kern="1200">
                  <a:solidFill>
                    <a:schemeClr val="lt1"/>
                  </a:solidFill>
                  <a:latin typeface="+mn-lt"/>
                  <a:ea typeface="+mn-ea"/>
                  <a:cs typeface="+mn-cs"/>
                </a:defRPr>
              </a:lvl4pPr>
              <a:lvl5pPr marL="2438522" algn="l" defTabSz="609630" rtl="0" eaLnBrk="1" latinLnBrk="0" hangingPunct="1">
                <a:defRPr sz="2400" kern="1200">
                  <a:solidFill>
                    <a:schemeClr val="lt1"/>
                  </a:solidFill>
                  <a:latin typeface="+mn-lt"/>
                  <a:ea typeface="+mn-ea"/>
                  <a:cs typeface="+mn-cs"/>
                </a:defRPr>
              </a:lvl5pPr>
              <a:lvl6pPr marL="3048152" algn="l" defTabSz="609630" rtl="0" eaLnBrk="1" latinLnBrk="0" hangingPunct="1">
                <a:defRPr sz="2400" kern="1200">
                  <a:solidFill>
                    <a:schemeClr val="lt1"/>
                  </a:solidFill>
                  <a:latin typeface="+mn-lt"/>
                  <a:ea typeface="+mn-ea"/>
                  <a:cs typeface="+mn-cs"/>
                </a:defRPr>
              </a:lvl6pPr>
              <a:lvl7pPr marL="3657783" algn="l" defTabSz="609630" rtl="0" eaLnBrk="1" latinLnBrk="0" hangingPunct="1">
                <a:defRPr sz="2400" kern="1200">
                  <a:solidFill>
                    <a:schemeClr val="lt1"/>
                  </a:solidFill>
                  <a:latin typeface="+mn-lt"/>
                  <a:ea typeface="+mn-ea"/>
                  <a:cs typeface="+mn-cs"/>
                </a:defRPr>
              </a:lvl7pPr>
              <a:lvl8pPr marL="4267413" algn="l" defTabSz="609630" rtl="0" eaLnBrk="1" latinLnBrk="0" hangingPunct="1">
                <a:defRPr sz="2400" kern="1200">
                  <a:solidFill>
                    <a:schemeClr val="lt1"/>
                  </a:solidFill>
                  <a:latin typeface="+mn-lt"/>
                  <a:ea typeface="+mn-ea"/>
                  <a:cs typeface="+mn-cs"/>
                </a:defRPr>
              </a:lvl8pPr>
              <a:lvl9pPr marL="4877044" algn="l" defTabSz="609630" rtl="0" eaLnBrk="1" latinLnBrk="0" hangingPunct="1">
                <a:defRPr sz="2400" kern="1200">
                  <a:solidFill>
                    <a:schemeClr val="lt1"/>
                  </a:solidFill>
                  <a:latin typeface="+mn-lt"/>
                  <a:ea typeface="+mn-ea"/>
                  <a:cs typeface="+mn-cs"/>
                </a:defRPr>
              </a:lvl9pPr>
            </a:lstStyle>
            <a:p>
              <a:pPr algn="ctr" defTabSz="482888">
                <a:defRPr/>
              </a:pPr>
              <a:r>
                <a:rPr kumimoji="1" lang="zh-CN" altLang="en-US" sz="1600" dirty="0">
                  <a:solidFill>
                    <a:srgbClr val="FFFFFF"/>
                  </a:solidFill>
                  <a:latin typeface="微软雅黑" panose="020B0503020204020204" pitchFamily="34" charset="-122"/>
                  <a:ea typeface="微软雅黑" panose="020B0503020204020204" pitchFamily="34" charset="-122"/>
                </a:rPr>
                <a:t>架构研发运营一体化</a:t>
              </a:r>
              <a:endParaRPr kumimoji="1"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33" name="燕尾形 9">
              <a:extLst>
                <a:ext uri="{FF2B5EF4-FFF2-40B4-BE49-F238E27FC236}">
                  <a16:creationId xmlns="" xmlns:a16="http://schemas.microsoft.com/office/drawing/2014/main" id="{7442C802-DCB9-4026-BF1E-2283975C8EE7}"/>
                </a:ext>
              </a:extLst>
            </p:cNvPr>
            <p:cNvSpPr/>
            <p:nvPr/>
          </p:nvSpPr>
          <p:spPr>
            <a:xfrm>
              <a:off x="2815313" y="4958700"/>
              <a:ext cx="1908212" cy="649347"/>
            </a:xfrm>
            <a:prstGeom prst="chevron">
              <a:avLst>
                <a:gd name="adj" fmla="val 60001"/>
              </a:avLst>
            </a:prstGeom>
            <a:solidFill>
              <a:srgbClr val="FD8280"/>
            </a:solidFill>
            <a:ln w="9525" cap="flat" cmpd="sng" algn="ctr">
              <a:noFill/>
              <a:prstDash val="solid"/>
            </a:ln>
            <a:effectLst/>
          </p:spPr>
          <p:txBody>
            <a:bodyPr rtlCol="0" anchor="ctr"/>
            <a:lstStyle>
              <a:defPPr>
                <a:defRPr lang="en-US"/>
              </a:defPPr>
              <a:lvl1pPr marL="0" algn="l" defTabSz="609630" rtl="0" eaLnBrk="1" latinLnBrk="0" hangingPunct="1">
                <a:defRPr sz="2400" kern="1200">
                  <a:solidFill>
                    <a:schemeClr val="lt1"/>
                  </a:solidFill>
                  <a:latin typeface="+mn-lt"/>
                  <a:ea typeface="+mn-ea"/>
                  <a:cs typeface="+mn-cs"/>
                </a:defRPr>
              </a:lvl1pPr>
              <a:lvl2pPr marL="609630" algn="l" defTabSz="609630" rtl="0" eaLnBrk="1" latinLnBrk="0" hangingPunct="1">
                <a:defRPr sz="2400" kern="1200">
                  <a:solidFill>
                    <a:schemeClr val="lt1"/>
                  </a:solidFill>
                  <a:latin typeface="+mn-lt"/>
                  <a:ea typeface="+mn-ea"/>
                  <a:cs typeface="+mn-cs"/>
                </a:defRPr>
              </a:lvl2pPr>
              <a:lvl3pPr marL="1219261" algn="l" defTabSz="609630" rtl="0" eaLnBrk="1" latinLnBrk="0" hangingPunct="1">
                <a:defRPr sz="2400" kern="1200">
                  <a:solidFill>
                    <a:schemeClr val="lt1"/>
                  </a:solidFill>
                  <a:latin typeface="+mn-lt"/>
                  <a:ea typeface="+mn-ea"/>
                  <a:cs typeface="+mn-cs"/>
                </a:defRPr>
              </a:lvl3pPr>
              <a:lvl4pPr marL="1828891" algn="l" defTabSz="609630" rtl="0" eaLnBrk="1" latinLnBrk="0" hangingPunct="1">
                <a:defRPr sz="2400" kern="1200">
                  <a:solidFill>
                    <a:schemeClr val="lt1"/>
                  </a:solidFill>
                  <a:latin typeface="+mn-lt"/>
                  <a:ea typeface="+mn-ea"/>
                  <a:cs typeface="+mn-cs"/>
                </a:defRPr>
              </a:lvl4pPr>
              <a:lvl5pPr marL="2438522" algn="l" defTabSz="609630" rtl="0" eaLnBrk="1" latinLnBrk="0" hangingPunct="1">
                <a:defRPr sz="2400" kern="1200">
                  <a:solidFill>
                    <a:schemeClr val="lt1"/>
                  </a:solidFill>
                  <a:latin typeface="+mn-lt"/>
                  <a:ea typeface="+mn-ea"/>
                  <a:cs typeface="+mn-cs"/>
                </a:defRPr>
              </a:lvl5pPr>
              <a:lvl6pPr marL="3048152" algn="l" defTabSz="609630" rtl="0" eaLnBrk="1" latinLnBrk="0" hangingPunct="1">
                <a:defRPr sz="2400" kern="1200">
                  <a:solidFill>
                    <a:schemeClr val="lt1"/>
                  </a:solidFill>
                  <a:latin typeface="+mn-lt"/>
                  <a:ea typeface="+mn-ea"/>
                  <a:cs typeface="+mn-cs"/>
                </a:defRPr>
              </a:lvl6pPr>
              <a:lvl7pPr marL="3657783" algn="l" defTabSz="609630" rtl="0" eaLnBrk="1" latinLnBrk="0" hangingPunct="1">
                <a:defRPr sz="2400" kern="1200">
                  <a:solidFill>
                    <a:schemeClr val="lt1"/>
                  </a:solidFill>
                  <a:latin typeface="+mn-lt"/>
                  <a:ea typeface="+mn-ea"/>
                  <a:cs typeface="+mn-cs"/>
                </a:defRPr>
              </a:lvl7pPr>
              <a:lvl8pPr marL="4267413" algn="l" defTabSz="609630" rtl="0" eaLnBrk="1" latinLnBrk="0" hangingPunct="1">
                <a:defRPr sz="2400" kern="1200">
                  <a:solidFill>
                    <a:schemeClr val="lt1"/>
                  </a:solidFill>
                  <a:latin typeface="+mn-lt"/>
                  <a:ea typeface="+mn-ea"/>
                  <a:cs typeface="+mn-cs"/>
                </a:defRPr>
              </a:lvl8pPr>
              <a:lvl9pPr marL="4877044" algn="l" defTabSz="609630" rtl="0" eaLnBrk="1" latinLnBrk="0" hangingPunct="1">
                <a:defRPr sz="2400" kern="1200">
                  <a:solidFill>
                    <a:schemeClr val="lt1"/>
                  </a:solidFill>
                  <a:latin typeface="+mn-lt"/>
                  <a:ea typeface="+mn-ea"/>
                  <a:cs typeface="+mn-cs"/>
                </a:defRPr>
              </a:lvl9pPr>
            </a:lstStyle>
            <a:p>
              <a:pPr algn="ctr" defTabSz="482888">
                <a:defRPr/>
              </a:pPr>
              <a:r>
                <a:rPr kumimoji="1" lang="zh-CN" altLang="en-US" sz="1600" b="1" dirty="0">
                  <a:solidFill>
                    <a:srgbClr val="FFFFFF"/>
                  </a:solidFill>
                  <a:latin typeface="微软雅黑" panose="020B0503020204020204" pitchFamily="34" charset="-122"/>
                  <a:ea typeface="微软雅黑" panose="020B0503020204020204" pitchFamily="34" charset="-122"/>
                </a:rPr>
                <a:t>业务服务化流程与规范</a:t>
              </a:r>
            </a:p>
          </p:txBody>
        </p:sp>
        <p:sp>
          <p:nvSpPr>
            <p:cNvPr id="34" name="燕尾形 6">
              <a:extLst>
                <a:ext uri="{FF2B5EF4-FFF2-40B4-BE49-F238E27FC236}">
                  <a16:creationId xmlns="" xmlns:a16="http://schemas.microsoft.com/office/drawing/2014/main" id="{63A6BC33-3444-4BA6-A988-57D7EA3DD678}"/>
                </a:ext>
              </a:extLst>
            </p:cNvPr>
            <p:cNvSpPr/>
            <p:nvPr/>
          </p:nvSpPr>
          <p:spPr>
            <a:xfrm rot="10800000">
              <a:off x="6841236" y="3161532"/>
              <a:ext cx="1908212" cy="649347"/>
            </a:xfrm>
            <a:prstGeom prst="chevron">
              <a:avLst>
                <a:gd name="adj" fmla="val 60001"/>
              </a:avLst>
            </a:prstGeom>
            <a:solidFill>
              <a:srgbClr val="FDD031"/>
            </a:solidFill>
            <a:ln w="9525" cap="flat" cmpd="sng" algn="ctr">
              <a:noFill/>
              <a:prstDash val="solid"/>
            </a:ln>
            <a:effectLst/>
          </p:spPr>
          <p:txBody>
            <a:bodyPr rtlCol="0" anchor="ctr"/>
            <a:lstStyle>
              <a:defPPr>
                <a:defRPr lang="en-US"/>
              </a:defPPr>
              <a:lvl1pPr marL="0" algn="l" defTabSz="609630" rtl="0" eaLnBrk="1" latinLnBrk="0" hangingPunct="1">
                <a:defRPr sz="2400" kern="1200">
                  <a:solidFill>
                    <a:schemeClr val="lt1"/>
                  </a:solidFill>
                  <a:latin typeface="+mn-lt"/>
                  <a:ea typeface="+mn-ea"/>
                  <a:cs typeface="+mn-cs"/>
                </a:defRPr>
              </a:lvl1pPr>
              <a:lvl2pPr marL="609630" algn="l" defTabSz="609630" rtl="0" eaLnBrk="1" latinLnBrk="0" hangingPunct="1">
                <a:defRPr sz="2400" kern="1200">
                  <a:solidFill>
                    <a:schemeClr val="lt1"/>
                  </a:solidFill>
                  <a:latin typeface="+mn-lt"/>
                  <a:ea typeface="+mn-ea"/>
                  <a:cs typeface="+mn-cs"/>
                </a:defRPr>
              </a:lvl2pPr>
              <a:lvl3pPr marL="1219261" algn="l" defTabSz="609630" rtl="0" eaLnBrk="1" latinLnBrk="0" hangingPunct="1">
                <a:defRPr sz="2400" kern="1200">
                  <a:solidFill>
                    <a:schemeClr val="lt1"/>
                  </a:solidFill>
                  <a:latin typeface="+mn-lt"/>
                  <a:ea typeface="+mn-ea"/>
                  <a:cs typeface="+mn-cs"/>
                </a:defRPr>
              </a:lvl3pPr>
              <a:lvl4pPr marL="1828891" algn="l" defTabSz="609630" rtl="0" eaLnBrk="1" latinLnBrk="0" hangingPunct="1">
                <a:defRPr sz="2400" kern="1200">
                  <a:solidFill>
                    <a:schemeClr val="lt1"/>
                  </a:solidFill>
                  <a:latin typeface="+mn-lt"/>
                  <a:ea typeface="+mn-ea"/>
                  <a:cs typeface="+mn-cs"/>
                </a:defRPr>
              </a:lvl4pPr>
              <a:lvl5pPr marL="2438522" algn="l" defTabSz="609630" rtl="0" eaLnBrk="1" latinLnBrk="0" hangingPunct="1">
                <a:defRPr sz="2400" kern="1200">
                  <a:solidFill>
                    <a:schemeClr val="lt1"/>
                  </a:solidFill>
                  <a:latin typeface="+mn-lt"/>
                  <a:ea typeface="+mn-ea"/>
                  <a:cs typeface="+mn-cs"/>
                </a:defRPr>
              </a:lvl5pPr>
              <a:lvl6pPr marL="3048152" algn="l" defTabSz="609630" rtl="0" eaLnBrk="1" latinLnBrk="0" hangingPunct="1">
                <a:defRPr sz="2400" kern="1200">
                  <a:solidFill>
                    <a:schemeClr val="lt1"/>
                  </a:solidFill>
                  <a:latin typeface="+mn-lt"/>
                  <a:ea typeface="+mn-ea"/>
                  <a:cs typeface="+mn-cs"/>
                </a:defRPr>
              </a:lvl6pPr>
              <a:lvl7pPr marL="3657783" algn="l" defTabSz="609630" rtl="0" eaLnBrk="1" latinLnBrk="0" hangingPunct="1">
                <a:defRPr sz="2400" kern="1200">
                  <a:solidFill>
                    <a:schemeClr val="lt1"/>
                  </a:solidFill>
                  <a:latin typeface="+mn-lt"/>
                  <a:ea typeface="+mn-ea"/>
                  <a:cs typeface="+mn-cs"/>
                </a:defRPr>
              </a:lvl7pPr>
              <a:lvl8pPr marL="4267413" algn="l" defTabSz="609630" rtl="0" eaLnBrk="1" latinLnBrk="0" hangingPunct="1">
                <a:defRPr sz="2400" kern="1200">
                  <a:solidFill>
                    <a:schemeClr val="lt1"/>
                  </a:solidFill>
                  <a:latin typeface="+mn-lt"/>
                  <a:ea typeface="+mn-ea"/>
                  <a:cs typeface="+mn-cs"/>
                </a:defRPr>
              </a:lvl8pPr>
              <a:lvl9pPr marL="4877044" algn="l" defTabSz="609630" rtl="0" eaLnBrk="1" latinLnBrk="0" hangingPunct="1">
                <a:defRPr sz="2400" kern="1200">
                  <a:solidFill>
                    <a:schemeClr val="lt1"/>
                  </a:solidFill>
                  <a:latin typeface="+mn-lt"/>
                  <a:ea typeface="+mn-ea"/>
                  <a:cs typeface="+mn-cs"/>
                </a:defRPr>
              </a:lvl9pPr>
            </a:lstStyle>
            <a:p>
              <a:pPr algn="ctr" defTabSz="482888">
                <a:defRPr/>
              </a:pPr>
              <a:endParaRPr kumimoji="1"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35" name="文本框 47">
              <a:extLst>
                <a:ext uri="{FF2B5EF4-FFF2-40B4-BE49-F238E27FC236}">
                  <a16:creationId xmlns="" xmlns:a16="http://schemas.microsoft.com/office/drawing/2014/main" id="{1E3FCC68-3174-41FC-B6D8-2D2927F355D0}"/>
                </a:ext>
              </a:extLst>
            </p:cNvPr>
            <p:cNvSpPr txBox="1"/>
            <p:nvPr/>
          </p:nvSpPr>
          <p:spPr>
            <a:xfrm>
              <a:off x="7168341" y="3239193"/>
              <a:ext cx="1138454" cy="485701"/>
            </a:xfrm>
            <a:prstGeom prst="rect">
              <a:avLst/>
            </a:prstGeom>
            <a:noFill/>
          </p:spPr>
          <p:txBody>
            <a:bodyPr wrap="square" rtlCol="0">
              <a:spAutoFit/>
            </a:bodyPr>
            <a:ls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a:lstStyle>
            <a:p>
              <a:pPr algn="ctr">
                <a:defRPr/>
              </a:pPr>
              <a:r>
                <a:rPr kumimoji="1" lang="zh-CN" altLang="en-US" sz="1600" dirty="0">
                  <a:solidFill>
                    <a:srgbClr val="FFFFFF"/>
                  </a:solidFill>
                  <a:latin typeface="微软雅黑" panose="020B0503020204020204" pitchFamily="34" charset="-122"/>
                  <a:ea typeface="微软雅黑" panose="020B0503020204020204" pitchFamily="34" charset="-122"/>
                </a:rPr>
                <a:t>服务治理数据化</a:t>
              </a:r>
            </a:p>
          </p:txBody>
        </p:sp>
        <p:sp>
          <p:nvSpPr>
            <p:cNvPr id="36" name="文本框 47">
              <a:extLst>
                <a:ext uri="{FF2B5EF4-FFF2-40B4-BE49-F238E27FC236}">
                  <a16:creationId xmlns="" xmlns:a16="http://schemas.microsoft.com/office/drawing/2014/main" id="{1E3FCC68-3174-41FC-B6D8-2D2927F355D0}"/>
                </a:ext>
              </a:extLst>
            </p:cNvPr>
            <p:cNvSpPr txBox="1"/>
            <p:nvPr/>
          </p:nvSpPr>
          <p:spPr>
            <a:xfrm>
              <a:off x="7226115" y="4980637"/>
              <a:ext cx="1138454" cy="485701"/>
            </a:xfrm>
            <a:prstGeom prst="rect">
              <a:avLst/>
            </a:prstGeom>
            <a:noFill/>
          </p:spPr>
          <p:txBody>
            <a:bodyPr wrap="square" rtlCol="0">
              <a:spAutoFit/>
            </a:bodyPr>
            <a:ls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a:lstStyle>
            <a:p>
              <a:pPr algn="ctr">
                <a:defRPr/>
              </a:pPr>
              <a:r>
                <a:rPr kumimoji="1" lang="zh-CN" altLang="en-US" sz="1600" dirty="0">
                  <a:solidFill>
                    <a:srgbClr val="FFFFFF"/>
                  </a:solidFill>
                  <a:latin typeface="微软雅黑" panose="020B0503020204020204" pitchFamily="34" charset="-122"/>
                  <a:ea typeface="微软雅黑" panose="020B0503020204020204" pitchFamily="34" charset="-122"/>
                </a:rPr>
                <a:t>业务中台评估标准化</a:t>
              </a:r>
            </a:p>
          </p:txBody>
        </p:sp>
        <p:sp>
          <p:nvSpPr>
            <p:cNvPr id="37" name="文本框 51"/>
            <p:cNvSpPr txBox="1"/>
            <p:nvPr/>
          </p:nvSpPr>
          <p:spPr>
            <a:xfrm>
              <a:off x="848685" y="2972711"/>
              <a:ext cx="1966627" cy="1046707"/>
            </a:xfrm>
            <a:prstGeom prst="rect">
              <a:avLst/>
            </a:prstGeom>
            <a:noFill/>
          </p:spPr>
          <p:txBody>
            <a:bodyPr wrap="square" rtlCol="0">
              <a:spAutoFit/>
            </a:bodyPr>
            <a:lstStyle>
              <a:defPPr>
                <a:defRPr lang="zh-CN"/>
              </a:defPPr>
              <a:lvl1pPr algn="just">
                <a:lnSpc>
                  <a:spcPts val="1818"/>
                </a:lnSpc>
                <a:defRPr sz="1273">
                  <a:solidFill>
                    <a:prstClr val="black">
                      <a:lumMod val="50000"/>
                      <a:lumOff val="50000"/>
                    </a:prstClr>
                  </a:solidFill>
                  <a:latin typeface="微软雅黑" panose="020B0503020204020204" pitchFamily="34" charset="-122"/>
                  <a:ea typeface="微软雅黑" panose="020B0503020204020204" pitchFamily="34" charset="-122"/>
                </a:defRPr>
              </a:lvl1pPr>
            </a:lstStyle>
            <a:p>
              <a:pPr lvl="0"/>
              <a:r>
                <a:rPr kumimoji="1" lang="zh-CN" altLang="en-US" sz="1600" dirty="0"/>
                <a:t>组建常态化业务中台运营团队</a:t>
              </a:r>
              <a:r>
                <a:rPr lang="zh-CN" altLang="en-US" sz="1600" dirty="0"/>
                <a:t>，并配备合理的角色及分工。</a:t>
              </a:r>
              <a:endParaRPr lang="en-US" altLang="zh-CN" sz="1600" dirty="0"/>
            </a:p>
            <a:p>
              <a:r>
                <a:rPr lang="zh-CN" altLang="en-US" sz="1600"/>
                <a:t>制定各个</a:t>
              </a:r>
              <a:r>
                <a:rPr lang="zh-CN" altLang="en-US" sz="1600" dirty="0"/>
                <a:t>阶段各个角色的可衡量指标。</a:t>
              </a:r>
            </a:p>
          </p:txBody>
        </p:sp>
        <p:sp>
          <p:nvSpPr>
            <p:cNvPr id="38" name="文本框 51"/>
            <p:cNvSpPr txBox="1"/>
            <p:nvPr/>
          </p:nvSpPr>
          <p:spPr>
            <a:xfrm>
              <a:off x="848685" y="4797865"/>
              <a:ext cx="2038461" cy="1433990"/>
            </a:xfrm>
            <a:prstGeom prst="rect">
              <a:avLst/>
            </a:prstGeom>
            <a:noFill/>
          </p:spPr>
          <p:txBody>
            <a:bodyPr wrap="square" rtlCol="0">
              <a:spAutoFit/>
            </a:bodyPr>
            <a:lstStyle>
              <a:defPPr>
                <a:defRPr lang="zh-CN"/>
              </a:defPPr>
              <a:lvl1pPr algn="just">
                <a:lnSpc>
                  <a:spcPts val="1818"/>
                </a:lnSpc>
                <a:defRPr sz="1273">
                  <a:solidFill>
                    <a:prstClr val="black">
                      <a:lumMod val="50000"/>
                      <a:lumOff val="50000"/>
                    </a:prstClr>
                  </a:solidFill>
                  <a:latin typeface="微软雅黑" panose="020B0503020204020204" pitchFamily="34" charset="-122"/>
                  <a:ea typeface="微软雅黑" panose="020B0503020204020204" pitchFamily="34" charset="-122"/>
                </a:defRPr>
              </a:lvl1pPr>
            </a:lstStyle>
            <a:p>
              <a:pPr lvl="0"/>
              <a:r>
                <a:rPr kumimoji="1" lang="zh-CN" altLang="en-US" sz="1600" dirty="0"/>
                <a:t>定制合理的服务中心规划、服务梳理、服务设计、服务实现、服务治理的流程和方法，并可持续迭代</a:t>
              </a:r>
              <a:r>
                <a:rPr lang="zh-CN" altLang="en-US" sz="1600" dirty="0"/>
                <a:t>。</a:t>
              </a:r>
              <a:endParaRPr lang="en-US" altLang="zh-CN" sz="1600" dirty="0"/>
            </a:p>
            <a:p>
              <a:r>
                <a:rPr lang="zh-CN" altLang="en-US" sz="1600" dirty="0"/>
                <a:t>制定上述各个服务化流程的可衡量指标。</a:t>
              </a:r>
            </a:p>
          </p:txBody>
        </p:sp>
        <p:sp>
          <p:nvSpPr>
            <p:cNvPr id="39" name="文本框 51"/>
            <p:cNvSpPr txBox="1"/>
            <p:nvPr/>
          </p:nvSpPr>
          <p:spPr>
            <a:xfrm>
              <a:off x="8807322" y="2983690"/>
              <a:ext cx="1868176" cy="1046707"/>
            </a:xfrm>
            <a:prstGeom prst="rect">
              <a:avLst/>
            </a:prstGeom>
            <a:noFill/>
          </p:spPr>
          <p:txBody>
            <a:bodyPr wrap="square" rtlCol="0">
              <a:spAutoFit/>
            </a:bodyPr>
            <a:lstStyle>
              <a:defPPr>
                <a:defRPr lang="zh-CN"/>
              </a:defPPr>
              <a:lvl1pPr algn="just">
                <a:lnSpc>
                  <a:spcPts val="1818"/>
                </a:lnSpc>
                <a:defRPr sz="1273">
                  <a:solidFill>
                    <a:prstClr val="black">
                      <a:lumMod val="50000"/>
                      <a:lumOff val="50000"/>
                    </a:prstClr>
                  </a:solidFill>
                  <a:latin typeface="微软雅黑" panose="020B0503020204020204" pitchFamily="34" charset="-122"/>
                  <a:ea typeface="微软雅黑" panose="020B0503020204020204" pitchFamily="34" charset="-122"/>
                </a:defRPr>
              </a:lvl1pPr>
            </a:lstStyle>
            <a:p>
              <a:pPr lvl="0"/>
              <a:r>
                <a:rPr kumimoji="1" lang="zh-CN" altLang="en-US" sz="1600" dirty="0"/>
                <a:t>制定服务实际运行的衡量指标</a:t>
              </a:r>
              <a:r>
                <a:rPr lang="zh-CN" altLang="en-US" sz="1600" dirty="0"/>
                <a:t>。</a:t>
              </a:r>
              <a:endParaRPr lang="en-US" altLang="zh-CN" sz="1600" dirty="0"/>
            </a:p>
            <a:p>
              <a:r>
                <a:rPr lang="zh-CN" altLang="en-US" sz="1600" dirty="0"/>
                <a:t>服务全生命周期管控，持续优化完善服务运维管理工具。</a:t>
              </a:r>
            </a:p>
          </p:txBody>
        </p:sp>
        <p:sp>
          <p:nvSpPr>
            <p:cNvPr id="40" name="文本框 51"/>
            <p:cNvSpPr txBox="1"/>
            <p:nvPr/>
          </p:nvSpPr>
          <p:spPr>
            <a:xfrm>
              <a:off x="8807322" y="4797865"/>
              <a:ext cx="1868176" cy="1433990"/>
            </a:xfrm>
            <a:prstGeom prst="rect">
              <a:avLst/>
            </a:prstGeom>
            <a:noFill/>
          </p:spPr>
          <p:txBody>
            <a:bodyPr wrap="square" rtlCol="0">
              <a:spAutoFit/>
            </a:bodyPr>
            <a:lstStyle>
              <a:defPPr>
                <a:defRPr lang="zh-CN"/>
              </a:defPPr>
              <a:lvl1pPr algn="just">
                <a:lnSpc>
                  <a:spcPts val="1818"/>
                </a:lnSpc>
                <a:defRPr sz="1273">
                  <a:solidFill>
                    <a:prstClr val="black">
                      <a:lumMod val="50000"/>
                      <a:lumOff val="50000"/>
                    </a:prstClr>
                  </a:solidFill>
                  <a:latin typeface="微软雅黑" panose="020B0503020204020204" pitchFamily="34" charset="-122"/>
                  <a:ea typeface="微软雅黑" panose="020B0503020204020204" pitchFamily="34" charset="-122"/>
                </a:defRPr>
              </a:lvl1pPr>
            </a:lstStyle>
            <a:p>
              <a:pPr lvl="0"/>
              <a:r>
                <a:rPr lang="zh-CN" altLang="en-US" sz="1600" dirty="0"/>
                <a:t>组建业务中台评估小组，负责整体营销业务中台规划、建设、演进、评估。</a:t>
              </a:r>
              <a:endParaRPr lang="en-US" altLang="zh-CN" sz="1600" dirty="0"/>
            </a:p>
            <a:p>
              <a:r>
                <a:rPr lang="zh-CN" altLang="en-US" sz="1600" dirty="0"/>
                <a:t>定制合理的企业业务评估流程、方法、标准和可衡量指标。</a:t>
              </a:r>
            </a:p>
          </p:txBody>
        </p:sp>
      </p:grpSp>
    </p:spTree>
    <p:extLst>
      <p:ext uri="{BB962C8B-B14F-4D97-AF65-F5344CB8AC3E}">
        <p14:creationId xmlns:p14="http://schemas.microsoft.com/office/powerpoint/2010/main" val="2778570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体系化技术支撑助力中台迭代</a:t>
            </a:r>
          </a:p>
        </p:txBody>
      </p:sp>
      <p:pic>
        <p:nvPicPr>
          <p:cNvPr id="6" name="图片 5"/>
          <p:cNvPicPr/>
          <p:nvPr/>
        </p:nvPicPr>
        <p:blipFill>
          <a:blip cstate="print">
            <a:extLst>
              <a:ext uri="{28A0092B-C50C-407E-A947-70E740481C1C}">
                <a14:useLocalDpi xmlns:a14="http://schemas.microsoft.com/office/drawing/2010/main" val="0"/>
              </a:ext>
            </a:extLst>
          </a:blip>
          <a:stretch>
            <a:fillRect/>
          </a:stretch>
        </p:blipFill>
        <p:spPr>
          <a:xfrm>
            <a:off x="484384" y="2209806"/>
            <a:ext cx="5365593" cy="3882389"/>
          </a:xfrm>
          <a:prstGeom prst="rect">
            <a:avLst/>
          </a:prstGeom>
        </p:spPr>
      </p:pic>
      <p:grpSp>
        <p:nvGrpSpPr>
          <p:cNvPr id="13" name="组合 12"/>
          <p:cNvGrpSpPr/>
          <p:nvPr/>
        </p:nvGrpSpPr>
        <p:grpSpPr>
          <a:xfrm>
            <a:off x="6486784" y="2209806"/>
            <a:ext cx="5173163" cy="3882389"/>
            <a:chOff x="6507480" y="2253142"/>
            <a:chExt cx="6317095" cy="4480952"/>
          </a:xfrm>
        </p:grpSpPr>
        <p:pic>
          <p:nvPicPr>
            <p:cNvPr id="7" name="图片 6"/>
            <p:cNvPicPr>
              <a:picLocks noChangeAspect="1"/>
            </p:cNvPicPr>
            <p:nvPr/>
          </p:nvPicPr>
          <p:blipFill>
            <a:blip>
              <a:extLst>
                <a:ext uri="{28A0092B-C50C-407E-A947-70E740481C1C}">
                  <a14:useLocalDpi xmlns:a14="http://schemas.microsoft.com/office/drawing/2010/main" val="0"/>
                </a:ext>
              </a:extLst>
            </a:blip>
            <a:stretch>
              <a:fillRect/>
            </a:stretch>
          </p:blipFill>
          <p:spPr>
            <a:xfrm>
              <a:off x="7302384" y="2253142"/>
              <a:ext cx="5522191" cy="4480952"/>
            </a:xfrm>
            <a:prstGeom prst="rect">
              <a:avLst/>
            </a:prstGeom>
          </p:spPr>
        </p:pic>
        <p:sp>
          <p:nvSpPr>
            <p:cNvPr id="8" name="右箭头 11">
              <a:extLst>
                <a:ext uri="{FF2B5EF4-FFF2-40B4-BE49-F238E27FC236}">
                  <a16:creationId xmlns="" xmlns:a16="http://schemas.microsoft.com/office/drawing/2014/main" id="{CCBF8CFD-80C3-423A-B3C1-47CB2B3BA4FD}"/>
                </a:ext>
              </a:extLst>
            </p:cNvPr>
            <p:cNvSpPr/>
            <p:nvPr/>
          </p:nvSpPr>
          <p:spPr>
            <a:xfrm>
              <a:off x="6507480" y="3844845"/>
              <a:ext cx="613845" cy="1062043"/>
            </a:xfrm>
            <a:prstGeom prst="rightArrow">
              <a:avLst/>
            </a:prstGeom>
            <a:solidFill>
              <a:srgbClr val="FF99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872" tIns="38872" rIns="38872" bIns="38872" numCol="1" spcCol="38100" rtlCol="0" anchor="ctr">
              <a:spAutoFit/>
            </a:bodyPr>
            <a:lstStyle/>
            <a:p>
              <a:pPr algn="ctr"/>
              <a:endParaRPr kumimoji="1" lang="zh-CN" altLang="en-US" sz="2500">
                <a:solidFill>
                  <a:srgbClr val="FFFFFF"/>
                </a:solidFill>
              </a:endParaRPr>
            </a:p>
          </p:txBody>
        </p:sp>
        <p:sp>
          <p:nvSpPr>
            <p:cNvPr id="9" name="Freeform 94"/>
            <p:cNvSpPr>
              <a:spLocks/>
            </p:cNvSpPr>
            <p:nvPr/>
          </p:nvSpPr>
          <p:spPr bwMode="blackWhite">
            <a:xfrm rot="2101907">
              <a:off x="9656312" y="4902285"/>
              <a:ext cx="1042532" cy="924854"/>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9525" cap="rnd">
              <a:solidFill>
                <a:schemeClr val="tx1"/>
              </a:solidFill>
              <a:round/>
              <a:headEnd/>
              <a:tailEnd/>
            </a:ln>
          </p:spPr>
          <p:txBody>
            <a:bodyPr/>
            <a:lstStyle>
              <a:lvl1pPr>
                <a:defRPr kumimoji="1" sz="1200" b="1">
                  <a:solidFill>
                    <a:schemeClr val="tx1"/>
                  </a:solidFill>
                  <a:latin typeface="Times New Roman" panose="02020603050405020304" pitchFamily="18" charset="0"/>
                  <a:ea typeface="굴림" pitchFamily="34" charset="-127"/>
                </a:defRPr>
              </a:lvl1pPr>
              <a:lvl2pPr marL="742950" indent="-285750">
                <a:defRPr kumimoji="1" sz="1200" b="1">
                  <a:solidFill>
                    <a:schemeClr val="tx1"/>
                  </a:solidFill>
                  <a:latin typeface="Times New Roman" panose="02020603050405020304" pitchFamily="18" charset="0"/>
                  <a:ea typeface="굴림" pitchFamily="34" charset="-127"/>
                </a:defRPr>
              </a:lvl2pPr>
              <a:lvl3pPr marL="1143000" indent="-228600">
                <a:defRPr kumimoji="1" sz="1200" b="1">
                  <a:solidFill>
                    <a:schemeClr val="tx1"/>
                  </a:solidFill>
                  <a:latin typeface="Times New Roman" panose="02020603050405020304" pitchFamily="18" charset="0"/>
                  <a:ea typeface="굴림" pitchFamily="34" charset="-127"/>
                </a:defRPr>
              </a:lvl3pPr>
              <a:lvl4pPr marL="1600200" indent="-228600">
                <a:defRPr kumimoji="1" sz="1200" b="1">
                  <a:solidFill>
                    <a:schemeClr val="tx1"/>
                  </a:solidFill>
                  <a:latin typeface="Times New Roman" panose="02020603050405020304" pitchFamily="18" charset="0"/>
                  <a:ea typeface="굴림" pitchFamily="34" charset="-127"/>
                </a:defRPr>
              </a:lvl4pPr>
              <a:lvl5pPr marL="2057400" indent="-228600">
                <a:defRPr kumimoji="1" sz="1200" b="1">
                  <a:solidFill>
                    <a:schemeClr val="tx1"/>
                  </a:solidFill>
                  <a:latin typeface="Times New Roman" panose="02020603050405020304" pitchFamily="18" charset="0"/>
                  <a:ea typeface="굴림" pitchFamily="34" charset="-127"/>
                </a:defRPr>
              </a:lvl5pPr>
              <a:lvl6pPr marL="25146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6pPr>
              <a:lvl7pPr marL="29718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7pPr>
              <a:lvl8pPr marL="34290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8pPr>
              <a:lvl9pPr marL="38862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9pPr>
            </a:lstStyle>
            <a:p>
              <a:endParaRPr lang="zh-CN" altLang="en-US"/>
            </a:p>
          </p:txBody>
        </p:sp>
        <p:sp>
          <p:nvSpPr>
            <p:cNvPr id="10" name="Freeform 95"/>
            <p:cNvSpPr>
              <a:spLocks/>
            </p:cNvSpPr>
            <p:nvPr/>
          </p:nvSpPr>
          <p:spPr bwMode="blackWhite">
            <a:xfrm rot="2004850">
              <a:off x="10770948" y="3830021"/>
              <a:ext cx="949511" cy="1091685"/>
            </a:xfrm>
            <a:custGeom>
              <a:avLst/>
              <a:gdLst>
                <a:gd name="T0" fmla="*/ 318 w 943"/>
                <a:gd name="T1" fmla="*/ 673 h 1065"/>
                <a:gd name="T2" fmla="*/ 540 w 943"/>
                <a:gd name="T3" fmla="*/ 532 h 1065"/>
                <a:gd name="T4" fmla="*/ 448 w 943"/>
                <a:gd name="T5" fmla="*/ 532 h 1065"/>
                <a:gd name="T6" fmla="*/ 445 w 943"/>
                <a:gd name="T7" fmla="*/ 492 h 1065"/>
                <a:gd name="T8" fmla="*/ 440 w 943"/>
                <a:gd name="T9" fmla="*/ 453 h 1065"/>
                <a:gd name="T10" fmla="*/ 433 w 943"/>
                <a:gd name="T11" fmla="*/ 415 h 1065"/>
                <a:gd name="T12" fmla="*/ 423 w 943"/>
                <a:gd name="T13" fmla="*/ 377 h 1065"/>
                <a:gd name="T14" fmla="*/ 410 w 943"/>
                <a:gd name="T15" fmla="*/ 339 h 1065"/>
                <a:gd name="T16" fmla="*/ 395 w 943"/>
                <a:gd name="T17" fmla="*/ 304 h 1065"/>
                <a:gd name="T18" fmla="*/ 377 w 943"/>
                <a:gd name="T19" fmla="*/ 269 h 1065"/>
                <a:gd name="T20" fmla="*/ 358 w 943"/>
                <a:gd name="T21" fmla="*/ 235 h 1065"/>
                <a:gd name="T22" fmla="*/ 336 w 943"/>
                <a:gd name="T23" fmla="*/ 204 h 1065"/>
                <a:gd name="T24" fmla="*/ 314 w 943"/>
                <a:gd name="T25" fmla="*/ 174 h 1065"/>
                <a:gd name="T26" fmla="*/ 288 w 943"/>
                <a:gd name="T27" fmla="*/ 147 h 1065"/>
                <a:gd name="T28" fmla="*/ 261 w 943"/>
                <a:gd name="T29" fmla="*/ 121 h 1065"/>
                <a:gd name="T30" fmla="*/ 232 w 943"/>
                <a:gd name="T31" fmla="*/ 97 h 1065"/>
                <a:gd name="T32" fmla="*/ 202 w 943"/>
                <a:gd name="T33" fmla="*/ 76 h 1065"/>
                <a:gd name="T34" fmla="*/ 171 w 943"/>
                <a:gd name="T35" fmla="*/ 56 h 1065"/>
                <a:gd name="T36" fmla="*/ 138 w 943"/>
                <a:gd name="T37" fmla="*/ 40 h 1065"/>
                <a:gd name="T38" fmla="*/ 104 w 943"/>
                <a:gd name="T39" fmla="*/ 26 h 1065"/>
                <a:gd name="T40" fmla="*/ 70 w 943"/>
                <a:gd name="T41" fmla="*/ 15 h 1065"/>
                <a:gd name="T42" fmla="*/ 35 w 943"/>
                <a:gd name="T43" fmla="*/ 6 h 1065"/>
                <a:gd name="T44" fmla="*/ 0 w 943"/>
                <a:gd name="T45" fmla="*/ 0 h 1065"/>
                <a:gd name="T46" fmla="*/ 79 w 943"/>
                <a:gd name="T47" fmla="*/ 143 h 1065"/>
                <a:gd name="T48" fmla="*/ 3 w 943"/>
                <a:gd name="T49" fmla="*/ 285 h 1065"/>
                <a:gd name="T50" fmla="*/ 28 w 943"/>
                <a:gd name="T51" fmla="*/ 294 h 1065"/>
                <a:gd name="T52" fmla="*/ 52 w 943"/>
                <a:gd name="T53" fmla="*/ 306 h 1065"/>
                <a:gd name="T54" fmla="*/ 75 w 943"/>
                <a:gd name="T55" fmla="*/ 320 h 1065"/>
                <a:gd name="T56" fmla="*/ 96 w 943"/>
                <a:gd name="T57" fmla="*/ 336 h 1065"/>
                <a:gd name="T58" fmla="*/ 116 w 943"/>
                <a:gd name="T59" fmla="*/ 355 h 1065"/>
                <a:gd name="T60" fmla="*/ 134 w 943"/>
                <a:gd name="T61" fmla="*/ 376 h 1065"/>
                <a:gd name="T62" fmla="*/ 150 w 943"/>
                <a:gd name="T63" fmla="*/ 398 h 1065"/>
                <a:gd name="T64" fmla="*/ 164 w 943"/>
                <a:gd name="T65" fmla="*/ 423 h 1065"/>
                <a:gd name="T66" fmla="*/ 175 w 943"/>
                <a:gd name="T67" fmla="*/ 449 h 1065"/>
                <a:gd name="T68" fmla="*/ 184 w 943"/>
                <a:gd name="T69" fmla="*/ 475 h 1065"/>
                <a:gd name="T70" fmla="*/ 191 w 943"/>
                <a:gd name="T71" fmla="*/ 503 h 1065"/>
                <a:gd name="T72" fmla="*/ 195 w 943"/>
                <a:gd name="T73" fmla="*/ 532 h 1065"/>
                <a:gd name="T74" fmla="*/ 108 w 943"/>
                <a:gd name="T75" fmla="*/ 532 h 1065"/>
                <a:gd name="T76" fmla="*/ 318 w 943"/>
                <a:gd name="T77" fmla="*/ 673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accent1"/>
            </a:solidFill>
            <a:ln w="9525" cap="rnd">
              <a:solidFill>
                <a:schemeClr val="tx1"/>
              </a:solidFill>
              <a:round/>
              <a:headEnd/>
              <a:tailEnd/>
            </a:ln>
          </p:spPr>
          <p:txBody>
            <a:bodyPr/>
            <a:lstStyle>
              <a:lvl1pPr>
                <a:defRPr kumimoji="1" sz="1200" b="1">
                  <a:solidFill>
                    <a:schemeClr val="tx1"/>
                  </a:solidFill>
                  <a:latin typeface="Times New Roman" panose="02020603050405020304" pitchFamily="18" charset="0"/>
                  <a:ea typeface="굴림" pitchFamily="34" charset="-127"/>
                </a:defRPr>
              </a:lvl1pPr>
              <a:lvl2pPr marL="742950" indent="-285750">
                <a:defRPr kumimoji="1" sz="1200" b="1">
                  <a:solidFill>
                    <a:schemeClr val="tx1"/>
                  </a:solidFill>
                  <a:latin typeface="Times New Roman" panose="02020603050405020304" pitchFamily="18" charset="0"/>
                  <a:ea typeface="굴림" pitchFamily="34" charset="-127"/>
                </a:defRPr>
              </a:lvl2pPr>
              <a:lvl3pPr marL="1143000" indent="-228600">
                <a:defRPr kumimoji="1" sz="1200" b="1">
                  <a:solidFill>
                    <a:schemeClr val="tx1"/>
                  </a:solidFill>
                  <a:latin typeface="Times New Roman" panose="02020603050405020304" pitchFamily="18" charset="0"/>
                  <a:ea typeface="굴림" pitchFamily="34" charset="-127"/>
                </a:defRPr>
              </a:lvl3pPr>
              <a:lvl4pPr marL="1600200" indent="-228600">
                <a:defRPr kumimoji="1" sz="1200" b="1">
                  <a:solidFill>
                    <a:schemeClr val="tx1"/>
                  </a:solidFill>
                  <a:latin typeface="Times New Roman" panose="02020603050405020304" pitchFamily="18" charset="0"/>
                  <a:ea typeface="굴림" pitchFamily="34" charset="-127"/>
                </a:defRPr>
              </a:lvl4pPr>
              <a:lvl5pPr marL="2057400" indent="-228600">
                <a:defRPr kumimoji="1" sz="1200" b="1">
                  <a:solidFill>
                    <a:schemeClr val="tx1"/>
                  </a:solidFill>
                  <a:latin typeface="Times New Roman" panose="02020603050405020304" pitchFamily="18" charset="0"/>
                  <a:ea typeface="굴림" pitchFamily="34" charset="-127"/>
                </a:defRPr>
              </a:lvl5pPr>
              <a:lvl6pPr marL="25146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6pPr>
              <a:lvl7pPr marL="29718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7pPr>
              <a:lvl8pPr marL="34290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8pPr>
              <a:lvl9pPr marL="38862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9pPr>
            </a:lstStyle>
            <a:p>
              <a:endParaRPr lang="zh-CN" altLang="en-US"/>
            </a:p>
          </p:txBody>
        </p:sp>
        <p:sp>
          <p:nvSpPr>
            <p:cNvPr id="11" name="Freeform 94"/>
            <p:cNvSpPr>
              <a:spLocks/>
            </p:cNvSpPr>
            <p:nvPr/>
          </p:nvSpPr>
          <p:spPr bwMode="blackWhite">
            <a:xfrm rot="6860408">
              <a:off x="8677536" y="3913436"/>
              <a:ext cx="1042532" cy="924854"/>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9525" cap="rnd">
              <a:solidFill>
                <a:schemeClr val="tx1"/>
              </a:solidFill>
              <a:round/>
              <a:headEnd/>
              <a:tailEnd/>
            </a:ln>
          </p:spPr>
          <p:txBody>
            <a:bodyPr/>
            <a:lstStyle>
              <a:lvl1pPr>
                <a:defRPr kumimoji="1" sz="1200" b="1">
                  <a:solidFill>
                    <a:schemeClr val="tx1"/>
                  </a:solidFill>
                  <a:latin typeface="Times New Roman" panose="02020603050405020304" pitchFamily="18" charset="0"/>
                  <a:ea typeface="굴림" pitchFamily="34" charset="-127"/>
                </a:defRPr>
              </a:lvl1pPr>
              <a:lvl2pPr marL="742950" indent="-285750">
                <a:defRPr kumimoji="1" sz="1200" b="1">
                  <a:solidFill>
                    <a:schemeClr val="tx1"/>
                  </a:solidFill>
                  <a:latin typeface="Times New Roman" panose="02020603050405020304" pitchFamily="18" charset="0"/>
                  <a:ea typeface="굴림" pitchFamily="34" charset="-127"/>
                </a:defRPr>
              </a:lvl2pPr>
              <a:lvl3pPr marL="1143000" indent="-228600">
                <a:defRPr kumimoji="1" sz="1200" b="1">
                  <a:solidFill>
                    <a:schemeClr val="tx1"/>
                  </a:solidFill>
                  <a:latin typeface="Times New Roman" panose="02020603050405020304" pitchFamily="18" charset="0"/>
                  <a:ea typeface="굴림" pitchFamily="34" charset="-127"/>
                </a:defRPr>
              </a:lvl3pPr>
              <a:lvl4pPr marL="1600200" indent="-228600">
                <a:defRPr kumimoji="1" sz="1200" b="1">
                  <a:solidFill>
                    <a:schemeClr val="tx1"/>
                  </a:solidFill>
                  <a:latin typeface="Times New Roman" panose="02020603050405020304" pitchFamily="18" charset="0"/>
                  <a:ea typeface="굴림" pitchFamily="34" charset="-127"/>
                </a:defRPr>
              </a:lvl4pPr>
              <a:lvl5pPr marL="2057400" indent="-228600">
                <a:defRPr kumimoji="1" sz="1200" b="1">
                  <a:solidFill>
                    <a:schemeClr val="tx1"/>
                  </a:solidFill>
                  <a:latin typeface="Times New Roman" panose="02020603050405020304" pitchFamily="18" charset="0"/>
                  <a:ea typeface="굴림" pitchFamily="34" charset="-127"/>
                </a:defRPr>
              </a:lvl5pPr>
              <a:lvl6pPr marL="25146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6pPr>
              <a:lvl7pPr marL="29718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7pPr>
              <a:lvl8pPr marL="34290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8pPr>
              <a:lvl9pPr marL="38862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9pPr>
            </a:lstStyle>
            <a:p>
              <a:endParaRPr lang="zh-CN" altLang="en-US"/>
            </a:p>
          </p:txBody>
        </p:sp>
        <p:sp>
          <p:nvSpPr>
            <p:cNvPr id="12" name="Freeform 94"/>
            <p:cNvSpPr>
              <a:spLocks/>
            </p:cNvSpPr>
            <p:nvPr/>
          </p:nvSpPr>
          <p:spPr bwMode="blackWhite">
            <a:xfrm rot="12625655">
              <a:off x="9632130" y="2883212"/>
              <a:ext cx="1042532" cy="924854"/>
            </a:xfrm>
            <a:custGeom>
              <a:avLst/>
              <a:gdLst>
                <a:gd name="T0" fmla="*/ 336 w 1033"/>
                <a:gd name="T1" fmla="*/ 1 h 904"/>
                <a:gd name="T2" fmla="*/ 329 w 1033"/>
                <a:gd name="T3" fmla="*/ 26 h 904"/>
                <a:gd name="T4" fmla="*/ 320 w 1033"/>
                <a:gd name="T5" fmla="*/ 49 h 904"/>
                <a:gd name="T6" fmla="*/ 309 w 1033"/>
                <a:gd name="T7" fmla="*/ 73 h 904"/>
                <a:gd name="T8" fmla="*/ 296 w 1033"/>
                <a:gd name="T9" fmla="*/ 95 h 904"/>
                <a:gd name="T10" fmla="*/ 281 w 1033"/>
                <a:gd name="T11" fmla="*/ 115 h 904"/>
                <a:gd name="T12" fmla="*/ 264 w 1033"/>
                <a:gd name="T13" fmla="*/ 134 h 904"/>
                <a:gd name="T14" fmla="*/ 246 w 1033"/>
                <a:gd name="T15" fmla="*/ 151 h 904"/>
                <a:gd name="T16" fmla="*/ 226 w 1033"/>
                <a:gd name="T17" fmla="*/ 165 h 904"/>
                <a:gd name="T18" fmla="*/ 205 w 1033"/>
                <a:gd name="T19" fmla="*/ 179 h 904"/>
                <a:gd name="T20" fmla="*/ 182 w 1033"/>
                <a:gd name="T21" fmla="*/ 190 h 904"/>
                <a:gd name="T22" fmla="*/ 159 w 1033"/>
                <a:gd name="T23" fmla="*/ 198 h 904"/>
                <a:gd name="T24" fmla="*/ 136 w 1033"/>
                <a:gd name="T25" fmla="*/ 204 h 904"/>
                <a:gd name="T26" fmla="*/ 135 w 1033"/>
                <a:gd name="T27" fmla="*/ 118 h 904"/>
                <a:gd name="T28" fmla="*/ 91 w 1033"/>
                <a:gd name="T29" fmla="*/ 188 h 904"/>
                <a:gd name="T30" fmla="*/ 46 w 1033"/>
                <a:gd name="T31" fmla="*/ 258 h 904"/>
                <a:gd name="T32" fmla="*/ 0 w 1033"/>
                <a:gd name="T33" fmla="*/ 327 h 904"/>
                <a:gd name="T34" fmla="*/ 136 w 1033"/>
                <a:gd name="T35" fmla="*/ 570 h 904"/>
                <a:gd name="T36" fmla="*/ 136 w 1033"/>
                <a:gd name="T37" fmla="*/ 484 h 904"/>
                <a:gd name="T38" fmla="*/ 170 w 1033"/>
                <a:gd name="T39" fmla="*/ 479 h 904"/>
                <a:gd name="T40" fmla="*/ 203 w 1033"/>
                <a:gd name="T41" fmla="*/ 472 h 904"/>
                <a:gd name="T42" fmla="*/ 236 w 1033"/>
                <a:gd name="T43" fmla="*/ 463 h 904"/>
                <a:gd name="T44" fmla="*/ 269 w 1033"/>
                <a:gd name="T45" fmla="*/ 450 h 904"/>
                <a:gd name="T46" fmla="*/ 300 w 1033"/>
                <a:gd name="T47" fmla="*/ 436 h 904"/>
                <a:gd name="T48" fmla="*/ 331 w 1033"/>
                <a:gd name="T49" fmla="*/ 420 h 904"/>
                <a:gd name="T50" fmla="*/ 360 w 1033"/>
                <a:gd name="T51" fmla="*/ 401 h 904"/>
                <a:gd name="T52" fmla="*/ 389 w 1033"/>
                <a:gd name="T53" fmla="*/ 380 h 904"/>
                <a:gd name="T54" fmla="*/ 416 w 1033"/>
                <a:gd name="T55" fmla="*/ 356 h 904"/>
                <a:gd name="T56" fmla="*/ 442 w 1033"/>
                <a:gd name="T57" fmla="*/ 332 h 904"/>
                <a:gd name="T58" fmla="*/ 466 w 1033"/>
                <a:gd name="T59" fmla="*/ 304 h 904"/>
                <a:gd name="T60" fmla="*/ 488 w 1033"/>
                <a:gd name="T61" fmla="*/ 275 h 904"/>
                <a:gd name="T62" fmla="*/ 508 w 1033"/>
                <a:gd name="T63" fmla="*/ 244 h 904"/>
                <a:gd name="T64" fmla="*/ 527 w 1033"/>
                <a:gd name="T65" fmla="*/ 213 h 904"/>
                <a:gd name="T66" fmla="*/ 543 w 1033"/>
                <a:gd name="T67" fmla="*/ 179 h 904"/>
                <a:gd name="T68" fmla="*/ 558 w 1033"/>
                <a:gd name="T69" fmla="*/ 146 h 904"/>
                <a:gd name="T70" fmla="*/ 570 w 1033"/>
                <a:gd name="T71" fmla="*/ 110 h 904"/>
                <a:gd name="T72" fmla="*/ 580 w 1033"/>
                <a:gd name="T73" fmla="*/ 74 h 904"/>
                <a:gd name="T74" fmla="*/ 588 w 1033"/>
                <a:gd name="T75" fmla="*/ 37 h 904"/>
                <a:gd name="T76" fmla="*/ 593 w 1033"/>
                <a:gd name="T77" fmla="*/ 0 h 904"/>
                <a:gd name="T78" fmla="*/ 467 w 1033"/>
                <a:gd name="T79" fmla="*/ 83 h 904"/>
                <a:gd name="T80" fmla="*/ 336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9525" cap="rnd">
              <a:solidFill>
                <a:schemeClr val="tx1"/>
              </a:solidFill>
              <a:round/>
              <a:headEnd/>
              <a:tailEnd/>
            </a:ln>
          </p:spPr>
          <p:txBody>
            <a:bodyPr/>
            <a:lstStyle>
              <a:lvl1pPr>
                <a:defRPr kumimoji="1" sz="1200" b="1">
                  <a:solidFill>
                    <a:schemeClr val="tx1"/>
                  </a:solidFill>
                  <a:latin typeface="Times New Roman" panose="02020603050405020304" pitchFamily="18" charset="0"/>
                  <a:ea typeface="굴림" pitchFamily="34" charset="-127"/>
                </a:defRPr>
              </a:lvl1pPr>
              <a:lvl2pPr marL="742950" indent="-285750">
                <a:defRPr kumimoji="1" sz="1200" b="1">
                  <a:solidFill>
                    <a:schemeClr val="tx1"/>
                  </a:solidFill>
                  <a:latin typeface="Times New Roman" panose="02020603050405020304" pitchFamily="18" charset="0"/>
                  <a:ea typeface="굴림" pitchFamily="34" charset="-127"/>
                </a:defRPr>
              </a:lvl2pPr>
              <a:lvl3pPr marL="1143000" indent="-228600">
                <a:defRPr kumimoji="1" sz="1200" b="1">
                  <a:solidFill>
                    <a:schemeClr val="tx1"/>
                  </a:solidFill>
                  <a:latin typeface="Times New Roman" panose="02020603050405020304" pitchFamily="18" charset="0"/>
                  <a:ea typeface="굴림" pitchFamily="34" charset="-127"/>
                </a:defRPr>
              </a:lvl3pPr>
              <a:lvl4pPr marL="1600200" indent="-228600">
                <a:defRPr kumimoji="1" sz="1200" b="1">
                  <a:solidFill>
                    <a:schemeClr val="tx1"/>
                  </a:solidFill>
                  <a:latin typeface="Times New Roman" panose="02020603050405020304" pitchFamily="18" charset="0"/>
                  <a:ea typeface="굴림" pitchFamily="34" charset="-127"/>
                </a:defRPr>
              </a:lvl4pPr>
              <a:lvl5pPr marL="2057400" indent="-228600">
                <a:defRPr kumimoji="1" sz="1200" b="1">
                  <a:solidFill>
                    <a:schemeClr val="tx1"/>
                  </a:solidFill>
                  <a:latin typeface="Times New Roman" panose="02020603050405020304" pitchFamily="18" charset="0"/>
                  <a:ea typeface="굴림" pitchFamily="34" charset="-127"/>
                </a:defRPr>
              </a:lvl5pPr>
              <a:lvl6pPr marL="25146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6pPr>
              <a:lvl7pPr marL="29718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7pPr>
              <a:lvl8pPr marL="34290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8pPr>
              <a:lvl9pPr marL="3886200" indent="-228600" algn="ctr" eaLnBrk="0" fontAlgn="base" hangingPunct="0">
                <a:spcBef>
                  <a:spcPct val="50000"/>
                </a:spcBef>
                <a:spcAft>
                  <a:spcPct val="0"/>
                </a:spcAft>
                <a:defRPr kumimoji="1" sz="1200" b="1">
                  <a:solidFill>
                    <a:schemeClr val="tx1"/>
                  </a:solidFill>
                  <a:latin typeface="Times New Roman" panose="02020603050405020304" pitchFamily="18" charset="0"/>
                  <a:ea typeface="굴림" pitchFamily="34" charset="-127"/>
                </a:defRPr>
              </a:lvl9pPr>
            </a:lstStyle>
            <a:p>
              <a:endParaRPr lang="zh-CN" altLang="en-US"/>
            </a:p>
          </p:txBody>
        </p:sp>
      </p:grpSp>
      <p:sp>
        <p:nvSpPr>
          <p:cNvPr id="14" name="矩形 13"/>
          <p:cNvSpPr/>
          <p:nvPr/>
        </p:nvSpPr>
        <p:spPr>
          <a:xfrm>
            <a:off x="175146" y="1128973"/>
            <a:ext cx="11657907" cy="990015"/>
          </a:xfrm>
          <a:prstGeom prst="rect">
            <a:avLst/>
          </a:prstGeom>
          <a:noFill/>
        </p:spPr>
        <p:txBody>
          <a:bodyPr wrap="square" lIns="91440" tIns="45720" rIns="91440" bIns="45720" rtlCol="0">
            <a:spAutoFit/>
          </a:bodyPr>
          <a:lstStyle/>
          <a:p>
            <a:pPr>
              <a:lnSpc>
                <a:spcPct val="150000"/>
              </a:lnSpc>
            </a:pPr>
            <a:r>
              <a:rPr lang="en-US" altLang="zh-CN" sz="2000" dirty="0"/>
              <a:t>       </a:t>
            </a:r>
            <a:r>
              <a:rPr lang="zh-CN" altLang="en-US" sz="2000" dirty="0"/>
              <a:t>业务中台的建设与运营，</a:t>
            </a:r>
            <a:r>
              <a:rPr lang="zh-CN" altLang="zh-CN" sz="2000" dirty="0"/>
              <a:t>需要</a:t>
            </a:r>
            <a:r>
              <a:rPr lang="zh-CN" altLang="en-US" sz="2000" dirty="0"/>
              <a:t>企业级</a:t>
            </a:r>
            <a:r>
              <a:rPr lang="zh-CN" altLang="zh-CN" sz="2000" dirty="0"/>
              <a:t>平台化技术支撑能力统一承载，可有效应对各个能力中心应用微服务化、海量用户访问弹性并发、快速迭代支撑业务创新、业务稳定运行</a:t>
            </a:r>
            <a:r>
              <a:rPr lang="zh-CN" altLang="en-US" sz="2000" dirty="0"/>
              <a:t>和</a:t>
            </a:r>
            <a:r>
              <a:rPr lang="zh-CN" altLang="zh-CN" sz="2000" dirty="0"/>
              <a:t>数据化</a:t>
            </a:r>
            <a:r>
              <a:rPr lang="zh-CN" altLang="en-US" sz="2000" dirty="0"/>
              <a:t>运营支撑</a:t>
            </a:r>
            <a:r>
              <a:rPr lang="zh-CN" altLang="zh-CN" sz="2000" dirty="0"/>
              <a:t>等</a:t>
            </a:r>
            <a:r>
              <a:rPr lang="zh-CN" altLang="en-US" sz="2000" dirty="0"/>
              <a:t>。</a:t>
            </a:r>
            <a:endParaRPr lang="en-US" altLang="zh-CN" sz="2000" dirty="0"/>
          </a:p>
        </p:txBody>
      </p:sp>
      <p:sp>
        <p:nvSpPr>
          <p:cNvPr id="15" name="文本框 14"/>
          <p:cNvSpPr txBox="1"/>
          <p:nvPr/>
        </p:nvSpPr>
        <p:spPr>
          <a:xfrm>
            <a:off x="853449" y="6314870"/>
            <a:ext cx="8494633" cy="369332"/>
          </a:xfrm>
          <a:prstGeom prst="rect">
            <a:avLst/>
          </a:prstGeom>
          <a:noFill/>
        </p:spPr>
        <p:txBody>
          <a:bodyPr wrap="none" lIns="91440" tIns="45720" rIns="91440" bIns="45720" rtlCol="0">
            <a:spAutoFit/>
          </a:bodyPr>
          <a:lstStyle/>
          <a:p>
            <a:r>
              <a:rPr lang="zh-CN" altLang="en-US" b="1" dirty="0" smtClean="0"/>
              <a:t>技术关注点：</a:t>
            </a:r>
            <a:r>
              <a:rPr lang="zh-CN" altLang="en-US" dirty="0" smtClean="0"/>
              <a:t>从关注功能和性能需要过渡到关注技术体系性和非功能性技术需求。</a:t>
            </a:r>
            <a:endParaRPr lang="zh-CN" altLang="en-US" dirty="0"/>
          </a:p>
        </p:txBody>
      </p:sp>
      <p:grpSp>
        <p:nvGrpSpPr>
          <p:cNvPr id="16" name="组合 15"/>
          <p:cNvGrpSpPr/>
          <p:nvPr/>
        </p:nvGrpSpPr>
        <p:grpSpPr>
          <a:xfrm>
            <a:off x="4168958" y="799251"/>
            <a:ext cx="7811009" cy="353301"/>
            <a:chOff x="4810541" y="744213"/>
            <a:chExt cx="7295952" cy="327827"/>
          </a:xfrm>
        </p:grpSpPr>
        <p:sp>
          <p:nvSpPr>
            <p:cNvPr id="17" name="矩形 16">
              <a:extLst>
                <a:ext uri="{FF2B5EF4-FFF2-40B4-BE49-F238E27FC236}">
                  <a16:creationId xmlns="" xmlns:a16="http://schemas.microsoft.com/office/drawing/2014/main" id="{2F045170-5D69-4EB9-BD98-CB0A821F9110}"/>
                </a:ext>
              </a:extLst>
            </p:cNvPr>
            <p:cNvSpPr/>
            <p:nvPr/>
          </p:nvSpPr>
          <p:spPr>
            <a:xfrm>
              <a:off x="6120920" y="744216"/>
              <a:ext cx="1319393" cy="327823"/>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业务中台框架</a:t>
              </a:r>
            </a:p>
          </p:txBody>
        </p:sp>
        <p:sp>
          <p:nvSpPr>
            <p:cNvPr id="18" name="矩形 17">
              <a:extLst>
                <a:ext uri="{FF2B5EF4-FFF2-40B4-BE49-F238E27FC236}">
                  <a16:creationId xmlns="" xmlns:a16="http://schemas.microsoft.com/office/drawing/2014/main" id="{DDBC3A91-AB59-46B8-9512-8F0316B2996C}"/>
                </a:ext>
              </a:extLst>
            </p:cNvPr>
            <p:cNvSpPr/>
            <p:nvPr/>
          </p:nvSpPr>
          <p:spPr>
            <a:xfrm>
              <a:off x="7456572" y="744216"/>
              <a:ext cx="1771625" cy="314575"/>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业务中台建设运营</a:t>
              </a:r>
            </a:p>
          </p:txBody>
        </p:sp>
        <p:sp>
          <p:nvSpPr>
            <p:cNvPr id="19" name="矩形 18">
              <a:extLst>
                <a:ext uri="{FF2B5EF4-FFF2-40B4-BE49-F238E27FC236}">
                  <a16:creationId xmlns="" xmlns:a16="http://schemas.microsoft.com/office/drawing/2014/main" id="{FE83DF12-BBB0-4ACA-8FAA-A9BE29F0522B}"/>
                </a:ext>
              </a:extLst>
            </p:cNvPr>
            <p:cNvSpPr/>
            <p:nvPr/>
          </p:nvSpPr>
          <p:spPr>
            <a:xfrm>
              <a:off x="9231493" y="744213"/>
              <a:ext cx="1204525" cy="314579"/>
            </a:xfrm>
            <a:prstGeom prst="rect">
              <a:avLst/>
            </a:prstGeom>
            <a:solidFill>
              <a:srgbClr val="3EA2A5">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技术支撑</a:t>
              </a:r>
            </a:p>
          </p:txBody>
        </p:sp>
        <p:sp>
          <p:nvSpPr>
            <p:cNvPr id="20" name="矩形 19">
              <a:extLst>
                <a:ext uri="{FF2B5EF4-FFF2-40B4-BE49-F238E27FC236}">
                  <a16:creationId xmlns="" xmlns:a16="http://schemas.microsoft.com/office/drawing/2014/main" id="{CA40E04D-BE3F-479D-AB7B-347EA59A5663}"/>
                </a:ext>
              </a:extLst>
            </p:cNvPr>
            <p:cNvSpPr/>
            <p:nvPr/>
          </p:nvSpPr>
          <p:spPr>
            <a:xfrm>
              <a:off x="4810541" y="744213"/>
              <a:ext cx="1308435" cy="32782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概述</a:t>
              </a:r>
            </a:p>
          </p:txBody>
        </p:sp>
        <p:sp>
          <p:nvSpPr>
            <p:cNvPr id="21" name="矩形 20">
              <a:extLst>
                <a:ext uri="{FF2B5EF4-FFF2-40B4-BE49-F238E27FC236}">
                  <a16:creationId xmlns="" xmlns:a16="http://schemas.microsoft.com/office/drawing/2014/main" id="{FE83DF12-BBB0-4ACA-8FAA-A9BE29F0522B}"/>
                </a:ext>
              </a:extLst>
            </p:cNvPr>
            <p:cNvSpPr/>
            <p:nvPr/>
          </p:nvSpPr>
          <p:spPr>
            <a:xfrm>
              <a:off x="10445137" y="744213"/>
              <a:ext cx="1661356" cy="314577"/>
            </a:xfrm>
            <a:prstGeom prst="rect">
              <a:avLst/>
            </a:prstGeom>
            <a:solidFill>
              <a:srgbClr val="7F7F7F">
                <a:alpha val="70000"/>
              </a:srgb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rPr>
                <a:t>演进步骤建议</a:t>
              </a:r>
            </a:p>
          </p:txBody>
        </p:sp>
      </p:grpSp>
    </p:spTree>
    <p:extLst>
      <p:ext uri="{BB962C8B-B14F-4D97-AF65-F5344CB8AC3E}">
        <p14:creationId xmlns:p14="http://schemas.microsoft.com/office/powerpoint/2010/main" val="3982356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52226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企业中台支撑业务快速精准的新增与迭代</a:t>
            </a:r>
          </a:p>
        </p:txBody>
      </p:sp>
      <p:grpSp>
        <p:nvGrpSpPr>
          <p:cNvPr id="23" name="组 22"/>
          <p:cNvGrpSpPr/>
          <p:nvPr/>
        </p:nvGrpSpPr>
        <p:grpSpPr>
          <a:xfrm>
            <a:off x="775354" y="2092778"/>
            <a:ext cx="10573895" cy="4583807"/>
            <a:chOff x="276897" y="1694080"/>
            <a:chExt cx="11631285" cy="5042187"/>
          </a:xfrm>
        </p:grpSpPr>
        <p:sp>
          <p:nvSpPr>
            <p:cNvPr id="237" name="圆角矩形"/>
            <p:cNvSpPr/>
            <p:nvPr/>
          </p:nvSpPr>
          <p:spPr>
            <a:xfrm>
              <a:off x="352182" y="1694080"/>
              <a:ext cx="11556000" cy="983396"/>
            </a:xfrm>
            <a:prstGeom prst="roundRect">
              <a:avLst>
                <a:gd name="adj" fmla="val 2255"/>
              </a:avLst>
            </a:prstGeom>
            <a:solidFill>
              <a:srgbClr val="5D6BA1">
                <a:alpha val="8000"/>
              </a:srgbClr>
            </a:solidFill>
            <a:ln w="12700">
              <a:solidFill>
                <a:srgbClr val="5D6BA1">
                  <a:alpha val="15000"/>
                </a:srgbClr>
              </a:solidFill>
              <a:tailEnd type="triangle"/>
            </a:ln>
          </p:spPr>
          <p:txBody>
            <a:bodyPr lIns="30480" tIns="30480" rIns="30480" bIns="30480" anchor="ctr"/>
            <a:lstStyle/>
            <a:p>
              <a:pPr algn="ctr" defTabSz="304792" hangingPunct="0">
                <a:defRPr sz="4200">
                  <a:solidFill>
                    <a:srgbClr val="FFFFFF"/>
                  </a:solidFill>
                  <a:latin typeface="Microsoft YaHei"/>
                  <a:ea typeface="Microsoft YaHei"/>
                  <a:cs typeface="Microsoft YaHei"/>
                  <a:sym typeface="Microsoft YaHei"/>
                </a:defRPr>
              </a:pPr>
              <a:endParaRPr sz="800" kern="0" dirty="0">
                <a:latin typeface="微软雅黑" pitchFamily="34" charset="-122"/>
                <a:ea typeface="微软雅黑" pitchFamily="34" charset="-122"/>
                <a:cs typeface="Microsoft YaHei"/>
                <a:sym typeface="Microsoft YaHei"/>
              </a:endParaRPr>
            </a:p>
          </p:txBody>
        </p:sp>
        <p:sp>
          <p:nvSpPr>
            <p:cNvPr id="238" name="数据中台"/>
            <p:cNvSpPr txBox="1"/>
            <p:nvPr/>
          </p:nvSpPr>
          <p:spPr>
            <a:xfrm>
              <a:off x="333849" y="2009498"/>
              <a:ext cx="525265" cy="327315"/>
            </a:xfrm>
            <a:prstGeom prst="rect">
              <a:avLst/>
            </a:prstGeom>
            <a:ln w="12700">
              <a:miter lim="400000"/>
            </a:ln>
            <a:extLst>
              <a:ext uri="{C572A759-6A51-4108-AA02-DFA0A04FC94B}">
                <ma14:wrappingTextBoxFlag xmlns:ma14="http://schemas.microsoft.com/office/mac/drawingml/2011/main" xmlns="" val="1"/>
              </a:ext>
            </a:extLst>
          </p:spPr>
          <p:txBody>
            <a:bodyPr lIns="30480" tIns="30480" rIns="30480" bIns="30480"/>
            <a:lstStyle>
              <a:lvl1pPr defTabSz="1219200">
                <a:defRPr sz="3200">
                  <a:latin typeface="Microsoft YaHei"/>
                  <a:ea typeface="Microsoft YaHei"/>
                  <a:cs typeface="Microsoft YaHei"/>
                  <a:sym typeface="Microsoft YaHei"/>
                </a:defRPr>
              </a:lvl1pPr>
            </a:lstStyle>
            <a:p>
              <a:pPr algn="ctr" hangingPunct="0"/>
              <a:r>
                <a:rPr lang="zh-CN" altLang="en-US" sz="1100" kern="0" dirty="0">
                  <a:latin typeface="微软雅黑" pitchFamily="34" charset="-122"/>
                  <a:ea typeface="微软雅黑" pitchFamily="34" charset="-122"/>
                </a:rPr>
                <a:t>业务</a:t>
              </a:r>
              <a:endParaRPr lang="en-US" altLang="zh-CN" sz="1100" kern="0" dirty="0">
                <a:latin typeface="微软雅黑" pitchFamily="34" charset="-122"/>
                <a:ea typeface="微软雅黑" pitchFamily="34" charset="-122"/>
              </a:endParaRPr>
            </a:p>
            <a:p>
              <a:pPr algn="ctr" hangingPunct="0"/>
              <a:r>
                <a:rPr lang="zh-CN" altLang="en-US" sz="1100" kern="0" dirty="0">
                  <a:latin typeface="微软雅黑" pitchFamily="34" charset="-122"/>
                  <a:ea typeface="微软雅黑" pitchFamily="34" charset="-122"/>
                </a:rPr>
                <a:t>应用</a:t>
              </a:r>
              <a:endParaRPr lang="en-US" altLang="zh-CN" sz="1100" kern="0" dirty="0">
                <a:latin typeface="微软雅黑" pitchFamily="34" charset="-122"/>
                <a:ea typeface="微软雅黑" pitchFamily="34" charset="-122"/>
              </a:endParaRPr>
            </a:p>
          </p:txBody>
        </p:sp>
        <p:sp>
          <p:nvSpPr>
            <p:cNvPr id="239" name="矩形 238"/>
            <p:cNvSpPr/>
            <p:nvPr/>
          </p:nvSpPr>
          <p:spPr>
            <a:xfrm rot="10800000">
              <a:off x="2401116" y="1758458"/>
              <a:ext cx="9419756" cy="881878"/>
            </a:xfrm>
            <a:prstGeom prst="rect">
              <a:avLst/>
            </a:prstGeom>
            <a:solidFill>
              <a:schemeClr val="accent6">
                <a:lumMod val="20000"/>
                <a:lumOff val="80000"/>
              </a:schemeClr>
            </a:solidFill>
            <a:ln w="6350">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lIns="0" tIns="0" rIns="0" bIns="0" anchor="ctr"/>
            <a:lstStyle/>
            <a:p>
              <a:endParaRPr lang="zh-CN" altLang="en-US" sz="1400" kern="0">
                <a:solidFill>
                  <a:srgbClr val="000000"/>
                </a:solidFill>
                <a:latin typeface="+mn-ea"/>
              </a:endParaRPr>
            </a:p>
          </p:txBody>
        </p:sp>
        <p:sp>
          <p:nvSpPr>
            <p:cNvPr id="240" name="文本框 50"/>
            <p:cNvSpPr txBox="1">
              <a:spLocks noChangeArrowheads="1"/>
            </p:cNvSpPr>
            <p:nvPr/>
          </p:nvSpPr>
          <p:spPr bwMode="auto">
            <a:xfrm>
              <a:off x="2419499" y="1997970"/>
              <a:ext cx="301877"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700" dirty="0">
                  <a:latin typeface="+mn-ea"/>
                  <a:ea typeface="+mn-ea"/>
                </a:rPr>
                <a:t>微</a:t>
              </a:r>
              <a:endParaRPr lang="en-US" altLang="zh-CN" sz="700" dirty="0">
                <a:latin typeface="+mn-ea"/>
                <a:ea typeface="+mn-ea"/>
              </a:endParaRPr>
            </a:p>
            <a:p>
              <a:pPr eaLnBrk="1" hangingPunct="1">
                <a:spcBef>
                  <a:spcPct val="0"/>
                </a:spcBef>
                <a:buFontTx/>
                <a:buNone/>
              </a:pPr>
              <a:r>
                <a:rPr lang="zh-CN" altLang="en-US" sz="700" dirty="0">
                  <a:latin typeface="+mn-ea"/>
                  <a:ea typeface="+mn-ea"/>
                </a:rPr>
                <a:t>应</a:t>
              </a:r>
              <a:endParaRPr lang="en-US" altLang="zh-CN" sz="700" dirty="0">
                <a:latin typeface="+mn-ea"/>
                <a:ea typeface="+mn-ea"/>
              </a:endParaRPr>
            </a:p>
            <a:p>
              <a:pPr eaLnBrk="1" hangingPunct="1">
                <a:spcBef>
                  <a:spcPct val="0"/>
                </a:spcBef>
                <a:buFontTx/>
                <a:buNone/>
              </a:pPr>
              <a:r>
                <a:rPr lang="zh-CN" altLang="en-US" sz="700" dirty="0">
                  <a:latin typeface="+mn-ea"/>
                  <a:ea typeface="+mn-ea"/>
                </a:rPr>
                <a:t>用</a:t>
              </a:r>
            </a:p>
          </p:txBody>
        </p:sp>
        <p:sp>
          <p:nvSpPr>
            <p:cNvPr id="241" name="圆角矩形 240"/>
            <p:cNvSpPr/>
            <p:nvPr/>
          </p:nvSpPr>
          <p:spPr>
            <a:xfrm>
              <a:off x="6451718" y="1795030"/>
              <a:ext cx="3309765" cy="821558"/>
            </a:xfrm>
            <a:prstGeom prst="roundRect">
              <a:avLst/>
            </a:prstGeom>
            <a:ln w="6350">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wrap="none" lIns="48000" tIns="0" rIns="0" bIns="0" anchor="ctr"/>
            <a:lstStyle/>
            <a:p>
              <a:r>
                <a:rPr lang="zh-CN" altLang="en-US" sz="700" kern="0" dirty="0">
                  <a:solidFill>
                    <a:srgbClr val="000000"/>
                  </a:solidFill>
                  <a:latin typeface="+mn-ea"/>
                </a:rPr>
                <a:t>分</a:t>
              </a:r>
              <a:endParaRPr lang="en-US" altLang="zh-CN" sz="700" kern="0" dirty="0">
                <a:solidFill>
                  <a:srgbClr val="000000"/>
                </a:solidFill>
                <a:latin typeface="+mn-ea"/>
              </a:endParaRPr>
            </a:p>
            <a:p>
              <a:r>
                <a:rPr lang="zh-CN" altLang="en-US" sz="700" kern="0" dirty="0">
                  <a:solidFill>
                    <a:srgbClr val="000000"/>
                  </a:solidFill>
                  <a:latin typeface="+mn-ea"/>
                </a:rPr>
                <a:t>析</a:t>
              </a:r>
              <a:endParaRPr lang="en-US" altLang="zh-CN" sz="700" kern="0" dirty="0">
                <a:solidFill>
                  <a:srgbClr val="000000"/>
                </a:solidFill>
                <a:latin typeface="+mn-ea"/>
              </a:endParaRPr>
            </a:p>
            <a:p>
              <a:r>
                <a:rPr lang="zh-CN" altLang="en-US" sz="700" kern="0" dirty="0">
                  <a:solidFill>
                    <a:srgbClr val="000000"/>
                  </a:solidFill>
                  <a:latin typeface="+mn-ea"/>
                </a:rPr>
                <a:t>类</a:t>
              </a:r>
              <a:endParaRPr lang="en-US" altLang="zh-CN" sz="700" kern="0" dirty="0">
                <a:solidFill>
                  <a:srgbClr val="000000"/>
                </a:solidFill>
                <a:latin typeface="+mn-ea"/>
              </a:endParaRPr>
            </a:p>
          </p:txBody>
        </p:sp>
        <p:sp>
          <p:nvSpPr>
            <p:cNvPr id="242" name="文本框 386"/>
            <p:cNvSpPr txBox="1"/>
            <p:nvPr/>
          </p:nvSpPr>
          <p:spPr>
            <a:xfrm>
              <a:off x="7757291" y="1900116"/>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设备预测</a:t>
              </a:r>
            </a:p>
          </p:txBody>
        </p:sp>
        <p:sp>
          <p:nvSpPr>
            <p:cNvPr id="243" name="文本框 389"/>
            <p:cNvSpPr txBox="1"/>
            <p:nvPr/>
          </p:nvSpPr>
          <p:spPr>
            <a:xfrm>
              <a:off x="7760702" y="2224024"/>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综合分析</a:t>
              </a:r>
            </a:p>
          </p:txBody>
        </p:sp>
        <p:sp>
          <p:nvSpPr>
            <p:cNvPr id="244" name="文本框 390"/>
            <p:cNvSpPr txBox="1"/>
            <p:nvPr/>
          </p:nvSpPr>
          <p:spPr>
            <a:xfrm>
              <a:off x="6756249" y="2224024"/>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运营洞察</a:t>
              </a:r>
            </a:p>
          </p:txBody>
        </p:sp>
        <p:sp>
          <p:nvSpPr>
            <p:cNvPr id="245" name="文本框 392"/>
            <p:cNvSpPr txBox="1"/>
            <p:nvPr/>
          </p:nvSpPr>
          <p:spPr>
            <a:xfrm>
              <a:off x="6740249" y="1900116"/>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安全分析</a:t>
              </a:r>
            </a:p>
          </p:txBody>
        </p:sp>
        <p:sp>
          <p:nvSpPr>
            <p:cNvPr id="246" name="圆角矩形 245"/>
            <p:cNvSpPr/>
            <p:nvPr/>
          </p:nvSpPr>
          <p:spPr>
            <a:xfrm>
              <a:off x="2918927" y="1802100"/>
              <a:ext cx="3466145" cy="802178"/>
            </a:xfrm>
            <a:prstGeom prst="roundRect">
              <a:avLst/>
            </a:prstGeom>
            <a:ln w="6350">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wrap="none" lIns="48000" tIns="0" rIns="0" bIns="0" anchor="ctr"/>
            <a:lstStyle/>
            <a:p>
              <a:r>
                <a:rPr lang="zh-CN" altLang="en-US" sz="700" kern="0" dirty="0">
                  <a:solidFill>
                    <a:srgbClr val="000000"/>
                  </a:solidFill>
                  <a:latin typeface="+mn-ea"/>
                </a:rPr>
                <a:t>处</a:t>
              </a:r>
              <a:endParaRPr lang="en-US" altLang="zh-CN" sz="700" kern="0" dirty="0">
                <a:solidFill>
                  <a:srgbClr val="000000"/>
                </a:solidFill>
                <a:latin typeface="+mn-ea"/>
              </a:endParaRPr>
            </a:p>
            <a:p>
              <a:r>
                <a:rPr lang="zh-CN" altLang="en-US" sz="700" kern="0" dirty="0">
                  <a:solidFill>
                    <a:srgbClr val="000000"/>
                  </a:solidFill>
                  <a:latin typeface="+mn-ea"/>
                </a:rPr>
                <a:t>理</a:t>
              </a:r>
              <a:endParaRPr lang="en-US" altLang="zh-CN" sz="700" kern="0" dirty="0">
                <a:solidFill>
                  <a:srgbClr val="000000"/>
                </a:solidFill>
                <a:latin typeface="+mn-ea"/>
              </a:endParaRPr>
            </a:p>
            <a:p>
              <a:r>
                <a:rPr lang="zh-CN" altLang="en-US" sz="700" kern="0" dirty="0">
                  <a:solidFill>
                    <a:srgbClr val="000000"/>
                  </a:solidFill>
                  <a:latin typeface="+mn-ea"/>
                </a:rPr>
                <a:t>类</a:t>
              </a:r>
              <a:endParaRPr lang="en-US" altLang="zh-CN" sz="700" kern="0" dirty="0">
                <a:solidFill>
                  <a:srgbClr val="000000"/>
                </a:solidFill>
                <a:latin typeface="+mn-ea"/>
              </a:endParaRPr>
            </a:p>
          </p:txBody>
        </p:sp>
        <p:sp>
          <p:nvSpPr>
            <p:cNvPr id="247" name="文本框 398"/>
            <p:cNvSpPr txBox="1"/>
            <p:nvPr/>
          </p:nvSpPr>
          <p:spPr>
            <a:xfrm>
              <a:off x="3239661" y="1900116"/>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设备管理</a:t>
              </a:r>
            </a:p>
          </p:txBody>
        </p:sp>
        <p:sp>
          <p:nvSpPr>
            <p:cNvPr id="248" name="文本框 399"/>
            <p:cNvSpPr txBox="1"/>
            <p:nvPr/>
          </p:nvSpPr>
          <p:spPr>
            <a:xfrm>
              <a:off x="4227583" y="1900116"/>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缺陷管理</a:t>
              </a:r>
            </a:p>
          </p:txBody>
        </p:sp>
        <p:sp>
          <p:nvSpPr>
            <p:cNvPr id="249" name="文本框 400"/>
            <p:cNvSpPr txBox="1"/>
            <p:nvPr/>
          </p:nvSpPr>
          <p:spPr>
            <a:xfrm>
              <a:off x="5199235" y="1900116"/>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安全管理</a:t>
              </a:r>
            </a:p>
          </p:txBody>
        </p:sp>
        <p:sp>
          <p:nvSpPr>
            <p:cNvPr id="250" name="文本框 403"/>
            <p:cNvSpPr txBox="1"/>
            <p:nvPr/>
          </p:nvSpPr>
          <p:spPr>
            <a:xfrm>
              <a:off x="3236986" y="2224017"/>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发电管理</a:t>
              </a:r>
            </a:p>
          </p:txBody>
        </p:sp>
        <p:sp>
          <p:nvSpPr>
            <p:cNvPr id="251" name="文本框 404"/>
            <p:cNvSpPr txBox="1"/>
            <p:nvPr/>
          </p:nvSpPr>
          <p:spPr>
            <a:xfrm>
              <a:off x="4225501" y="2224017"/>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工单管理</a:t>
              </a:r>
            </a:p>
          </p:txBody>
        </p:sp>
        <p:sp>
          <p:nvSpPr>
            <p:cNvPr id="252" name="文本框 405"/>
            <p:cNvSpPr txBox="1"/>
            <p:nvPr/>
          </p:nvSpPr>
          <p:spPr>
            <a:xfrm>
              <a:off x="5203656" y="2224017"/>
              <a:ext cx="955432" cy="272078"/>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1100" dirty="0">
                  <a:latin typeface="+mn-ea"/>
                  <a:ea typeface="+mn-ea"/>
                </a:rPr>
                <a:t>…</a:t>
              </a:r>
              <a:endParaRPr lang="zh-CN" altLang="en-US" sz="1100" dirty="0">
                <a:latin typeface="+mn-ea"/>
                <a:ea typeface="+mn-ea"/>
              </a:endParaRPr>
            </a:p>
          </p:txBody>
        </p:sp>
        <p:sp>
          <p:nvSpPr>
            <p:cNvPr id="253" name="圆角矩形 252"/>
            <p:cNvSpPr/>
            <p:nvPr/>
          </p:nvSpPr>
          <p:spPr>
            <a:xfrm>
              <a:off x="9922222" y="1798974"/>
              <a:ext cx="1768062" cy="820728"/>
            </a:xfrm>
            <a:prstGeom prst="roundRect">
              <a:avLst/>
            </a:prstGeom>
            <a:ln w="6350">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wrap="none" lIns="48000" tIns="0" rIns="0" bIns="0" anchor="ctr"/>
            <a:lstStyle/>
            <a:p>
              <a:r>
                <a:rPr lang="zh-CN" altLang="en-US" sz="700" kern="0" dirty="0">
                  <a:solidFill>
                    <a:srgbClr val="000000"/>
                  </a:solidFill>
                  <a:latin typeface="+mn-ea"/>
                </a:rPr>
                <a:t>移</a:t>
              </a:r>
              <a:endParaRPr lang="en-US" altLang="zh-CN" sz="700" kern="0" dirty="0">
                <a:solidFill>
                  <a:srgbClr val="000000"/>
                </a:solidFill>
                <a:latin typeface="+mn-ea"/>
              </a:endParaRPr>
            </a:p>
            <a:p>
              <a:r>
                <a:rPr lang="zh-CN" altLang="en-US" sz="700" kern="0" dirty="0">
                  <a:solidFill>
                    <a:srgbClr val="000000"/>
                  </a:solidFill>
                  <a:latin typeface="+mn-ea"/>
                </a:rPr>
                <a:t>动</a:t>
              </a:r>
              <a:endParaRPr lang="en-US" altLang="zh-CN" sz="700" kern="0" dirty="0">
                <a:solidFill>
                  <a:srgbClr val="000000"/>
                </a:solidFill>
                <a:latin typeface="+mn-ea"/>
              </a:endParaRPr>
            </a:p>
            <a:p>
              <a:r>
                <a:rPr lang="zh-CN" altLang="en-US" sz="700" kern="0" dirty="0">
                  <a:solidFill>
                    <a:srgbClr val="000000"/>
                  </a:solidFill>
                  <a:latin typeface="+mn-ea"/>
                </a:rPr>
                <a:t>类</a:t>
              </a:r>
              <a:endParaRPr lang="en-US" altLang="zh-CN" sz="700" kern="0" dirty="0">
                <a:solidFill>
                  <a:srgbClr val="000000"/>
                </a:solidFill>
                <a:latin typeface="+mn-ea"/>
              </a:endParaRPr>
            </a:p>
          </p:txBody>
        </p:sp>
        <p:sp>
          <p:nvSpPr>
            <p:cNvPr id="254" name="文本框 387"/>
            <p:cNvSpPr txBox="1"/>
            <p:nvPr/>
          </p:nvSpPr>
          <p:spPr>
            <a:xfrm>
              <a:off x="10372714" y="1900116"/>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现场作业</a:t>
              </a:r>
            </a:p>
          </p:txBody>
        </p:sp>
        <p:sp>
          <p:nvSpPr>
            <p:cNvPr id="255" name="文本框 492"/>
            <p:cNvSpPr txBox="1"/>
            <p:nvPr/>
          </p:nvSpPr>
          <p:spPr>
            <a:xfrm>
              <a:off x="10366747" y="2224024"/>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移动办公</a:t>
              </a:r>
            </a:p>
          </p:txBody>
        </p:sp>
        <p:sp>
          <p:nvSpPr>
            <p:cNvPr id="256" name="矩形 255"/>
            <p:cNvSpPr/>
            <p:nvPr/>
          </p:nvSpPr>
          <p:spPr>
            <a:xfrm>
              <a:off x="827069" y="1762112"/>
              <a:ext cx="1497962" cy="872623"/>
            </a:xfrm>
            <a:prstGeom prst="rect">
              <a:avLst/>
            </a:prstGeom>
            <a:solidFill>
              <a:schemeClr val="accent6">
                <a:lumMod val="40000"/>
                <a:lumOff val="60000"/>
              </a:schemeClr>
            </a:solidFill>
            <a:ln w="6350"/>
          </p:spPr>
          <p:style>
            <a:lnRef idx="2">
              <a:schemeClr val="accent6"/>
            </a:lnRef>
            <a:fillRef idx="1">
              <a:schemeClr val="lt1"/>
            </a:fillRef>
            <a:effectRef idx="0">
              <a:schemeClr val="accent6"/>
            </a:effectRef>
            <a:fontRef idx="minor">
              <a:schemeClr val="dk1"/>
            </a:fontRef>
          </p:style>
          <p:txBody>
            <a:bodyPr wrap="none" lIns="0" tIns="0" rIns="0" bIns="0" anchor="ctr"/>
            <a:lstStyle/>
            <a:p>
              <a:pPr eaLnBrk="1" hangingPunct="1">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257" name="圆角矩形 256"/>
            <p:cNvSpPr/>
            <p:nvPr/>
          </p:nvSpPr>
          <p:spPr>
            <a:xfrm>
              <a:off x="1139423" y="1789036"/>
              <a:ext cx="521436" cy="330395"/>
            </a:xfrm>
            <a:prstGeom prst="roundRect">
              <a:avLst>
                <a:gd name="adj" fmla="val 7493"/>
              </a:avLst>
            </a:prstGeom>
            <a:solidFill>
              <a:srgbClr val="FFF6D9"/>
            </a:solidFill>
            <a:ln w="3175">
              <a:solidFill>
                <a:srgbClr val="CD9E5F"/>
              </a:solidFill>
            </a:ln>
          </p:spPr>
          <p:style>
            <a:lnRef idx="2">
              <a:schemeClr val="accent6"/>
            </a:lnRef>
            <a:fillRef idx="1">
              <a:schemeClr val="lt1"/>
            </a:fillRef>
            <a:effectRef idx="0">
              <a:schemeClr val="accent6"/>
            </a:effectRef>
            <a:fontRef idx="minor">
              <a:schemeClr val="dk1"/>
            </a:fontRef>
          </p:style>
          <p:txBody>
            <a:bodyPr lIns="81043" tIns="40523" rIns="81043" bIns="40523" anchor="t" anchorCtr="0"/>
            <a:lstStyle/>
            <a:p>
              <a:pPr algn="ctr" eaLnBrk="1" hangingPunct="1">
                <a:defRPr/>
              </a:pPr>
              <a:r>
                <a:rPr lang="en-US" altLang="zh-CN" sz="1100" kern="0" dirty="0">
                  <a:solidFill>
                    <a:schemeClr val="tx1"/>
                  </a:solidFill>
                  <a:latin typeface="微软雅黑" panose="020B0503020204020204" pitchFamily="34" charset="-122"/>
                  <a:ea typeface="微软雅黑" panose="020B0503020204020204" pitchFamily="34" charset="-122"/>
                </a:rPr>
                <a:t>ERP</a:t>
              </a:r>
              <a:endParaRPr lang="zh-CN" altLang="en-US" sz="1100" kern="0" dirty="0">
                <a:solidFill>
                  <a:schemeClr val="tx1"/>
                </a:solidFill>
                <a:latin typeface="微软雅黑" panose="020B0503020204020204" pitchFamily="34" charset="-122"/>
                <a:ea typeface="微软雅黑" panose="020B0503020204020204" pitchFamily="34" charset="-122"/>
              </a:endParaRPr>
            </a:p>
          </p:txBody>
        </p:sp>
        <p:sp>
          <p:nvSpPr>
            <p:cNvPr id="258" name="圆角矩形 257"/>
            <p:cNvSpPr/>
            <p:nvPr/>
          </p:nvSpPr>
          <p:spPr>
            <a:xfrm>
              <a:off x="1724718" y="1783329"/>
              <a:ext cx="549222" cy="330395"/>
            </a:xfrm>
            <a:prstGeom prst="roundRect">
              <a:avLst>
                <a:gd name="adj" fmla="val 7493"/>
              </a:avLst>
            </a:prstGeom>
            <a:solidFill>
              <a:srgbClr val="FFF6D9"/>
            </a:solidFill>
            <a:ln w="3175">
              <a:solidFill>
                <a:srgbClr val="CD9E5F"/>
              </a:solidFill>
            </a:ln>
          </p:spPr>
          <p:style>
            <a:lnRef idx="2">
              <a:schemeClr val="accent6"/>
            </a:lnRef>
            <a:fillRef idx="1">
              <a:schemeClr val="lt1"/>
            </a:fillRef>
            <a:effectRef idx="0">
              <a:schemeClr val="accent6"/>
            </a:effectRef>
            <a:fontRef idx="minor">
              <a:schemeClr val="dk1"/>
            </a:fontRef>
          </p:style>
          <p:txBody>
            <a:bodyPr lIns="81043" tIns="40523" rIns="81043" bIns="40523" anchor="t" anchorCtr="0"/>
            <a:lstStyle/>
            <a:p>
              <a:pPr algn="ctr" eaLnBrk="1" hangingPunct="1">
                <a:defRPr/>
              </a:pPr>
              <a:r>
                <a:rPr lang="zh-CN" altLang="en-US" sz="1100" kern="0" dirty="0">
                  <a:solidFill>
                    <a:schemeClr val="tx1"/>
                  </a:solidFill>
                  <a:latin typeface="微软雅黑" panose="020B0503020204020204" pitchFamily="34" charset="-122"/>
                  <a:ea typeface="微软雅黑" panose="020B0503020204020204" pitchFamily="34" charset="-122"/>
                </a:rPr>
                <a:t>物资</a:t>
              </a:r>
            </a:p>
          </p:txBody>
        </p:sp>
        <p:sp>
          <p:nvSpPr>
            <p:cNvPr id="259" name="圆角矩形 258"/>
            <p:cNvSpPr/>
            <p:nvPr/>
          </p:nvSpPr>
          <p:spPr>
            <a:xfrm>
              <a:off x="1143399" y="2193838"/>
              <a:ext cx="491912" cy="330395"/>
            </a:xfrm>
            <a:prstGeom prst="roundRect">
              <a:avLst>
                <a:gd name="adj" fmla="val 7493"/>
              </a:avLst>
            </a:prstGeom>
            <a:solidFill>
              <a:srgbClr val="FFF6D9"/>
            </a:solidFill>
            <a:ln w="3175">
              <a:solidFill>
                <a:srgbClr val="CD9E5F"/>
              </a:solidFill>
            </a:ln>
          </p:spPr>
          <p:style>
            <a:lnRef idx="2">
              <a:schemeClr val="accent6"/>
            </a:lnRef>
            <a:fillRef idx="1">
              <a:schemeClr val="lt1"/>
            </a:fillRef>
            <a:effectRef idx="0">
              <a:schemeClr val="accent6"/>
            </a:effectRef>
            <a:fontRef idx="minor">
              <a:schemeClr val="dk1"/>
            </a:fontRef>
          </p:style>
          <p:txBody>
            <a:bodyPr lIns="81043" tIns="40523" rIns="81043" bIns="40523" anchor="t" anchorCtr="0"/>
            <a:lstStyle/>
            <a:p>
              <a:pPr algn="ctr" eaLnBrk="1" hangingPunct="1">
                <a:defRPr/>
              </a:pPr>
              <a:r>
                <a:rPr lang="zh-CN" altLang="en-US" sz="1100" kern="0" dirty="0">
                  <a:solidFill>
                    <a:schemeClr val="tx1"/>
                  </a:solidFill>
                  <a:latin typeface="微软雅黑" panose="020B0503020204020204" pitchFamily="34" charset="-122"/>
                  <a:ea typeface="微软雅黑" panose="020B0503020204020204" pitchFamily="34" charset="-122"/>
                </a:rPr>
                <a:t>规划</a:t>
              </a:r>
            </a:p>
          </p:txBody>
        </p:sp>
        <p:sp>
          <p:nvSpPr>
            <p:cNvPr id="260" name="圆角矩形 259"/>
            <p:cNvSpPr/>
            <p:nvPr/>
          </p:nvSpPr>
          <p:spPr>
            <a:xfrm>
              <a:off x="1737492" y="2202787"/>
              <a:ext cx="510902" cy="330395"/>
            </a:xfrm>
            <a:prstGeom prst="roundRect">
              <a:avLst>
                <a:gd name="adj" fmla="val 7493"/>
              </a:avLst>
            </a:prstGeom>
            <a:solidFill>
              <a:srgbClr val="FFF6D9"/>
            </a:solidFill>
            <a:ln w="3175">
              <a:solidFill>
                <a:srgbClr val="CD9E5F"/>
              </a:solidFill>
            </a:ln>
          </p:spPr>
          <p:style>
            <a:lnRef idx="2">
              <a:schemeClr val="accent6"/>
            </a:lnRef>
            <a:fillRef idx="1">
              <a:schemeClr val="lt1"/>
            </a:fillRef>
            <a:effectRef idx="0">
              <a:schemeClr val="accent6"/>
            </a:effectRef>
            <a:fontRef idx="minor">
              <a:schemeClr val="dk1"/>
            </a:fontRef>
          </p:style>
          <p:txBody>
            <a:bodyPr lIns="81043" tIns="40523" rIns="81043" bIns="40523" anchor="t" anchorCtr="0"/>
            <a:lstStyle/>
            <a:p>
              <a:pPr algn="ctr" eaLnBrk="1" hangingPunct="1">
                <a:defRPr/>
              </a:pPr>
              <a:r>
                <a:rPr lang="en-US" altLang="zh-CN" sz="1100" kern="0" dirty="0">
                  <a:solidFill>
                    <a:schemeClr val="tx1"/>
                  </a:solidFill>
                  <a:latin typeface="微软雅黑" panose="020B0503020204020204" pitchFamily="34" charset="-122"/>
                  <a:ea typeface="微软雅黑" panose="020B0503020204020204" pitchFamily="34" charset="-122"/>
                </a:rPr>
                <a:t>…</a:t>
              </a:r>
            </a:p>
            <a:p>
              <a:pPr algn="ctr" eaLnBrk="1" hangingPunct="1">
                <a:defRPr/>
              </a:pPr>
              <a:endParaRPr lang="zh-CN" altLang="en-US" sz="1100" kern="0" dirty="0">
                <a:solidFill>
                  <a:schemeClr val="tx1"/>
                </a:solidFill>
                <a:latin typeface="微软雅黑" panose="020B0503020204020204" pitchFamily="34" charset="-122"/>
                <a:ea typeface="微软雅黑" panose="020B0503020204020204" pitchFamily="34" charset="-122"/>
              </a:endParaRPr>
            </a:p>
          </p:txBody>
        </p:sp>
        <p:sp>
          <p:nvSpPr>
            <p:cNvPr id="261" name="文本框 386"/>
            <p:cNvSpPr txBox="1"/>
            <p:nvPr/>
          </p:nvSpPr>
          <p:spPr>
            <a:xfrm>
              <a:off x="8750841" y="1891782"/>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100" dirty="0">
                  <a:latin typeface="+mn-ea"/>
                  <a:ea typeface="+mn-ea"/>
                </a:rPr>
                <a:t>辅助决策</a:t>
              </a:r>
            </a:p>
          </p:txBody>
        </p:sp>
        <p:sp>
          <p:nvSpPr>
            <p:cNvPr id="262" name="文本框 389"/>
            <p:cNvSpPr txBox="1"/>
            <p:nvPr/>
          </p:nvSpPr>
          <p:spPr>
            <a:xfrm>
              <a:off x="8754251" y="2215689"/>
              <a:ext cx="955432" cy="273517"/>
            </a:xfrm>
            <a:prstGeom prst="roundRect">
              <a:avLst>
                <a:gd name="adj" fmla="val 0"/>
              </a:avLst>
            </a:prstGeom>
            <a:solidFill>
              <a:schemeClr val="tx2">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91440" tIns="45720" rIns="91440" bIns="45720" rtlCol="0" anchor="ctr"/>
            <a:lstStyle>
              <a:defPPr>
                <a:defRPr lang="zh-CN"/>
              </a:defPPr>
              <a:lvl1pPr algn="ctr" defTabSz="685800" fontAlgn="auto">
                <a:spcBef>
                  <a:spcPts val="0"/>
                </a:spcBef>
                <a:spcAft>
                  <a:spcPts val="0"/>
                </a:spcAft>
                <a:defRPr sz="900" b="0" kern="0">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sz="1100" dirty="0">
                  <a:latin typeface="+mn-ea"/>
                  <a:ea typeface="+mn-ea"/>
                </a:rPr>
                <a:t>…</a:t>
              </a:r>
              <a:endParaRPr lang="zh-CN" altLang="en-US" sz="1100" dirty="0">
                <a:latin typeface="+mn-ea"/>
                <a:ea typeface="+mn-ea"/>
              </a:endParaRPr>
            </a:p>
          </p:txBody>
        </p:sp>
        <p:sp>
          <p:nvSpPr>
            <p:cNvPr id="263" name="文本框 50"/>
            <p:cNvSpPr txBox="1">
              <a:spLocks noChangeArrowheads="1"/>
            </p:cNvSpPr>
            <p:nvPr/>
          </p:nvSpPr>
          <p:spPr bwMode="auto">
            <a:xfrm>
              <a:off x="810637" y="1907889"/>
              <a:ext cx="230582" cy="69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700">
                  <a:latin typeface="+mn-ea"/>
                  <a:ea typeface="+mn-ea"/>
                </a:rPr>
                <a:t>传统应</a:t>
              </a:r>
              <a:endParaRPr lang="en-US" altLang="zh-CN" sz="700" dirty="0">
                <a:latin typeface="+mn-ea"/>
                <a:ea typeface="+mn-ea"/>
              </a:endParaRPr>
            </a:p>
            <a:p>
              <a:pPr eaLnBrk="1" hangingPunct="1">
                <a:spcBef>
                  <a:spcPct val="0"/>
                </a:spcBef>
                <a:buFontTx/>
                <a:buNone/>
              </a:pPr>
              <a:r>
                <a:rPr lang="zh-CN" altLang="en-US" sz="700" dirty="0">
                  <a:latin typeface="+mn-ea"/>
                  <a:ea typeface="+mn-ea"/>
                </a:rPr>
                <a:t>用</a:t>
              </a:r>
            </a:p>
          </p:txBody>
        </p:sp>
        <p:grpSp>
          <p:nvGrpSpPr>
            <p:cNvPr id="264" name="组合 263"/>
            <p:cNvGrpSpPr/>
            <p:nvPr/>
          </p:nvGrpSpPr>
          <p:grpSpPr>
            <a:xfrm>
              <a:off x="276897" y="3396826"/>
              <a:ext cx="5127342" cy="3087972"/>
              <a:chOff x="790401" y="2855231"/>
              <a:chExt cx="7170644" cy="2118192"/>
            </a:xfrm>
          </p:grpSpPr>
          <p:sp>
            <p:nvSpPr>
              <p:cNvPr id="265" name="矩形 26"/>
              <p:cNvSpPr/>
              <p:nvPr/>
            </p:nvSpPr>
            <p:spPr bwMode="auto">
              <a:xfrm>
                <a:off x="790401" y="2855231"/>
                <a:ext cx="7170644" cy="2047148"/>
              </a:xfrm>
              <a:prstGeom prst="rect">
                <a:avLst/>
              </a:prstGeom>
              <a:solidFill>
                <a:schemeClr val="accent3">
                  <a:lumMod val="40000"/>
                  <a:lumOff val="60000"/>
                </a:schemeClr>
              </a:solidFill>
              <a:ln w="9525" cap="flat" cmpd="sng" algn="ctr">
                <a:noFill/>
                <a:prstDash val="solid"/>
              </a:ln>
              <a:effectLst>
                <a:outerShdw blurRad="50800" dist="12700"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defTabSz="914377">
                  <a:defRPr/>
                </a:pPr>
                <a:endParaRPr kumimoji="1" lang="en-US" altLang="zh-CN" sz="1100" kern="0" dirty="0">
                  <a:solidFill>
                    <a:prstClr val="black"/>
                  </a:solidFill>
                  <a:latin typeface="宋体" panose="02010600030101010101" pitchFamily="2" charset="-122"/>
                  <a:ea typeface="DengXian" panose="02010600030101010101" pitchFamily="2" charset="-122"/>
                  <a:cs typeface="Helvetica Light"/>
                </a:endParaRPr>
              </a:p>
            </p:txBody>
          </p:sp>
          <p:sp>
            <p:nvSpPr>
              <p:cNvPr id="266" name="文本框 34"/>
              <p:cNvSpPr txBox="1"/>
              <p:nvPr/>
            </p:nvSpPr>
            <p:spPr>
              <a:xfrm>
                <a:off x="4132717" y="4656938"/>
                <a:ext cx="1104801" cy="316485"/>
              </a:xfrm>
              <a:prstGeom prst="rect">
                <a:avLst/>
              </a:prstGeom>
              <a:noFill/>
              <a:ln>
                <a:noFill/>
              </a:ln>
              <a:effectLst/>
            </p:spPr>
            <p:txBody>
              <a:bodyPr wrap="square" rtlCol="0" anchor="ctr" anchorCtr="0">
                <a:noAutofit/>
              </a:bodyPr>
              <a:lstStyle>
                <a:defPPr>
                  <a:defRPr lang="zh-CN"/>
                </a:defPPr>
                <a:lvl1pPr algn="ctr">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4377">
                  <a:defRPr/>
                </a:pPr>
                <a:r>
                  <a:rPr lang="zh-CN" altLang="en-US" sz="1100" b="0" kern="0" dirty="0">
                    <a:solidFill>
                      <a:schemeClr val="tx1"/>
                    </a:solidFill>
                  </a:rPr>
                  <a:t>业务中台</a:t>
                </a:r>
              </a:p>
            </p:txBody>
          </p:sp>
          <p:sp>
            <p:nvSpPr>
              <p:cNvPr id="267" name="圆角矩形"/>
              <p:cNvSpPr/>
              <p:nvPr/>
            </p:nvSpPr>
            <p:spPr>
              <a:xfrm>
                <a:off x="845189" y="3577528"/>
                <a:ext cx="2346022" cy="1060464"/>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268" name="数据中台"/>
              <p:cNvSpPr txBox="1"/>
              <p:nvPr/>
            </p:nvSpPr>
            <p:spPr>
              <a:xfrm>
                <a:off x="850904" y="3755535"/>
                <a:ext cx="235287" cy="678479"/>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endParaRPr lang="en-US" altLang="zh-CN" sz="700" kern="0" dirty="0">
                  <a:latin typeface="+mn-ea"/>
                  <a:ea typeface="+mn-ea"/>
                </a:endParaRPr>
              </a:p>
              <a:p>
                <a:pPr algn="ctr" hangingPunct="0"/>
                <a:r>
                  <a:rPr lang="zh-CN" altLang="en-US" sz="700" kern="0" dirty="0">
                    <a:latin typeface="+mn-ea"/>
                    <a:ea typeface="+mn-ea"/>
                  </a:rPr>
                  <a:t>企业服务</a:t>
                </a:r>
                <a:endParaRPr sz="700" kern="0" dirty="0">
                  <a:latin typeface="+mn-ea"/>
                  <a:ea typeface="+mn-ea"/>
                </a:endParaRPr>
              </a:p>
            </p:txBody>
          </p:sp>
          <p:sp>
            <p:nvSpPr>
              <p:cNvPr id="269" name="圆角矩形"/>
              <p:cNvSpPr/>
              <p:nvPr/>
            </p:nvSpPr>
            <p:spPr>
              <a:xfrm>
                <a:off x="845188" y="2963027"/>
                <a:ext cx="7047434" cy="524485"/>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270" name="数据中台"/>
              <p:cNvSpPr txBox="1"/>
              <p:nvPr/>
            </p:nvSpPr>
            <p:spPr>
              <a:xfrm>
                <a:off x="862163" y="2987040"/>
                <a:ext cx="235287" cy="678479"/>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700" kern="0" dirty="0">
                    <a:latin typeface="+mn-ea"/>
                    <a:ea typeface="+mn-ea"/>
                  </a:rPr>
                  <a:t>组合服务</a:t>
                </a:r>
                <a:endParaRPr sz="700" kern="0" dirty="0">
                  <a:latin typeface="+mn-ea"/>
                  <a:ea typeface="+mn-ea"/>
                </a:endParaRPr>
              </a:p>
            </p:txBody>
          </p:sp>
          <p:sp>
            <p:nvSpPr>
              <p:cNvPr id="271" name="矩形 270"/>
              <p:cNvSpPr/>
              <p:nvPr/>
            </p:nvSpPr>
            <p:spPr>
              <a:xfrm>
                <a:off x="3388832" y="3721322"/>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客户中心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2" name="矩形 271"/>
              <p:cNvSpPr/>
              <p:nvPr/>
            </p:nvSpPr>
            <p:spPr>
              <a:xfrm>
                <a:off x="4272173" y="3721322"/>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产品中心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3" name="矩形 272"/>
              <p:cNvSpPr/>
              <p:nvPr/>
            </p:nvSpPr>
            <p:spPr>
              <a:xfrm>
                <a:off x="3386198" y="4224209"/>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服务中心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4" name="矩形 273"/>
              <p:cNvSpPr/>
              <p:nvPr/>
            </p:nvSpPr>
            <p:spPr>
              <a:xfrm>
                <a:off x="4271244" y="4216025"/>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营销中心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5" name="矩形 274"/>
              <p:cNvSpPr/>
              <p:nvPr/>
            </p:nvSpPr>
            <p:spPr>
              <a:xfrm>
                <a:off x="6976643" y="3724365"/>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账务中心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6" name="矩形 275"/>
              <p:cNvSpPr/>
              <p:nvPr/>
            </p:nvSpPr>
            <p:spPr>
              <a:xfrm>
                <a:off x="6066991" y="4216027"/>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计费中心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7" name="矩形 276"/>
              <p:cNvSpPr/>
              <p:nvPr/>
            </p:nvSpPr>
            <p:spPr>
              <a:xfrm>
                <a:off x="6073898" y="3721324"/>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计量中心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8" name="矩形 277"/>
              <p:cNvSpPr/>
              <p:nvPr/>
            </p:nvSpPr>
            <p:spPr>
              <a:xfrm>
                <a:off x="5165020" y="4216025"/>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a:solidFill>
                      <a:prstClr val="black"/>
                    </a:solidFill>
                    <a:latin typeface="微软雅黑" pitchFamily="34" charset="-122"/>
                    <a:ea typeface="微软雅黑" pitchFamily="34" charset="-122"/>
                    <a:cs typeface="Helvetica Light"/>
                  </a:rPr>
                  <a:t>订单中心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79" name="矩形 278"/>
              <p:cNvSpPr/>
              <p:nvPr/>
            </p:nvSpPr>
            <p:spPr>
              <a:xfrm>
                <a:off x="1761693" y="3704220"/>
                <a:ext cx="668801" cy="327119"/>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600" kern="0" dirty="0">
                    <a:solidFill>
                      <a:prstClr val="black"/>
                    </a:solidFill>
                    <a:latin typeface="微软雅黑" pitchFamily="34" charset="-122"/>
                    <a:ea typeface="微软雅黑" pitchFamily="34" charset="-122"/>
                    <a:cs typeface="Helvetica Light"/>
                  </a:rPr>
                  <a:t>企业资源中心</a:t>
                </a:r>
                <a:endParaRPr lang="en-US" altLang="zh-CN" sz="600" kern="0" dirty="0">
                  <a:solidFill>
                    <a:prstClr val="black"/>
                  </a:solidFill>
                  <a:latin typeface="微软雅黑" pitchFamily="34" charset="-122"/>
                  <a:ea typeface="微软雅黑" pitchFamily="34" charset="-122"/>
                  <a:cs typeface="Helvetica Light"/>
                </a:endParaRPr>
              </a:p>
            </p:txBody>
          </p:sp>
          <p:sp>
            <p:nvSpPr>
              <p:cNvPr id="280" name="矩形 279"/>
              <p:cNvSpPr/>
              <p:nvPr/>
            </p:nvSpPr>
            <p:spPr>
              <a:xfrm>
                <a:off x="1751610" y="4188392"/>
                <a:ext cx="668801" cy="327119"/>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600" kern="0" dirty="0">
                    <a:solidFill>
                      <a:prstClr val="black"/>
                    </a:solidFill>
                    <a:latin typeface="微软雅黑" pitchFamily="34" charset="-122"/>
                    <a:ea typeface="微软雅黑" pitchFamily="34" charset="-122"/>
                    <a:cs typeface="Helvetica Light"/>
                  </a:rPr>
                  <a:t>企业能源中心</a:t>
                </a:r>
                <a:endParaRPr lang="en-US" altLang="zh-CN" sz="600" kern="0" dirty="0">
                  <a:solidFill>
                    <a:prstClr val="black"/>
                  </a:solidFill>
                  <a:latin typeface="微软雅黑" pitchFamily="34" charset="-122"/>
                  <a:ea typeface="微软雅黑" pitchFamily="34" charset="-122"/>
                  <a:cs typeface="Helvetica Light"/>
                </a:endParaRPr>
              </a:p>
            </p:txBody>
          </p:sp>
          <p:sp>
            <p:nvSpPr>
              <p:cNvPr id="281" name="矩形 280"/>
              <p:cNvSpPr/>
              <p:nvPr/>
            </p:nvSpPr>
            <p:spPr>
              <a:xfrm>
                <a:off x="6966416" y="4216969"/>
                <a:ext cx="859888"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支付中心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82" name="矩形 281"/>
              <p:cNvSpPr/>
              <p:nvPr/>
            </p:nvSpPr>
            <p:spPr>
              <a:xfrm>
                <a:off x="5166462" y="3721324"/>
                <a:ext cx="859889" cy="327119"/>
              </a:xfrm>
              <a:prstGeom prst="rect">
                <a:avLst/>
              </a:prstGeom>
              <a:solidFill>
                <a:schemeClr val="accent5">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工单中心</a:t>
                </a:r>
                <a:endParaRPr lang="en-US" altLang="zh-CN" sz="1100" kern="0" dirty="0">
                  <a:solidFill>
                    <a:prstClr val="black"/>
                  </a:solidFill>
                  <a:latin typeface="微软雅黑" pitchFamily="34" charset="-122"/>
                  <a:ea typeface="微软雅黑" pitchFamily="34" charset="-122"/>
                  <a:cs typeface="Helvetica Light"/>
                </a:endParaRPr>
              </a:p>
            </p:txBody>
          </p:sp>
          <p:sp>
            <p:nvSpPr>
              <p:cNvPr id="283" name="矩形 282"/>
              <p:cNvSpPr/>
              <p:nvPr/>
            </p:nvSpPr>
            <p:spPr>
              <a:xfrm>
                <a:off x="1177593" y="3056581"/>
                <a:ext cx="1337605" cy="327119"/>
              </a:xfrm>
              <a:prstGeom prst="rect">
                <a:avLst/>
              </a:prstGeom>
              <a:solidFill>
                <a:schemeClr val="accent5">
                  <a:lumMod val="40000"/>
                  <a:lumOff val="6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统一设</a:t>
                </a:r>
                <a:endParaRPr lang="en-US" altLang="zh-CN" sz="1100" kern="0" dirty="0">
                  <a:solidFill>
                    <a:prstClr val="black"/>
                  </a:solidFill>
                  <a:latin typeface="微软雅黑" pitchFamily="34" charset="-122"/>
                  <a:ea typeface="微软雅黑" pitchFamily="34" charset="-122"/>
                  <a:cs typeface="Helvetica Light"/>
                </a:endParaRPr>
              </a:p>
              <a:p>
                <a:pPr algn="ctr" defTabSz="1038910"/>
                <a:r>
                  <a:rPr lang="zh-CN" altLang="en-US" sz="1100" kern="0" dirty="0">
                    <a:solidFill>
                      <a:prstClr val="black"/>
                    </a:solidFill>
                    <a:latin typeface="微软雅黑" pitchFamily="34" charset="-122"/>
                    <a:ea typeface="微软雅黑" pitchFamily="34" charset="-122"/>
                    <a:cs typeface="Helvetica Light"/>
                  </a:rPr>
                  <a:t>备视图</a:t>
                </a:r>
                <a:endParaRPr lang="en-US" altLang="zh-CN" sz="1100" kern="0" dirty="0">
                  <a:solidFill>
                    <a:prstClr val="black"/>
                  </a:solidFill>
                  <a:latin typeface="微软雅黑" pitchFamily="34" charset="-122"/>
                  <a:ea typeface="微软雅黑" pitchFamily="34" charset="-122"/>
                  <a:cs typeface="Helvetica Light"/>
                </a:endParaRPr>
              </a:p>
            </p:txBody>
          </p:sp>
          <p:sp>
            <p:nvSpPr>
              <p:cNvPr id="284" name="矩形 283"/>
              <p:cNvSpPr/>
              <p:nvPr/>
            </p:nvSpPr>
            <p:spPr>
              <a:xfrm>
                <a:off x="2805833" y="3059912"/>
                <a:ext cx="1337605" cy="327119"/>
              </a:xfrm>
              <a:prstGeom prst="rect">
                <a:avLst/>
              </a:prstGeom>
              <a:solidFill>
                <a:schemeClr val="accent5">
                  <a:lumMod val="40000"/>
                  <a:lumOff val="6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统一工单</a:t>
                </a:r>
                <a:endParaRPr lang="en-US" altLang="zh-CN" sz="1100" kern="0" dirty="0">
                  <a:solidFill>
                    <a:prstClr val="black"/>
                  </a:solidFill>
                  <a:latin typeface="微软雅黑" pitchFamily="34" charset="-122"/>
                  <a:ea typeface="微软雅黑" pitchFamily="34" charset="-122"/>
                  <a:cs typeface="Helvetica Light"/>
                </a:endParaRPr>
              </a:p>
            </p:txBody>
          </p:sp>
          <p:sp>
            <p:nvSpPr>
              <p:cNvPr id="285" name="矩形 284"/>
              <p:cNvSpPr/>
              <p:nvPr/>
            </p:nvSpPr>
            <p:spPr>
              <a:xfrm>
                <a:off x="4519390" y="3066103"/>
                <a:ext cx="1337605" cy="327119"/>
              </a:xfrm>
              <a:prstGeom prst="rect">
                <a:avLst/>
              </a:prstGeom>
              <a:solidFill>
                <a:schemeClr val="accent5">
                  <a:lumMod val="40000"/>
                  <a:lumOff val="6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设备状态评价</a:t>
                </a:r>
                <a:endParaRPr lang="en-US" altLang="zh-CN" sz="1100" kern="0" dirty="0">
                  <a:solidFill>
                    <a:prstClr val="black"/>
                  </a:solidFill>
                  <a:latin typeface="微软雅黑" pitchFamily="34" charset="-122"/>
                  <a:ea typeface="微软雅黑" pitchFamily="34" charset="-122"/>
                  <a:cs typeface="Helvetica Light"/>
                </a:endParaRPr>
              </a:p>
            </p:txBody>
          </p:sp>
          <p:sp>
            <p:nvSpPr>
              <p:cNvPr id="286" name="矩形 285"/>
              <p:cNvSpPr/>
              <p:nvPr/>
            </p:nvSpPr>
            <p:spPr>
              <a:xfrm>
                <a:off x="1041217" y="3699000"/>
                <a:ext cx="668802" cy="327118"/>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600" kern="0" dirty="0">
                    <a:solidFill>
                      <a:prstClr val="black"/>
                    </a:solidFill>
                    <a:latin typeface="微软雅黑" pitchFamily="34" charset="-122"/>
                    <a:ea typeface="微软雅黑" pitchFamily="34" charset="-122"/>
                    <a:cs typeface="Helvetica Light"/>
                  </a:rPr>
                  <a:t>企业员工中心</a:t>
                </a:r>
                <a:endParaRPr lang="en-US" altLang="zh-CN" sz="600" kern="0" dirty="0">
                  <a:solidFill>
                    <a:prstClr val="black"/>
                  </a:solidFill>
                  <a:latin typeface="微软雅黑" pitchFamily="34" charset="-122"/>
                  <a:ea typeface="微软雅黑" pitchFamily="34" charset="-122"/>
                  <a:cs typeface="Helvetica Light"/>
                </a:endParaRPr>
              </a:p>
            </p:txBody>
          </p:sp>
          <p:sp>
            <p:nvSpPr>
              <p:cNvPr id="287" name="矩形 286"/>
              <p:cNvSpPr/>
              <p:nvPr/>
            </p:nvSpPr>
            <p:spPr>
              <a:xfrm>
                <a:off x="1031850" y="4187339"/>
                <a:ext cx="668801" cy="327119"/>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600" kern="0" dirty="0">
                    <a:solidFill>
                      <a:prstClr val="black"/>
                    </a:solidFill>
                    <a:latin typeface="微软雅黑" pitchFamily="34" charset="-122"/>
                    <a:ea typeface="微软雅黑" pitchFamily="34" charset="-122"/>
                    <a:cs typeface="Helvetica Light"/>
                  </a:rPr>
                  <a:t>企业项目中心</a:t>
                </a:r>
                <a:endParaRPr lang="en-US" altLang="zh-CN" sz="600" kern="0" dirty="0">
                  <a:solidFill>
                    <a:prstClr val="black"/>
                  </a:solidFill>
                  <a:latin typeface="微软雅黑" pitchFamily="34" charset="-122"/>
                  <a:ea typeface="微软雅黑" pitchFamily="34" charset="-122"/>
                  <a:cs typeface="Helvetica Light"/>
                </a:endParaRPr>
              </a:p>
            </p:txBody>
          </p:sp>
          <p:sp>
            <p:nvSpPr>
              <p:cNvPr id="288" name="圆角矩形"/>
              <p:cNvSpPr/>
              <p:nvPr/>
            </p:nvSpPr>
            <p:spPr>
              <a:xfrm>
                <a:off x="3216987" y="3585037"/>
                <a:ext cx="4675636" cy="1060464"/>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289" name="数据中台"/>
              <p:cNvSpPr txBox="1"/>
              <p:nvPr/>
            </p:nvSpPr>
            <p:spPr>
              <a:xfrm>
                <a:off x="3196927" y="3739968"/>
                <a:ext cx="235287" cy="678479"/>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endParaRPr lang="en-US" altLang="zh-CN" sz="700" kern="0" dirty="0">
                  <a:latin typeface="+mn-ea"/>
                  <a:ea typeface="+mn-ea"/>
                </a:endParaRPr>
              </a:p>
              <a:p>
                <a:pPr algn="ctr" hangingPunct="0"/>
                <a:r>
                  <a:rPr lang="zh-CN" altLang="en-US" sz="700" kern="0" dirty="0">
                    <a:latin typeface="+mn-ea"/>
                    <a:ea typeface="+mn-ea"/>
                  </a:rPr>
                  <a:t>营销服务</a:t>
                </a:r>
                <a:endParaRPr sz="700" kern="0" dirty="0">
                  <a:latin typeface="+mn-ea"/>
                  <a:ea typeface="+mn-ea"/>
                </a:endParaRPr>
              </a:p>
            </p:txBody>
          </p:sp>
          <p:sp>
            <p:nvSpPr>
              <p:cNvPr id="290" name="矩形 289"/>
              <p:cNvSpPr/>
              <p:nvPr/>
            </p:nvSpPr>
            <p:spPr>
              <a:xfrm>
                <a:off x="2456620" y="3694524"/>
                <a:ext cx="668801" cy="327119"/>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600" kern="0" dirty="0">
                    <a:solidFill>
                      <a:prstClr val="black"/>
                    </a:solidFill>
                    <a:latin typeface="微软雅黑" pitchFamily="34" charset="-122"/>
                    <a:ea typeface="微软雅黑" pitchFamily="34" charset="-122"/>
                    <a:cs typeface="Helvetica Light"/>
                  </a:rPr>
                  <a:t>企业知识中心</a:t>
                </a:r>
                <a:endParaRPr lang="en-US" altLang="zh-CN" sz="600" kern="0" dirty="0">
                  <a:solidFill>
                    <a:prstClr val="black"/>
                  </a:solidFill>
                  <a:latin typeface="微软雅黑" pitchFamily="34" charset="-122"/>
                  <a:ea typeface="微软雅黑" pitchFamily="34" charset="-122"/>
                  <a:cs typeface="Helvetica Light"/>
                </a:endParaRPr>
              </a:p>
            </p:txBody>
          </p:sp>
          <p:sp>
            <p:nvSpPr>
              <p:cNvPr id="291" name="矩形 290"/>
              <p:cNvSpPr/>
              <p:nvPr/>
            </p:nvSpPr>
            <p:spPr>
              <a:xfrm>
                <a:off x="2460179" y="4187535"/>
                <a:ext cx="668801" cy="327119"/>
              </a:xfrm>
              <a:prstGeom prst="rect">
                <a:avLst/>
              </a:prstGeom>
              <a:solidFill>
                <a:schemeClr val="bg1">
                  <a:lumMod val="85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en-US" altLang="zh-CN" sz="900" kern="0" dirty="0">
                    <a:solidFill>
                      <a:prstClr val="black"/>
                    </a:solidFill>
                    <a:latin typeface="微软雅黑" pitchFamily="34" charset="-122"/>
                    <a:ea typeface="微软雅黑" pitchFamily="34" charset="-122"/>
                    <a:cs typeface="Helvetica Light"/>
                  </a:rPr>
                  <a:t>......</a:t>
                </a:r>
              </a:p>
            </p:txBody>
          </p:sp>
          <p:sp>
            <p:nvSpPr>
              <p:cNvPr id="292" name="矩形 291"/>
              <p:cNvSpPr/>
              <p:nvPr/>
            </p:nvSpPr>
            <p:spPr>
              <a:xfrm>
                <a:off x="6159088" y="3056803"/>
                <a:ext cx="1337605" cy="327119"/>
              </a:xfrm>
              <a:prstGeom prst="rect">
                <a:avLst/>
              </a:prstGeom>
              <a:solidFill>
                <a:schemeClr val="accent5">
                  <a:lumMod val="40000"/>
                  <a:lumOff val="6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en-US" altLang="zh-CN" sz="1100" kern="0" dirty="0">
                    <a:solidFill>
                      <a:prstClr val="black"/>
                    </a:solidFill>
                    <a:latin typeface="微软雅黑" pitchFamily="34" charset="-122"/>
                    <a:ea typeface="微软雅黑" pitchFamily="34" charset="-122"/>
                    <a:cs typeface="Helvetica Light"/>
                  </a:rPr>
                  <a:t>......</a:t>
                </a:r>
              </a:p>
            </p:txBody>
          </p:sp>
        </p:grpSp>
        <p:sp>
          <p:nvSpPr>
            <p:cNvPr id="293" name="矩形 26"/>
            <p:cNvSpPr/>
            <p:nvPr/>
          </p:nvSpPr>
          <p:spPr bwMode="auto">
            <a:xfrm>
              <a:off x="6385065" y="3396826"/>
              <a:ext cx="5435808" cy="2984402"/>
            </a:xfrm>
            <a:prstGeom prst="rect">
              <a:avLst/>
            </a:prstGeom>
            <a:solidFill>
              <a:schemeClr val="accent3">
                <a:lumMod val="40000"/>
                <a:lumOff val="60000"/>
              </a:schemeClr>
            </a:solidFill>
            <a:ln w="9525" cap="flat" cmpd="sng" algn="ctr">
              <a:noFill/>
              <a:prstDash val="solid"/>
            </a:ln>
            <a:effectLst>
              <a:outerShdw blurRad="50800" dist="12700"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defTabSz="914377">
                <a:defRPr/>
              </a:pPr>
              <a:endParaRPr kumimoji="1" lang="en-US" altLang="zh-CN" sz="1100" kern="0" dirty="0">
                <a:solidFill>
                  <a:prstClr val="black"/>
                </a:solidFill>
                <a:latin typeface="宋体" panose="02010600030101010101" pitchFamily="2" charset="-122"/>
                <a:ea typeface="DengXian" panose="02010600030101010101" pitchFamily="2" charset="-122"/>
                <a:cs typeface="Helvetica Light"/>
              </a:endParaRPr>
            </a:p>
          </p:txBody>
        </p:sp>
        <p:sp>
          <p:nvSpPr>
            <p:cNvPr id="294" name="文本框 34"/>
            <p:cNvSpPr txBox="1"/>
            <p:nvPr/>
          </p:nvSpPr>
          <p:spPr>
            <a:xfrm>
              <a:off x="7951450" y="6222501"/>
              <a:ext cx="2253594" cy="198780"/>
            </a:xfrm>
            <a:prstGeom prst="rect">
              <a:avLst/>
            </a:prstGeom>
            <a:noFill/>
            <a:ln>
              <a:noFill/>
            </a:ln>
            <a:effectLst/>
          </p:spPr>
          <p:txBody>
            <a:bodyPr wrap="square" lIns="91440" tIns="45720" rIns="91440" bIns="45720" rtlCol="0" anchor="ctr" anchorCtr="0">
              <a:noAutofit/>
            </a:bodyPr>
            <a:lstStyle>
              <a:defPPr>
                <a:defRPr lang="zh-CN"/>
              </a:defPPr>
              <a:lvl1pPr algn="ctr">
                <a:defRPr sz="1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4377">
                <a:defRPr/>
              </a:pPr>
              <a:r>
                <a:rPr lang="zh-CN" altLang="en-US" sz="1100" b="0" kern="0" dirty="0">
                  <a:solidFill>
                    <a:schemeClr val="tx1"/>
                  </a:solidFill>
                </a:rPr>
                <a:t>数据中台</a:t>
              </a:r>
            </a:p>
          </p:txBody>
        </p:sp>
        <p:sp>
          <p:nvSpPr>
            <p:cNvPr id="295" name="圆角矩形"/>
            <p:cNvSpPr/>
            <p:nvPr/>
          </p:nvSpPr>
          <p:spPr>
            <a:xfrm>
              <a:off x="6428862" y="5645726"/>
              <a:ext cx="5364095" cy="476436"/>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296" name="数据中台"/>
            <p:cNvSpPr txBox="1"/>
            <p:nvPr/>
          </p:nvSpPr>
          <p:spPr>
            <a:xfrm>
              <a:off x="6426168" y="5695153"/>
              <a:ext cx="256882" cy="470548"/>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700" kern="0">
                  <a:latin typeface="+mn-ea"/>
                  <a:ea typeface="+mn-ea"/>
                </a:rPr>
                <a:t>基础</a:t>
              </a:r>
              <a:endParaRPr sz="700" kern="0" dirty="0">
                <a:latin typeface="+mn-ea"/>
                <a:ea typeface="+mn-ea"/>
              </a:endParaRPr>
            </a:p>
          </p:txBody>
        </p:sp>
        <p:grpSp>
          <p:nvGrpSpPr>
            <p:cNvPr id="297" name="组合 296"/>
            <p:cNvGrpSpPr/>
            <p:nvPr/>
          </p:nvGrpSpPr>
          <p:grpSpPr>
            <a:xfrm>
              <a:off x="6439869" y="3465443"/>
              <a:ext cx="5353085" cy="608301"/>
              <a:chOff x="6439861" y="3113085"/>
              <a:chExt cx="5353085" cy="872322"/>
            </a:xfrm>
          </p:grpSpPr>
          <p:sp>
            <p:nvSpPr>
              <p:cNvPr id="298" name="矩形 297"/>
              <p:cNvSpPr/>
              <p:nvPr/>
            </p:nvSpPr>
            <p:spPr>
              <a:xfrm>
                <a:off x="9966828" y="3200284"/>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趋势预测</a:t>
                </a:r>
                <a:endParaRPr lang="en-US" altLang="zh-CN" sz="1100" kern="0" dirty="0">
                  <a:solidFill>
                    <a:prstClr val="black"/>
                  </a:solidFill>
                  <a:latin typeface="微软雅黑" pitchFamily="34" charset="-122"/>
                  <a:ea typeface="微软雅黑" pitchFamily="34" charset="-122"/>
                  <a:cs typeface="Helvetica Light"/>
                </a:endParaRPr>
              </a:p>
            </p:txBody>
          </p:sp>
          <p:sp>
            <p:nvSpPr>
              <p:cNvPr id="299" name="圆角矩形"/>
              <p:cNvSpPr/>
              <p:nvPr/>
            </p:nvSpPr>
            <p:spPr>
              <a:xfrm>
                <a:off x="6439861" y="3113085"/>
                <a:ext cx="5353085" cy="872322"/>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300" name="数据中台"/>
              <p:cNvSpPr txBox="1"/>
              <p:nvPr/>
            </p:nvSpPr>
            <p:spPr>
              <a:xfrm>
                <a:off x="6458683" y="3338546"/>
                <a:ext cx="338711" cy="375881"/>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700" kern="0" dirty="0">
                    <a:latin typeface="+mn-ea"/>
                    <a:ea typeface="+mn-ea"/>
                  </a:rPr>
                  <a:t>数据服务</a:t>
                </a:r>
                <a:endParaRPr sz="700" kern="0" dirty="0">
                  <a:latin typeface="+mn-ea"/>
                  <a:ea typeface="+mn-ea"/>
                </a:endParaRPr>
              </a:p>
            </p:txBody>
          </p:sp>
          <p:sp>
            <p:nvSpPr>
              <p:cNvPr id="301" name="矩形 300"/>
              <p:cNvSpPr/>
              <p:nvPr/>
            </p:nvSpPr>
            <p:spPr>
              <a:xfrm>
                <a:off x="6831940" y="3533295"/>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经营管控</a:t>
                </a:r>
                <a:endParaRPr lang="en-US" altLang="zh-CN" sz="1100" kern="0" dirty="0">
                  <a:solidFill>
                    <a:prstClr val="black"/>
                  </a:solidFill>
                  <a:latin typeface="微软雅黑" pitchFamily="34" charset="-122"/>
                  <a:ea typeface="微软雅黑" pitchFamily="34" charset="-122"/>
                  <a:cs typeface="Helvetica Light"/>
                </a:endParaRPr>
              </a:p>
            </p:txBody>
          </p:sp>
          <p:sp>
            <p:nvSpPr>
              <p:cNvPr id="302" name="矩形 301"/>
              <p:cNvSpPr/>
              <p:nvPr/>
            </p:nvSpPr>
            <p:spPr>
              <a:xfrm>
                <a:off x="8367741" y="3179437"/>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事件行为</a:t>
                </a:r>
                <a:endParaRPr lang="en-US" altLang="zh-CN" sz="1100" kern="0" dirty="0">
                  <a:solidFill>
                    <a:prstClr val="black"/>
                  </a:solidFill>
                  <a:latin typeface="微软雅黑" pitchFamily="34" charset="-122"/>
                  <a:ea typeface="微软雅黑" pitchFamily="34" charset="-122"/>
                  <a:cs typeface="Helvetica Light"/>
                </a:endParaRPr>
              </a:p>
            </p:txBody>
          </p:sp>
          <p:sp>
            <p:nvSpPr>
              <p:cNvPr id="303" name="矩形 302"/>
              <p:cNvSpPr/>
              <p:nvPr/>
            </p:nvSpPr>
            <p:spPr>
              <a:xfrm>
                <a:off x="8378483" y="3549883"/>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智能决策</a:t>
                </a:r>
                <a:endParaRPr lang="en-US" altLang="zh-CN" sz="1100" kern="0" dirty="0">
                  <a:solidFill>
                    <a:prstClr val="black"/>
                  </a:solidFill>
                  <a:latin typeface="微软雅黑" pitchFamily="34" charset="-122"/>
                  <a:ea typeface="微软雅黑" pitchFamily="34" charset="-122"/>
                  <a:cs typeface="Helvetica Light"/>
                </a:endParaRPr>
              </a:p>
            </p:txBody>
          </p:sp>
          <p:sp>
            <p:nvSpPr>
              <p:cNvPr id="304" name="矩形 303"/>
              <p:cNvSpPr/>
              <p:nvPr/>
            </p:nvSpPr>
            <p:spPr>
              <a:xfrm>
                <a:off x="6824499" y="3167421"/>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zh-CN" altLang="en-US" sz="1100" kern="0" dirty="0">
                    <a:solidFill>
                      <a:prstClr val="black"/>
                    </a:solidFill>
                    <a:latin typeface="微软雅黑" pitchFamily="34" charset="-122"/>
                    <a:ea typeface="微软雅黑" pitchFamily="34" charset="-122"/>
                    <a:cs typeface="Helvetica Light"/>
                  </a:rPr>
                  <a:t>用户画像</a:t>
                </a:r>
                <a:endParaRPr lang="en-US" altLang="zh-CN" sz="1100" kern="0" dirty="0">
                  <a:solidFill>
                    <a:prstClr val="black"/>
                  </a:solidFill>
                  <a:latin typeface="微软雅黑" pitchFamily="34" charset="-122"/>
                  <a:ea typeface="微软雅黑" pitchFamily="34" charset="-122"/>
                  <a:cs typeface="Helvetica Light"/>
                </a:endParaRPr>
              </a:p>
            </p:txBody>
          </p:sp>
          <p:sp>
            <p:nvSpPr>
              <p:cNvPr id="305" name="矩形 304"/>
              <p:cNvSpPr/>
              <p:nvPr/>
            </p:nvSpPr>
            <p:spPr>
              <a:xfrm>
                <a:off x="9964433" y="3575281"/>
                <a:ext cx="1237868" cy="317560"/>
              </a:xfrm>
              <a:prstGeom prst="rect">
                <a:avLst/>
              </a:prstGeom>
              <a:solidFill>
                <a:schemeClr val="accent1">
                  <a:lumMod val="60000"/>
                  <a:lumOff val="40000"/>
                </a:schemeClr>
              </a:solidFill>
              <a:ln>
                <a:solidFill>
                  <a:schemeClr val="bg1">
                    <a:lumMod val="85000"/>
                  </a:schemeClr>
                </a:solidFill>
              </a:ln>
              <a:effectLst>
                <a:outerShdw blurRad="50800" dist="38100" dir="2700000" algn="tl" rotWithShape="0">
                  <a:srgbClr val="000000">
                    <a:alpha val="43000"/>
                  </a:srgbClr>
                </a:outerShdw>
              </a:effectLst>
            </p:spPr>
            <p:style>
              <a:lnRef idx="1">
                <a:schemeClr val="accent5"/>
              </a:lnRef>
              <a:fillRef idx="3">
                <a:schemeClr val="accent5"/>
              </a:fillRef>
              <a:effectRef idx="2">
                <a:schemeClr val="accent5"/>
              </a:effectRef>
              <a:fontRef idx="minor">
                <a:schemeClr val="lt1"/>
              </a:fontRef>
            </p:style>
            <p:txBody>
              <a:bodyPr lIns="138529" tIns="69265" rIns="138529" bIns="69265" rtlCol="0" anchor="ctr"/>
              <a:lstStyle/>
              <a:p>
                <a:pPr algn="ctr" defTabSz="1038910"/>
                <a:r>
                  <a:rPr lang="en-US" altLang="zh-CN" sz="1100" kern="0" dirty="0">
                    <a:solidFill>
                      <a:prstClr val="black"/>
                    </a:solidFill>
                    <a:latin typeface="微软雅黑" pitchFamily="34" charset="-122"/>
                    <a:ea typeface="微软雅黑" pitchFamily="34" charset="-122"/>
                    <a:cs typeface="Helvetica Light"/>
                  </a:rPr>
                  <a:t>......</a:t>
                </a:r>
              </a:p>
            </p:txBody>
          </p:sp>
        </p:grpSp>
        <p:sp>
          <p:nvSpPr>
            <p:cNvPr id="306" name="播放"/>
            <p:cNvSpPr/>
            <p:nvPr/>
          </p:nvSpPr>
          <p:spPr>
            <a:xfrm>
              <a:off x="6659739" y="5691919"/>
              <a:ext cx="1306638"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业务中台运营数据</a:t>
              </a:r>
              <a:endParaRPr sz="700" dirty="0">
                <a:latin typeface="+mn-ea"/>
                <a:cs typeface="Microsoft YaHei" charset="-122"/>
              </a:endParaRPr>
            </a:p>
          </p:txBody>
        </p:sp>
        <p:sp>
          <p:nvSpPr>
            <p:cNvPr id="307" name="播放"/>
            <p:cNvSpPr/>
            <p:nvPr/>
          </p:nvSpPr>
          <p:spPr>
            <a:xfrm>
              <a:off x="8004001" y="5696486"/>
              <a:ext cx="1306638"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场景应用运营数据</a:t>
              </a:r>
            </a:p>
          </p:txBody>
        </p:sp>
        <p:sp>
          <p:nvSpPr>
            <p:cNvPr id="308" name="播放"/>
            <p:cNvSpPr/>
            <p:nvPr/>
          </p:nvSpPr>
          <p:spPr>
            <a:xfrm>
              <a:off x="9349530" y="5686520"/>
              <a:ext cx="1306638"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用户行为日志数据</a:t>
              </a:r>
            </a:p>
          </p:txBody>
        </p:sp>
        <p:sp>
          <p:nvSpPr>
            <p:cNvPr id="309" name="播放"/>
            <p:cNvSpPr/>
            <p:nvPr/>
          </p:nvSpPr>
          <p:spPr>
            <a:xfrm>
              <a:off x="10674756" y="5691919"/>
              <a:ext cx="1031557"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计量采集数据</a:t>
              </a:r>
            </a:p>
          </p:txBody>
        </p:sp>
        <p:sp>
          <p:nvSpPr>
            <p:cNvPr id="310" name="圆角矩形"/>
            <p:cNvSpPr/>
            <p:nvPr/>
          </p:nvSpPr>
          <p:spPr>
            <a:xfrm>
              <a:off x="6445572" y="4978768"/>
              <a:ext cx="5357321" cy="476436"/>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311" name="数据中台"/>
            <p:cNvSpPr txBox="1"/>
            <p:nvPr/>
          </p:nvSpPr>
          <p:spPr>
            <a:xfrm>
              <a:off x="6442877" y="5028197"/>
              <a:ext cx="256882" cy="470548"/>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700" kern="0" dirty="0">
                  <a:latin typeface="+mn-ea"/>
                  <a:ea typeface="+mn-ea"/>
                </a:rPr>
                <a:t>公共</a:t>
              </a:r>
              <a:endParaRPr sz="700" kern="0" dirty="0">
                <a:latin typeface="+mn-ea"/>
                <a:ea typeface="+mn-ea"/>
              </a:endParaRPr>
            </a:p>
          </p:txBody>
        </p:sp>
        <p:sp>
          <p:nvSpPr>
            <p:cNvPr id="312" name="播放"/>
            <p:cNvSpPr/>
            <p:nvPr/>
          </p:nvSpPr>
          <p:spPr>
            <a:xfrm>
              <a:off x="6676448" y="5024961"/>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员工</a:t>
              </a:r>
            </a:p>
          </p:txBody>
        </p:sp>
        <p:sp>
          <p:nvSpPr>
            <p:cNvPr id="313" name="播放"/>
            <p:cNvSpPr/>
            <p:nvPr/>
          </p:nvSpPr>
          <p:spPr>
            <a:xfrm>
              <a:off x="7251678" y="5031195"/>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设备</a:t>
              </a:r>
            </a:p>
          </p:txBody>
        </p:sp>
        <p:sp>
          <p:nvSpPr>
            <p:cNvPr id="314" name="播放"/>
            <p:cNvSpPr/>
            <p:nvPr/>
          </p:nvSpPr>
          <p:spPr>
            <a:xfrm>
              <a:off x="7797880" y="5031195"/>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工单</a:t>
              </a:r>
            </a:p>
          </p:txBody>
        </p:sp>
        <p:sp>
          <p:nvSpPr>
            <p:cNvPr id="315" name="播放"/>
            <p:cNvSpPr/>
            <p:nvPr/>
          </p:nvSpPr>
          <p:spPr>
            <a:xfrm>
              <a:off x="8354432" y="5027165"/>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缺陷</a:t>
              </a:r>
            </a:p>
          </p:txBody>
        </p:sp>
        <p:sp>
          <p:nvSpPr>
            <p:cNvPr id="316" name="播放"/>
            <p:cNvSpPr/>
            <p:nvPr/>
          </p:nvSpPr>
          <p:spPr>
            <a:xfrm>
              <a:off x="8881883" y="5024961"/>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资源</a:t>
              </a:r>
            </a:p>
          </p:txBody>
        </p:sp>
        <p:sp>
          <p:nvSpPr>
            <p:cNvPr id="317" name="播放"/>
            <p:cNvSpPr/>
            <p:nvPr/>
          </p:nvSpPr>
          <p:spPr>
            <a:xfrm>
              <a:off x="9463615" y="5031194"/>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物资</a:t>
              </a:r>
            </a:p>
          </p:txBody>
        </p:sp>
        <p:sp>
          <p:nvSpPr>
            <p:cNvPr id="318" name="播放"/>
            <p:cNvSpPr/>
            <p:nvPr/>
          </p:nvSpPr>
          <p:spPr>
            <a:xfrm>
              <a:off x="10052617" y="5031192"/>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检修</a:t>
              </a:r>
            </a:p>
          </p:txBody>
        </p:sp>
        <p:sp>
          <p:nvSpPr>
            <p:cNvPr id="319" name="播放"/>
            <p:cNvSpPr/>
            <p:nvPr/>
          </p:nvSpPr>
          <p:spPr>
            <a:xfrm>
              <a:off x="10637253" y="5030953"/>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项目</a:t>
              </a:r>
            </a:p>
          </p:txBody>
        </p:sp>
        <p:sp>
          <p:nvSpPr>
            <p:cNvPr id="320" name="播放"/>
            <p:cNvSpPr/>
            <p:nvPr/>
          </p:nvSpPr>
          <p:spPr>
            <a:xfrm>
              <a:off x="11219747" y="5028488"/>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en-US" altLang="zh-CN" sz="700" dirty="0">
                  <a:latin typeface="+mn-ea"/>
                  <a:cs typeface="Microsoft YaHei" charset="-122"/>
                </a:rPr>
                <a:t>...</a:t>
              </a:r>
              <a:endParaRPr lang="zh-CN" altLang="en-US" sz="700" dirty="0">
                <a:latin typeface="+mn-ea"/>
                <a:cs typeface="Microsoft YaHei" charset="-122"/>
              </a:endParaRPr>
            </a:p>
          </p:txBody>
        </p:sp>
        <p:sp>
          <p:nvSpPr>
            <p:cNvPr id="321" name="圆角矩形"/>
            <p:cNvSpPr/>
            <p:nvPr/>
          </p:nvSpPr>
          <p:spPr>
            <a:xfrm>
              <a:off x="6442397" y="4243356"/>
              <a:ext cx="5357321" cy="476436"/>
            </a:xfrm>
            <a:prstGeom prst="roundRect">
              <a:avLst>
                <a:gd name="adj" fmla="val 7808"/>
              </a:avLst>
            </a:prstGeom>
            <a:noFill/>
            <a:ln w="6350">
              <a:solidFill>
                <a:srgbClr val="5D6BA1"/>
              </a:solidFill>
              <a:prstDash val="sysDot"/>
              <a:miter lim="400000"/>
              <a:tailEnd type="triangle"/>
            </a:ln>
          </p:spPr>
          <p:txBody>
            <a:bodyPr lIns="40640" tIns="40640" rIns="40640" bIns="40640" anchor="ctr"/>
            <a:lstStyle/>
            <a:p>
              <a:pPr algn="ctr" defTabSz="406390" hangingPunct="0">
                <a:defRPr sz="3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400" kern="0">
                <a:solidFill>
                  <a:srgbClr val="FFFFFF"/>
                </a:solidFill>
                <a:latin typeface="+mn-ea"/>
                <a:cs typeface="微软雅黑" panose="020B0503020204020204" pitchFamily="34" charset="-122"/>
                <a:sym typeface="微软雅黑" panose="020B0503020204020204" pitchFamily="34" charset="-122"/>
              </a:endParaRPr>
            </a:p>
          </p:txBody>
        </p:sp>
        <p:sp>
          <p:nvSpPr>
            <p:cNvPr id="322" name="数据中台"/>
            <p:cNvSpPr txBox="1"/>
            <p:nvPr/>
          </p:nvSpPr>
          <p:spPr>
            <a:xfrm>
              <a:off x="6439701" y="4292783"/>
              <a:ext cx="256882" cy="470548"/>
            </a:xfrm>
            <a:prstGeom prst="rect">
              <a:avLst/>
            </a:prstGeom>
            <a:ln w="12700">
              <a:miter lim="400000"/>
            </a:ln>
          </p:spPr>
          <p:txBody>
            <a:bodyPr lIns="30480" tIns="30480" rIns="30480" bIns="30480"/>
            <a:lstStyle>
              <a:lvl1pPr defTabSz="1219200">
                <a:defRPr sz="3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hangingPunct="0"/>
              <a:r>
                <a:rPr lang="zh-CN" altLang="en-US" sz="700" kern="0" dirty="0">
                  <a:latin typeface="+mn-ea"/>
                  <a:ea typeface="+mn-ea"/>
                </a:rPr>
                <a:t>萃取</a:t>
              </a:r>
              <a:endParaRPr sz="700" kern="0" dirty="0">
                <a:latin typeface="+mn-ea"/>
                <a:ea typeface="+mn-ea"/>
              </a:endParaRPr>
            </a:p>
          </p:txBody>
        </p:sp>
        <p:sp>
          <p:nvSpPr>
            <p:cNvPr id="323" name="播放"/>
            <p:cNvSpPr/>
            <p:nvPr/>
          </p:nvSpPr>
          <p:spPr>
            <a:xfrm>
              <a:off x="6673272" y="4289550"/>
              <a:ext cx="894016"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a:latin typeface="+mn-ea"/>
                  <a:cs typeface="Microsoft YaHei" charset="-122"/>
                </a:rPr>
                <a:t>用户多维度</a:t>
              </a:r>
              <a:endParaRPr lang="zh-CN" altLang="en-US" sz="700" dirty="0">
                <a:latin typeface="+mn-ea"/>
                <a:cs typeface="Microsoft YaHei" charset="-122"/>
              </a:endParaRPr>
            </a:p>
          </p:txBody>
        </p:sp>
        <p:sp>
          <p:nvSpPr>
            <p:cNvPr id="324" name="播放"/>
            <p:cNvSpPr/>
            <p:nvPr/>
          </p:nvSpPr>
          <p:spPr>
            <a:xfrm>
              <a:off x="7591575" y="4295782"/>
              <a:ext cx="894016"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a:latin typeface="+mn-ea"/>
                  <a:cs typeface="Microsoft YaHei" charset="-122"/>
                </a:rPr>
                <a:t>服务多维度</a:t>
              </a:r>
              <a:endParaRPr lang="zh-CN" altLang="en-US" sz="700" dirty="0">
                <a:latin typeface="+mn-ea"/>
                <a:cs typeface="Microsoft YaHei" charset="-122"/>
              </a:endParaRPr>
            </a:p>
          </p:txBody>
        </p:sp>
        <p:sp>
          <p:nvSpPr>
            <p:cNvPr id="325" name="播放"/>
            <p:cNvSpPr/>
            <p:nvPr/>
          </p:nvSpPr>
          <p:spPr>
            <a:xfrm>
              <a:off x="8533429" y="4290156"/>
              <a:ext cx="894016"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缺陷多维度</a:t>
              </a:r>
            </a:p>
          </p:txBody>
        </p:sp>
        <p:sp>
          <p:nvSpPr>
            <p:cNvPr id="326" name="播放"/>
            <p:cNvSpPr/>
            <p:nvPr/>
          </p:nvSpPr>
          <p:spPr>
            <a:xfrm>
              <a:off x="9464531" y="4295777"/>
              <a:ext cx="894016"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a:latin typeface="+mn-ea"/>
                  <a:cs typeface="Microsoft YaHei" charset="-122"/>
                </a:rPr>
                <a:t>设备多维度</a:t>
              </a:r>
              <a:endParaRPr lang="zh-CN" altLang="en-US" sz="700" dirty="0">
                <a:latin typeface="+mn-ea"/>
                <a:cs typeface="Microsoft YaHei" charset="-122"/>
              </a:endParaRPr>
            </a:p>
          </p:txBody>
        </p:sp>
        <p:sp>
          <p:nvSpPr>
            <p:cNvPr id="327" name="播放"/>
            <p:cNvSpPr/>
            <p:nvPr/>
          </p:nvSpPr>
          <p:spPr>
            <a:xfrm>
              <a:off x="10394296" y="4295775"/>
              <a:ext cx="894016"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zh-CN" altLang="en-US" sz="700" dirty="0">
                  <a:latin typeface="+mn-ea"/>
                  <a:cs typeface="Microsoft YaHei" charset="-122"/>
                </a:rPr>
                <a:t>事件多维度</a:t>
              </a:r>
            </a:p>
          </p:txBody>
        </p:sp>
        <p:sp>
          <p:nvSpPr>
            <p:cNvPr id="328" name="播放"/>
            <p:cNvSpPr/>
            <p:nvPr/>
          </p:nvSpPr>
          <p:spPr>
            <a:xfrm>
              <a:off x="11338443" y="4293077"/>
              <a:ext cx="412623" cy="347930"/>
            </a:xfrm>
            <a:prstGeom prst="roundRect">
              <a:avLst>
                <a:gd name="adj" fmla="val 8507"/>
              </a:avLst>
            </a:prstGeom>
            <a:solidFill>
              <a:schemeClr val="bg2"/>
            </a:solidFill>
            <a:ln w="3175">
              <a:solidFill>
                <a:srgbClr val="5D6BA1"/>
              </a:solidFill>
              <a:custDash>
                <a:ds d="600000" sp="600000"/>
              </a:custDash>
              <a:miter lim="400000"/>
            </a:ln>
            <a:extLst>
              <a:ext uri="{C572A759-6A51-4108-AA02-DFA0A04FC94B}">
                <ma14:wrappingTextBoxFlag xmlns:ma14="http://schemas.microsoft.com/office/mac/drawingml/2011/main" xmlns="" val="1"/>
              </a:ext>
            </a:extLst>
          </p:spPr>
          <p:txBody>
            <a:bodyPr lIns="33867" tIns="33867" rIns="33867" bIns="33867" anchor="ctr"/>
            <a:lstStyle>
              <a:lvl1pPr algn="ctr" defTabSz="412750">
                <a:defRPr sz="1000">
                  <a:solidFill>
                    <a:srgbClr val="1A1F31"/>
                  </a:solidFill>
                </a:defRPr>
              </a:lvl1pPr>
            </a:lstStyle>
            <a:p>
              <a:r>
                <a:rPr lang="en-US" altLang="zh-CN" sz="700" dirty="0">
                  <a:latin typeface="+mn-ea"/>
                  <a:cs typeface="Microsoft YaHei" charset="-122"/>
                </a:rPr>
                <a:t>...</a:t>
              </a:r>
              <a:endParaRPr lang="zh-CN" altLang="en-US" sz="700" dirty="0">
                <a:latin typeface="+mn-ea"/>
                <a:cs typeface="Microsoft YaHei" charset="-122"/>
              </a:endParaRPr>
            </a:p>
          </p:txBody>
        </p:sp>
        <p:grpSp>
          <p:nvGrpSpPr>
            <p:cNvPr id="329" name="组合 328"/>
            <p:cNvGrpSpPr/>
            <p:nvPr/>
          </p:nvGrpSpPr>
          <p:grpSpPr>
            <a:xfrm>
              <a:off x="3421522" y="4392782"/>
              <a:ext cx="1586254" cy="1199511"/>
              <a:chOff x="3421522" y="4040419"/>
              <a:chExt cx="1586254" cy="1199511"/>
            </a:xfrm>
          </p:grpSpPr>
          <p:cxnSp>
            <p:nvCxnSpPr>
              <p:cNvPr id="330" name="肘形连接符 329"/>
              <p:cNvCxnSpPr>
                <a:stCxn id="278" idx="0"/>
                <a:endCxn id="285" idx="2"/>
              </p:cNvCxnSpPr>
              <p:nvPr/>
            </p:nvCxnSpPr>
            <p:spPr>
              <a:xfrm rot="16200000" flipV="1">
                <a:off x="2967197" y="4494745"/>
                <a:ext cx="1199511" cy="290860"/>
              </a:xfrm>
              <a:prstGeom prst="bent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肘形连接符 330"/>
              <p:cNvCxnSpPr>
                <a:stCxn id="275" idx="0"/>
                <a:endCxn id="285" idx="2"/>
              </p:cNvCxnSpPr>
              <p:nvPr/>
            </p:nvCxnSpPr>
            <p:spPr>
              <a:xfrm rot="16200000" flipV="1">
                <a:off x="3973273" y="3488668"/>
                <a:ext cx="482752" cy="1586254"/>
              </a:xfrm>
              <a:prstGeom prst="bent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组合 331"/>
            <p:cNvGrpSpPr/>
            <p:nvPr/>
          </p:nvGrpSpPr>
          <p:grpSpPr>
            <a:xfrm>
              <a:off x="1031982" y="4378901"/>
              <a:ext cx="1102914" cy="1463766"/>
              <a:chOff x="1031982" y="4026546"/>
              <a:chExt cx="1102914" cy="1463766"/>
            </a:xfrm>
          </p:grpSpPr>
          <p:cxnSp>
            <p:nvCxnSpPr>
              <p:cNvPr id="333" name="肘形连接符 332"/>
              <p:cNvCxnSpPr>
                <a:stCxn id="271" idx="1"/>
                <a:endCxn id="283" idx="2"/>
              </p:cNvCxnSpPr>
              <p:nvPr/>
            </p:nvCxnSpPr>
            <p:spPr>
              <a:xfrm rot="10800000">
                <a:off x="1031983" y="4026546"/>
                <a:ext cx="1102913" cy="7306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肘形连接符 333"/>
              <p:cNvCxnSpPr>
                <a:stCxn id="273" idx="1"/>
                <a:endCxn id="283" idx="2"/>
              </p:cNvCxnSpPr>
              <p:nvPr/>
            </p:nvCxnSpPr>
            <p:spPr>
              <a:xfrm rot="10800000">
                <a:off x="1031982" y="4026547"/>
                <a:ext cx="1101030" cy="1463765"/>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5" name="组合 334"/>
            <p:cNvGrpSpPr/>
            <p:nvPr/>
          </p:nvGrpSpPr>
          <p:grpSpPr>
            <a:xfrm>
              <a:off x="2196249" y="4383757"/>
              <a:ext cx="2811528" cy="1209912"/>
              <a:chOff x="2196249" y="4031402"/>
              <a:chExt cx="2811528" cy="1209912"/>
            </a:xfrm>
          </p:grpSpPr>
          <p:cxnSp>
            <p:nvCxnSpPr>
              <p:cNvPr id="336" name="肘形连接符 335"/>
              <p:cNvCxnSpPr>
                <a:stCxn id="277" idx="0"/>
                <a:endCxn id="284" idx="2"/>
              </p:cNvCxnSpPr>
              <p:nvPr/>
            </p:nvCxnSpPr>
            <p:spPr>
              <a:xfrm rot="16200000" flipV="1">
                <a:off x="3035589" y="3192062"/>
                <a:ext cx="487344" cy="2166023"/>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肘形连接符 336"/>
              <p:cNvCxnSpPr>
                <a:stCxn id="275" idx="0"/>
                <a:endCxn id="284" idx="2"/>
              </p:cNvCxnSpPr>
              <p:nvPr/>
            </p:nvCxnSpPr>
            <p:spPr>
              <a:xfrm rot="16200000" flipV="1">
                <a:off x="3356125" y="2871527"/>
                <a:ext cx="491777" cy="281152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肘形连接符 337"/>
              <p:cNvCxnSpPr>
                <a:stCxn id="271" idx="0"/>
                <a:endCxn id="284" idx="2"/>
              </p:cNvCxnSpPr>
              <p:nvPr/>
            </p:nvCxnSpPr>
            <p:spPr>
              <a:xfrm rot="16200000" flipV="1">
                <a:off x="2075617" y="4152035"/>
                <a:ext cx="487341" cy="24607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肘形连接符 338"/>
              <p:cNvCxnSpPr>
                <a:stCxn id="276" idx="0"/>
                <a:endCxn id="284" idx="2"/>
              </p:cNvCxnSpPr>
              <p:nvPr/>
            </p:nvCxnSpPr>
            <p:spPr>
              <a:xfrm rot="16200000" flipV="1">
                <a:off x="2672522" y="3555129"/>
                <a:ext cx="1208538" cy="216108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肘形连接符 339"/>
              <p:cNvCxnSpPr>
                <a:stCxn id="281" idx="0"/>
                <a:endCxn id="284" idx="2"/>
              </p:cNvCxnSpPr>
              <p:nvPr/>
            </p:nvCxnSpPr>
            <p:spPr>
              <a:xfrm rot="16200000" flipV="1">
                <a:off x="2993400" y="3234251"/>
                <a:ext cx="1209912" cy="280421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1" name="肘形连接符 340"/>
            <p:cNvCxnSpPr>
              <a:stCxn id="283" idx="0"/>
              <a:endCxn id="247" idx="1"/>
            </p:cNvCxnSpPr>
            <p:nvPr/>
          </p:nvCxnSpPr>
          <p:spPr>
            <a:xfrm rot="5400000" flipH="1" flipV="1">
              <a:off x="1308718" y="1759427"/>
              <a:ext cx="1654206" cy="2207679"/>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肘形连接符 341"/>
            <p:cNvCxnSpPr>
              <a:stCxn id="285" idx="0"/>
              <a:endCxn id="247" idx="2"/>
            </p:cNvCxnSpPr>
            <p:nvPr/>
          </p:nvCxnSpPr>
          <p:spPr>
            <a:xfrm rot="5400000" flipH="1" flipV="1">
              <a:off x="2803425" y="2790299"/>
              <a:ext cx="1532048" cy="295855"/>
            </a:xfrm>
            <a:prstGeom prst="bent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43" name="组合 342"/>
            <p:cNvGrpSpPr/>
            <p:nvPr/>
          </p:nvGrpSpPr>
          <p:grpSpPr>
            <a:xfrm>
              <a:off x="2196249" y="2571712"/>
              <a:ext cx="2506968" cy="1335161"/>
              <a:chOff x="2196249" y="2219349"/>
              <a:chExt cx="2506968" cy="1335161"/>
            </a:xfrm>
          </p:grpSpPr>
          <p:cxnSp>
            <p:nvCxnSpPr>
              <p:cNvPr id="344" name="肘形连接符 343"/>
              <p:cNvCxnSpPr>
                <a:stCxn id="284" idx="0"/>
                <a:endCxn id="250" idx="1"/>
              </p:cNvCxnSpPr>
              <p:nvPr/>
            </p:nvCxnSpPr>
            <p:spPr>
              <a:xfrm rot="5400000" flipH="1" flipV="1">
                <a:off x="2049037" y="2366561"/>
                <a:ext cx="1335161" cy="104073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肘形连接符 344"/>
              <p:cNvCxnSpPr>
                <a:stCxn id="284" idx="0"/>
                <a:endCxn id="251" idx="2"/>
              </p:cNvCxnSpPr>
              <p:nvPr/>
            </p:nvCxnSpPr>
            <p:spPr>
              <a:xfrm rot="5400000" flipH="1" flipV="1">
                <a:off x="2850172" y="1701464"/>
                <a:ext cx="1199122" cy="250696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6" name="组合 345"/>
            <p:cNvGrpSpPr/>
            <p:nvPr/>
          </p:nvGrpSpPr>
          <p:grpSpPr>
            <a:xfrm>
              <a:off x="3717378" y="2111771"/>
              <a:ext cx="4517629" cy="1603217"/>
              <a:chOff x="3717378" y="1759416"/>
              <a:chExt cx="4517629" cy="1603217"/>
            </a:xfrm>
          </p:grpSpPr>
          <p:cxnSp>
            <p:nvCxnSpPr>
              <p:cNvPr id="347" name="肘形连接符 346"/>
              <p:cNvCxnSpPr>
                <a:stCxn id="304" idx="0"/>
                <a:endCxn id="242" idx="2"/>
              </p:cNvCxnSpPr>
              <p:nvPr/>
            </p:nvCxnSpPr>
            <p:spPr>
              <a:xfrm rot="5400000" flipH="1" flipV="1">
                <a:off x="7174374" y="2302000"/>
                <a:ext cx="1329700" cy="791566"/>
              </a:xfrm>
              <a:prstGeom prst="bent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肘形连接符 347"/>
              <p:cNvCxnSpPr>
                <a:stCxn id="304" idx="0"/>
                <a:endCxn id="244" idx="2"/>
              </p:cNvCxnSpPr>
              <p:nvPr/>
            </p:nvCxnSpPr>
            <p:spPr>
              <a:xfrm rot="16200000" flipV="1">
                <a:off x="6835807" y="2754999"/>
                <a:ext cx="1005792" cy="209476"/>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肘形连接符 348"/>
              <p:cNvCxnSpPr>
                <a:stCxn id="304" idx="0"/>
                <a:endCxn id="247" idx="0"/>
              </p:cNvCxnSpPr>
              <p:nvPr/>
            </p:nvCxnSpPr>
            <p:spPr>
              <a:xfrm rot="16200000" flipV="1">
                <a:off x="4778801" y="697993"/>
                <a:ext cx="1603217" cy="3726064"/>
              </a:xfrm>
              <a:prstGeom prst="bentConnector3">
                <a:avLst>
                  <a:gd name="adj1" fmla="val 114259"/>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0" name="组合 349"/>
            <p:cNvGrpSpPr/>
            <p:nvPr/>
          </p:nvGrpSpPr>
          <p:grpSpPr>
            <a:xfrm>
              <a:off x="5676952" y="2383849"/>
              <a:ext cx="3309732" cy="1339519"/>
              <a:chOff x="5676947" y="2031494"/>
              <a:chExt cx="3309732" cy="1339519"/>
            </a:xfrm>
          </p:grpSpPr>
          <p:cxnSp>
            <p:nvCxnSpPr>
              <p:cNvPr id="351" name="肘形连接符 350"/>
              <p:cNvCxnSpPr>
                <a:stCxn id="302" idx="0"/>
                <a:endCxn id="249" idx="2"/>
              </p:cNvCxnSpPr>
              <p:nvPr/>
            </p:nvCxnSpPr>
            <p:spPr>
              <a:xfrm rot="16200000" flipV="1">
                <a:off x="6662053" y="1046388"/>
                <a:ext cx="1339519" cy="3309732"/>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肘形连接符 351"/>
              <p:cNvCxnSpPr>
                <a:stCxn id="302" idx="0"/>
                <a:endCxn id="243" idx="3"/>
              </p:cNvCxnSpPr>
              <p:nvPr/>
            </p:nvCxnSpPr>
            <p:spPr>
              <a:xfrm rot="16200000" flipV="1">
                <a:off x="8275939" y="2660273"/>
                <a:ext cx="1150930" cy="270549"/>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3" name="组合 352"/>
            <p:cNvGrpSpPr/>
            <p:nvPr/>
          </p:nvGrpSpPr>
          <p:grpSpPr>
            <a:xfrm>
              <a:off x="2440442" y="6069178"/>
              <a:ext cx="4872616" cy="182326"/>
              <a:chOff x="2440442" y="5716823"/>
              <a:chExt cx="4872616" cy="182326"/>
            </a:xfrm>
          </p:grpSpPr>
          <p:cxnSp>
            <p:nvCxnSpPr>
              <p:cNvPr id="354" name="肘形连接符 353"/>
              <p:cNvCxnSpPr>
                <a:stCxn id="278" idx="2"/>
                <a:endCxn id="306" idx="2"/>
              </p:cNvCxnSpPr>
              <p:nvPr/>
            </p:nvCxnSpPr>
            <p:spPr>
              <a:xfrm rot="16200000" flipH="1">
                <a:off x="5421557" y="4007648"/>
                <a:ext cx="182326" cy="3600676"/>
              </a:xfrm>
              <a:prstGeom prst="bentConnector3">
                <a:avLst>
                  <a:gd name="adj1" fmla="val 225380"/>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55" name="组合 354"/>
              <p:cNvGrpSpPr/>
              <p:nvPr/>
            </p:nvGrpSpPr>
            <p:grpSpPr>
              <a:xfrm>
                <a:off x="2440442" y="5716823"/>
                <a:ext cx="4872616" cy="182326"/>
                <a:chOff x="2440442" y="5716823"/>
                <a:chExt cx="4872616" cy="182326"/>
              </a:xfrm>
            </p:grpSpPr>
            <p:cxnSp>
              <p:nvCxnSpPr>
                <p:cNvPr id="356" name="肘形连接符 355"/>
                <p:cNvCxnSpPr>
                  <a:stCxn id="274" idx="2"/>
                  <a:endCxn id="306" idx="2"/>
                </p:cNvCxnSpPr>
                <p:nvPr/>
              </p:nvCxnSpPr>
              <p:spPr>
                <a:xfrm rot="16200000" flipH="1">
                  <a:off x="5102011" y="3688102"/>
                  <a:ext cx="182326" cy="4239767"/>
                </a:xfrm>
                <a:prstGeom prst="bentConnector3">
                  <a:avLst>
                    <a:gd name="adj1" fmla="val 225380"/>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7" name="肘形连接符 356"/>
                <p:cNvCxnSpPr>
                  <a:stCxn id="273" idx="2"/>
                  <a:endCxn id="306" idx="2"/>
                </p:cNvCxnSpPr>
                <p:nvPr/>
              </p:nvCxnSpPr>
              <p:spPr>
                <a:xfrm rot="16200000" flipH="1">
                  <a:off x="4791552" y="3377643"/>
                  <a:ext cx="170396" cy="4872616"/>
                </a:xfrm>
                <a:prstGeom prst="bentConnector3">
                  <a:avLst>
                    <a:gd name="adj1" fmla="val 234158"/>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358" name="组合 357"/>
            <p:cNvGrpSpPr/>
            <p:nvPr/>
          </p:nvGrpSpPr>
          <p:grpSpPr>
            <a:xfrm>
              <a:off x="5203656" y="2571711"/>
              <a:ext cx="3453664" cy="3684360"/>
              <a:chOff x="5203656" y="2219356"/>
              <a:chExt cx="3453664" cy="3684360"/>
            </a:xfrm>
          </p:grpSpPr>
          <p:cxnSp>
            <p:nvCxnSpPr>
              <p:cNvPr id="359" name="肘形连接符 358"/>
              <p:cNvCxnSpPr>
                <a:stCxn id="244" idx="1"/>
                <a:endCxn id="307" idx="2"/>
              </p:cNvCxnSpPr>
              <p:nvPr/>
            </p:nvCxnSpPr>
            <p:spPr>
              <a:xfrm rot="10800000" flipH="1" flipV="1">
                <a:off x="6756248" y="2220082"/>
                <a:ext cx="1901071" cy="3683633"/>
              </a:xfrm>
              <a:prstGeom prst="bentConnector4">
                <a:avLst>
                  <a:gd name="adj1" fmla="val -12025"/>
                  <a:gd name="adj2" fmla="val 106206"/>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0" name="肘形连接符 359"/>
              <p:cNvCxnSpPr>
                <a:stCxn id="252" idx="1"/>
                <a:endCxn id="307" idx="2"/>
              </p:cNvCxnSpPr>
              <p:nvPr/>
            </p:nvCxnSpPr>
            <p:spPr>
              <a:xfrm rot="10800000" flipH="1" flipV="1">
                <a:off x="5203656" y="2219356"/>
                <a:ext cx="3453664" cy="3684360"/>
              </a:xfrm>
              <a:prstGeom prst="bentConnector4">
                <a:avLst>
                  <a:gd name="adj1" fmla="val -6619"/>
                  <a:gd name="adj2" fmla="val 106205"/>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361" name="肘形连接符 360"/>
            <p:cNvCxnSpPr>
              <a:stCxn id="255" idx="3"/>
              <a:endCxn id="308" idx="2"/>
            </p:cNvCxnSpPr>
            <p:nvPr/>
          </p:nvCxnSpPr>
          <p:spPr>
            <a:xfrm flipH="1">
              <a:off x="10002849" y="2360781"/>
              <a:ext cx="1319330" cy="3673675"/>
            </a:xfrm>
            <a:prstGeom prst="bentConnector4">
              <a:avLst>
                <a:gd name="adj1" fmla="val -48901"/>
                <a:gd name="adj2" fmla="val 106223"/>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62" name="组合 361"/>
            <p:cNvGrpSpPr/>
            <p:nvPr/>
          </p:nvGrpSpPr>
          <p:grpSpPr>
            <a:xfrm>
              <a:off x="6882760" y="5584546"/>
              <a:ext cx="3120090" cy="323595"/>
              <a:chOff x="6882760" y="5232183"/>
              <a:chExt cx="3120090" cy="323595"/>
            </a:xfrm>
          </p:grpSpPr>
          <p:cxnSp>
            <p:nvCxnSpPr>
              <p:cNvPr id="363" name="肘形连接符 362"/>
              <p:cNvCxnSpPr>
                <a:stCxn id="306" idx="0"/>
                <a:endCxn id="312" idx="2"/>
              </p:cNvCxnSpPr>
              <p:nvPr/>
            </p:nvCxnSpPr>
            <p:spPr>
              <a:xfrm rot="16200000" flipV="1">
                <a:off x="6938395" y="5176548"/>
                <a:ext cx="319028" cy="430298"/>
              </a:xfrm>
              <a:prstGeom prst="bentConnector3">
                <a:avLst>
                  <a:gd name="adj1" fmla="val 50000"/>
                </a:avLst>
              </a:prstGeom>
              <a:ln w="28575">
                <a:prstDash val="sysDot"/>
                <a:tailEnd type="triangle"/>
              </a:ln>
            </p:spPr>
            <p:style>
              <a:lnRef idx="1">
                <a:schemeClr val="accent4"/>
              </a:lnRef>
              <a:fillRef idx="0">
                <a:schemeClr val="accent4"/>
              </a:fillRef>
              <a:effectRef idx="0">
                <a:schemeClr val="accent4"/>
              </a:effectRef>
              <a:fontRef idx="minor">
                <a:schemeClr val="tx1"/>
              </a:fontRef>
            </p:style>
          </p:cxnSp>
          <p:cxnSp>
            <p:nvCxnSpPr>
              <p:cNvPr id="364" name="肘形连接符 363"/>
              <p:cNvCxnSpPr>
                <a:stCxn id="307" idx="0"/>
                <a:endCxn id="312" idx="2"/>
              </p:cNvCxnSpPr>
              <p:nvPr/>
            </p:nvCxnSpPr>
            <p:spPr>
              <a:xfrm rot="16200000" flipV="1">
                <a:off x="7608243" y="4506701"/>
                <a:ext cx="323595" cy="1774560"/>
              </a:xfrm>
              <a:prstGeom prst="bentConnector3">
                <a:avLst>
                  <a:gd name="adj1" fmla="val 50000"/>
                </a:avLst>
              </a:prstGeom>
              <a:ln w="28575">
                <a:prstDash val="sysDot"/>
                <a:tailEnd type="triangle"/>
              </a:ln>
            </p:spPr>
            <p:style>
              <a:lnRef idx="1">
                <a:schemeClr val="accent4"/>
              </a:lnRef>
              <a:fillRef idx="0">
                <a:schemeClr val="accent4"/>
              </a:fillRef>
              <a:effectRef idx="0">
                <a:schemeClr val="accent4"/>
              </a:effectRef>
              <a:fontRef idx="minor">
                <a:schemeClr val="tx1"/>
              </a:fontRef>
            </p:style>
          </p:cxnSp>
          <p:cxnSp>
            <p:nvCxnSpPr>
              <p:cNvPr id="365" name="肘形连接符 364"/>
              <p:cNvCxnSpPr>
                <a:stCxn id="308" idx="0"/>
                <a:endCxn id="312" idx="2"/>
              </p:cNvCxnSpPr>
              <p:nvPr/>
            </p:nvCxnSpPr>
            <p:spPr>
              <a:xfrm rot="16200000" flipV="1">
                <a:off x="8285991" y="3828953"/>
                <a:ext cx="313629" cy="3120089"/>
              </a:xfrm>
              <a:prstGeom prst="bentConnector3">
                <a:avLst>
                  <a:gd name="adj1" fmla="val 50000"/>
                </a:avLst>
              </a:prstGeom>
              <a:ln w="28575">
                <a:prstDash val="sysDot"/>
                <a:tailEnd type="triangle"/>
              </a:ln>
            </p:spPr>
            <p:style>
              <a:lnRef idx="1">
                <a:schemeClr val="accent4"/>
              </a:lnRef>
              <a:fillRef idx="0">
                <a:schemeClr val="accent4"/>
              </a:fillRef>
              <a:effectRef idx="0">
                <a:schemeClr val="accent4"/>
              </a:effectRef>
              <a:fontRef idx="minor">
                <a:schemeClr val="tx1"/>
              </a:fontRef>
            </p:style>
          </p:cxnSp>
        </p:grpSp>
        <p:grpSp>
          <p:nvGrpSpPr>
            <p:cNvPr id="366" name="组合 365"/>
            <p:cNvGrpSpPr/>
            <p:nvPr/>
          </p:nvGrpSpPr>
          <p:grpSpPr>
            <a:xfrm>
              <a:off x="8657320" y="5584546"/>
              <a:ext cx="2533215" cy="323596"/>
              <a:chOff x="8657312" y="5232191"/>
              <a:chExt cx="2533215" cy="323596"/>
            </a:xfrm>
          </p:grpSpPr>
          <p:cxnSp>
            <p:nvCxnSpPr>
              <p:cNvPr id="367" name="肘形连接符 366"/>
              <p:cNvCxnSpPr>
                <a:stCxn id="309" idx="0"/>
                <a:endCxn id="316" idx="2"/>
              </p:cNvCxnSpPr>
              <p:nvPr/>
            </p:nvCxnSpPr>
            <p:spPr>
              <a:xfrm rot="16200000" flipV="1">
                <a:off x="9979843" y="4340535"/>
                <a:ext cx="319028" cy="2102340"/>
              </a:xfrm>
              <a:prstGeom prst="bentConnector3">
                <a:avLst>
                  <a:gd name="adj1" fmla="val 50000"/>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8" name="肘形连接符 367"/>
              <p:cNvCxnSpPr>
                <a:stCxn id="307" idx="0"/>
                <a:endCxn id="316" idx="2"/>
              </p:cNvCxnSpPr>
              <p:nvPr/>
            </p:nvCxnSpPr>
            <p:spPr>
              <a:xfrm rot="5400000" flipH="1" flipV="1">
                <a:off x="8710952" y="5178552"/>
                <a:ext cx="323595" cy="430875"/>
              </a:xfrm>
              <a:prstGeom prst="bentConnector3">
                <a:avLst>
                  <a:gd name="adj1" fmla="val 50000"/>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69" name="组合 368"/>
            <p:cNvGrpSpPr/>
            <p:nvPr/>
          </p:nvGrpSpPr>
          <p:grpSpPr>
            <a:xfrm>
              <a:off x="6930495" y="4849135"/>
              <a:ext cx="2157701" cy="632693"/>
              <a:chOff x="6930489" y="4496772"/>
              <a:chExt cx="2157701" cy="632693"/>
            </a:xfrm>
          </p:grpSpPr>
          <p:cxnSp>
            <p:nvCxnSpPr>
              <p:cNvPr id="370" name="肘形连接符 369"/>
              <p:cNvCxnSpPr>
                <a:endCxn id="323" idx="2"/>
              </p:cNvCxnSpPr>
              <p:nvPr/>
            </p:nvCxnSpPr>
            <p:spPr>
              <a:xfrm rot="5400000" flipH="1" flipV="1">
                <a:off x="6831644" y="4840829"/>
                <a:ext cx="387481" cy="189792"/>
              </a:xfrm>
              <a:prstGeom prst="bentConnector3">
                <a:avLst/>
              </a:prstGeom>
              <a:ln w="28575">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1" name="肘形连接符 370"/>
              <p:cNvCxnSpPr>
                <a:stCxn id="316" idx="0"/>
                <a:endCxn id="323" idx="2"/>
              </p:cNvCxnSpPr>
              <p:nvPr/>
            </p:nvCxnSpPr>
            <p:spPr>
              <a:xfrm rot="16200000" flipV="1">
                <a:off x="7910492" y="3706555"/>
                <a:ext cx="387481" cy="1967915"/>
              </a:xfrm>
              <a:prstGeom prst="bentConnector3">
                <a:avLst>
                  <a:gd name="adj1" fmla="val 50000"/>
                </a:avLst>
              </a:prstGeom>
              <a:ln w="28575">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72" name="组合 371"/>
            <p:cNvGrpSpPr/>
            <p:nvPr/>
          </p:nvGrpSpPr>
          <p:grpSpPr>
            <a:xfrm>
              <a:off x="7120280" y="3936435"/>
              <a:ext cx="1866403" cy="564771"/>
              <a:chOff x="7120274" y="3584080"/>
              <a:chExt cx="1866403" cy="564771"/>
            </a:xfrm>
          </p:grpSpPr>
          <p:cxnSp>
            <p:nvCxnSpPr>
              <p:cNvPr id="373" name="肘形连接符 372"/>
              <p:cNvCxnSpPr>
                <a:stCxn id="323" idx="0"/>
                <a:endCxn id="304" idx="2"/>
              </p:cNvCxnSpPr>
              <p:nvPr/>
            </p:nvCxnSpPr>
            <p:spPr>
              <a:xfrm rot="5400000" flipH="1" flipV="1">
                <a:off x="6999469" y="3704885"/>
                <a:ext cx="564771" cy="323161"/>
              </a:xfrm>
              <a:prstGeom prst="bentConnector3">
                <a:avLst>
                  <a:gd name="adj1" fmla="val 50000"/>
                </a:avLst>
              </a:prstGeom>
              <a:ln w="28575">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4" name="肘形连接符 373"/>
              <p:cNvCxnSpPr>
                <a:stCxn id="323" idx="0"/>
                <a:endCxn id="302" idx="2"/>
              </p:cNvCxnSpPr>
              <p:nvPr/>
            </p:nvCxnSpPr>
            <p:spPr>
              <a:xfrm rot="5400000" flipH="1" flipV="1">
                <a:off x="7775280" y="2937454"/>
                <a:ext cx="556391" cy="1866403"/>
              </a:xfrm>
              <a:prstGeom prst="bentConnector3">
                <a:avLst>
                  <a:gd name="adj1" fmla="val 50000"/>
                </a:avLst>
              </a:prstGeom>
              <a:ln w="28575">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375" name="直接箭头连接符 374"/>
            <p:cNvCxnSpPr/>
            <p:nvPr/>
          </p:nvCxnSpPr>
          <p:spPr>
            <a:xfrm flipV="1">
              <a:off x="748176" y="6691108"/>
              <a:ext cx="887143" cy="6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6" name="直接箭头连接符 375"/>
            <p:cNvCxnSpPr/>
            <p:nvPr/>
          </p:nvCxnSpPr>
          <p:spPr>
            <a:xfrm flipV="1">
              <a:off x="2081802" y="6694146"/>
              <a:ext cx="887143" cy="607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77" name="文本框 376"/>
            <p:cNvSpPr txBox="1"/>
            <p:nvPr/>
          </p:nvSpPr>
          <p:spPr>
            <a:xfrm>
              <a:off x="2133019" y="6448496"/>
              <a:ext cx="823815" cy="287771"/>
            </a:xfrm>
            <a:prstGeom prst="rect">
              <a:avLst/>
            </a:prstGeom>
            <a:noFill/>
          </p:spPr>
          <p:txBody>
            <a:bodyPr wrap="none" lIns="91440" tIns="45720" rIns="91440" bIns="45720" rtlCol="0">
              <a:spAutoFit/>
            </a:bodyPr>
            <a:lstStyle/>
            <a:p>
              <a:r>
                <a:rPr lang="zh-CN" altLang="en-US" sz="1100" dirty="0"/>
                <a:t>数据同步</a:t>
              </a:r>
            </a:p>
          </p:txBody>
        </p:sp>
        <p:sp>
          <p:nvSpPr>
            <p:cNvPr id="378" name="文本框 377"/>
            <p:cNvSpPr txBox="1"/>
            <p:nvPr/>
          </p:nvSpPr>
          <p:spPr>
            <a:xfrm>
              <a:off x="780376" y="6448496"/>
              <a:ext cx="823815" cy="287771"/>
            </a:xfrm>
            <a:prstGeom prst="rect">
              <a:avLst/>
            </a:prstGeom>
            <a:noFill/>
          </p:spPr>
          <p:txBody>
            <a:bodyPr wrap="none" lIns="91440" tIns="45720" rIns="91440" bIns="45720" rtlCol="0">
              <a:spAutoFit/>
            </a:bodyPr>
            <a:lstStyle/>
            <a:p>
              <a:r>
                <a:rPr lang="zh-CN" altLang="en-US" sz="1100" dirty="0"/>
                <a:t>服务集成</a:t>
              </a:r>
            </a:p>
          </p:txBody>
        </p:sp>
        <p:sp>
          <p:nvSpPr>
            <p:cNvPr id="379" name="文本框 378"/>
            <p:cNvSpPr txBox="1"/>
            <p:nvPr/>
          </p:nvSpPr>
          <p:spPr>
            <a:xfrm>
              <a:off x="5566808" y="3376473"/>
              <a:ext cx="738106" cy="1997470"/>
            </a:xfrm>
            <a:prstGeom prst="rect">
              <a:avLst/>
            </a:prstGeom>
            <a:noFill/>
          </p:spPr>
          <p:txBody>
            <a:bodyPr wrap="square" lIns="91440" tIns="45720" rIns="91440" bIns="45720" rtlCol="0">
              <a:spAutoFit/>
            </a:bodyPr>
            <a:lstStyle/>
            <a:p>
              <a:pPr algn="ctr"/>
              <a:r>
                <a:rPr lang="zh-CN" altLang="en-US" sz="1600" dirty="0"/>
                <a:t>构建全过程在线运营闭环能力</a:t>
              </a:r>
            </a:p>
          </p:txBody>
        </p:sp>
      </p:grpSp>
      <p:sp>
        <p:nvSpPr>
          <p:cNvPr id="146" name="圆角矩形 145"/>
          <p:cNvSpPr/>
          <p:nvPr/>
        </p:nvSpPr>
        <p:spPr>
          <a:xfrm>
            <a:off x="1457954" y="861740"/>
            <a:ext cx="1853220" cy="537164"/>
          </a:xfrm>
          <a:prstGeom prst="roundRect">
            <a:avLst/>
          </a:prstGeom>
        </p:spPr>
        <p:style>
          <a:lnRef idx="1">
            <a:schemeClr val="accent1"/>
          </a:lnRef>
          <a:fillRef idx="3">
            <a:schemeClr val="accent1"/>
          </a:fillRef>
          <a:effectRef idx="2">
            <a:schemeClr val="accent1"/>
          </a:effectRef>
          <a:fontRef idx="minor">
            <a:schemeClr val="lt1"/>
          </a:fontRef>
        </p:style>
        <p:txBody>
          <a:bodyPr lIns="177258" tIns="88629" rIns="177258" bIns="88629" rtlCol="0" anchor="ctr"/>
          <a:lstStyle/>
          <a:p>
            <a:pPr algn="ctr" defTabSz="408250" hangingPunct="0">
              <a:lnSpc>
                <a:spcPct val="110000"/>
              </a:lnSpc>
              <a:defRPr/>
            </a:pPr>
            <a:r>
              <a:rPr lang="zh-CN" altLang="en-US" sz="1500" kern="0" spc="37" dirty="0">
                <a:solidFill>
                  <a:schemeClr val="tx1">
                    <a:lumMod val="50000"/>
                  </a:schemeClr>
                </a:solidFill>
                <a:latin typeface="微软雅黑" panose="020B0503020204020204" pitchFamily="34" charset="-122"/>
                <a:ea typeface="微软雅黑" panose="020B0503020204020204" pitchFamily="34" charset="-122"/>
                <a:sym typeface="Microsoft YaHei"/>
              </a:rPr>
              <a:t>智能生态链</a:t>
            </a:r>
          </a:p>
        </p:txBody>
      </p:sp>
      <p:sp>
        <p:nvSpPr>
          <p:cNvPr id="147" name="圆角矩形 146"/>
          <p:cNvSpPr/>
          <p:nvPr/>
        </p:nvSpPr>
        <p:spPr>
          <a:xfrm>
            <a:off x="4646029" y="861739"/>
            <a:ext cx="2868370" cy="524058"/>
          </a:xfrm>
          <a:prstGeom prst="roundRect">
            <a:avLst/>
          </a:prstGeom>
          <a:solidFill>
            <a:schemeClr val="accent6"/>
          </a:solidFill>
        </p:spPr>
        <p:style>
          <a:lnRef idx="1">
            <a:schemeClr val="accent3"/>
          </a:lnRef>
          <a:fillRef idx="3">
            <a:schemeClr val="accent3"/>
          </a:fillRef>
          <a:effectRef idx="2">
            <a:schemeClr val="accent3"/>
          </a:effectRef>
          <a:fontRef idx="minor">
            <a:schemeClr val="lt1"/>
          </a:fontRef>
        </p:style>
        <p:txBody>
          <a:bodyPr lIns="177258" tIns="88629" rIns="177258" bIns="88629" rtlCol="0" anchor="ctr"/>
          <a:lstStyle/>
          <a:p>
            <a:pPr algn="ctr" defTabSz="408250" hangingPunct="0">
              <a:lnSpc>
                <a:spcPct val="110000"/>
              </a:lnSpc>
              <a:defRPr/>
            </a:pPr>
            <a:r>
              <a:rPr lang="zh-CN" altLang="en-US" sz="1500" kern="0" spc="37" dirty="0">
                <a:solidFill>
                  <a:schemeClr val="tx1">
                    <a:lumMod val="50000"/>
                  </a:schemeClr>
                </a:solidFill>
                <a:latin typeface="微软雅黑" panose="020B0503020204020204" pitchFamily="34" charset="-122"/>
                <a:ea typeface="微软雅黑" panose="020B0503020204020204" pitchFamily="34" charset="-122"/>
                <a:sym typeface="Microsoft YaHei"/>
              </a:rPr>
              <a:t>企业中台敏捷支撑</a:t>
            </a:r>
          </a:p>
        </p:txBody>
      </p:sp>
      <p:sp>
        <p:nvSpPr>
          <p:cNvPr id="148" name="圆角矩形 147"/>
          <p:cNvSpPr/>
          <p:nvPr/>
        </p:nvSpPr>
        <p:spPr>
          <a:xfrm>
            <a:off x="8890276" y="906106"/>
            <a:ext cx="1786909" cy="484770"/>
          </a:xfrm>
          <a:prstGeom prst="roundRect">
            <a:avLst/>
          </a:prstGeom>
        </p:spPr>
        <p:style>
          <a:lnRef idx="1">
            <a:schemeClr val="accent2"/>
          </a:lnRef>
          <a:fillRef idx="3">
            <a:schemeClr val="accent2"/>
          </a:fillRef>
          <a:effectRef idx="2">
            <a:schemeClr val="accent2"/>
          </a:effectRef>
          <a:fontRef idx="minor">
            <a:schemeClr val="lt1"/>
          </a:fontRef>
        </p:style>
        <p:txBody>
          <a:bodyPr lIns="177258" tIns="88629" rIns="177258" bIns="88629" rtlCol="0" anchor="ctr"/>
          <a:lstStyle/>
          <a:p>
            <a:pPr algn="ctr" defTabSz="408250" hangingPunct="0">
              <a:lnSpc>
                <a:spcPct val="110000"/>
              </a:lnSpc>
              <a:defRPr/>
            </a:pPr>
            <a:r>
              <a:rPr lang="zh-CN" altLang="en-US" sz="1500" kern="0" spc="37" dirty="0">
                <a:solidFill>
                  <a:schemeClr val="tx1">
                    <a:lumMod val="50000"/>
                  </a:schemeClr>
                </a:solidFill>
                <a:latin typeface="微软雅黑" panose="020B0503020204020204" pitchFamily="34" charset="-122"/>
                <a:ea typeface="微软雅黑" panose="020B0503020204020204" pitchFamily="34" charset="-122"/>
                <a:sym typeface="Microsoft YaHei"/>
              </a:rPr>
              <a:t>综合能源服务</a:t>
            </a:r>
          </a:p>
        </p:txBody>
      </p:sp>
      <p:sp>
        <p:nvSpPr>
          <p:cNvPr id="24" name="矩形 23"/>
          <p:cNvSpPr/>
          <p:nvPr/>
        </p:nvSpPr>
        <p:spPr>
          <a:xfrm>
            <a:off x="1475570" y="1548660"/>
            <a:ext cx="9803589" cy="307777"/>
          </a:xfrm>
          <a:prstGeom prst="rect">
            <a:avLst/>
          </a:prstGeom>
        </p:spPr>
        <p:txBody>
          <a:bodyPr wrap="square" lIns="91440" tIns="45720" rIns="91440" bIns="45720">
            <a:spAutoFit/>
          </a:bodyPr>
          <a:lstStyle/>
          <a:p>
            <a:pPr lvl="0">
              <a:defRPr/>
            </a:pPr>
            <a:r>
              <a:rPr lang="zh-CN" altLang="en-US" sz="1400" dirty="0"/>
              <a:t>国网公司将有效形成平台化的业务服务能力，</a:t>
            </a:r>
            <a:r>
              <a:rPr lang="zh-CN" altLang="en-US" sz="1400" dirty="0">
                <a:solidFill>
                  <a:srgbClr val="181818"/>
                </a:solidFill>
                <a:latin typeface="Microsoft YaHei" panose="020B0503020204020204" pitchFamily="34" charset="-122"/>
                <a:ea typeface="Microsoft YaHei" panose="020B0503020204020204" pitchFamily="34" charset="-122"/>
              </a:rPr>
              <a:t>有效支撑公司市场化竞争业务，构建电力能源互联生态圈</a:t>
            </a:r>
            <a:r>
              <a:rPr lang="zh-CN" altLang="en-US" sz="1400" dirty="0"/>
              <a:t>。</a:t>
            </a:r>
            <a:endParaRPr lang="en-US" altLang="zh-CN" sz="1400" dirty="0"/>
          </a:p>
        </p:txBody>
      </p:sp>
      <p:sp>
        <p:nvSpPr>
          <p:cNvPr id="216" name="左箭头 215"/>
          <p:cNvSpPr/>
          <p:nvPr/>
        </p:nvSpPr>
        <p:spPr>
          <a:xfrm>
            <a:off x="3613512" y="845782"/>
            <a:ext cx="672982" cy="268628"/>
          </a:xfrm>
          <a:prstGeom prst="leftArrow">
            <a:avLst/>
          </a:prstGeom>
          <a:solidFill>
            <a:schemeClr val="accent6"/>
          </a:solidFill>
        </p:spPr>
        <p:style>
          <a:lnRef idx="1">
            <a:schemeClr val="accent3"/>
          </a:lnRef>
          <a:fillRef idx="3">
            <a:schemeClr val="accent3"/>
          </a:fillRef>
          <a:effectRef idx="2">
            <a:schemeClr val="accent3"/>
          </a:effectRef>
          <a:fontRef idx="minor">
            <a:schemeClr val="lt1"/>
          </a:fontRef>
        </p:style>
        <p:txBody>
          <a:bodyPr lIns="177258" tIns="88629" rIns="177258" bIns="88629" rtlCol="0" anchor="ctr"/>
          <a:lstStyle/>
          <a:p>
            <a:pPr algn="ctr" defTabSz="408250" hangingPunct="0">
              <a:lnSpc>
                <a:spcPct val="110000"/>
              </a:lnSpc>
              <a:defRPr/>
            </a:pPr>
            <a:endParaRPr lang="zh-CN" altLang="en-US" sz="700" kern="0" spc="37">
              <a:solidFill>
                <a:schemeClr val="tx1">
                  <a:lumMod val="50000"/>
                </a:schemeClr>
              </a:solidFill>
              <a:latin typeface="等线" panose="020F0502020204030204"/>
              <a:ea typeface="等线" panose="02010600030101010101" pitchFamily="2" charset="-122"/>
              <a:sym typeface="Microsoft YaHei"/>
            </a:endParaRPr>
          </a:p>
        </p:txBody>
      </p:sp>
      <p:sp>
        <p:nvSpPr>
          <p:cNvPr id="217" name="左箭头 216"/>
          <p:cNvSpPr/>
          <p:nvPr/>
        </p:nvSpPr>
        <p:spPr>
          <a:xfrm rot="10800000">
            <a:off x="3656994" y="1116801"/>
            <a:ext cx="672982" cy="268628"/>
          </a:xfrm>
          <a:prstGeom prst="leftArrow">
            <a:avLst/>
          </a:prstGeom>
          <a:solidFill>
            <a:schemeClr val="accent6"/>
          </a:solidFill>
        </p:spPr>
        <p:style>
          <a:lnRef idx="1">
            <a:schemeClr val="accent3"/>
          </a:lnRef>
          <a:fillRef idx="3">
            <a:schemeClr val="accent3"/>
          </a:fillRef>
          <a:effectRef idx="2">
            <a:schemeClr val="accent3"/>
          </a:effectRef>
          <a:fontRef idx="minor">
            <a:schemeClr val="lt1"/>
          </a:fontRef>
        </p:style>
        <p:txBody>
          <a:bodyPr lIns="177258" tIns="88629" rIns="177258" bIns="88629" rtlCol="0" anchor="ctr"/>
          <a:lstStyle/>
          <a:p>
            <a:pPr algn="ctr" defTabSz="408250" hangingPunct="0">
              <a:lnSpc>
                <a:spcPct val="110000"/>
              </a:lnSpc>
              <a:defRPr/>
            </a:pPr>
            <a:endParaRPr lang="zh-CN" altLang="en-US" sz="700" kern="0" spc="37">
              <a:solidFill>
                <a:schemeClr val="tx1">
                  <a:lumMod val="50000"/>
                </a:schemeClr>
              </a:solidFill>
              <a:latin typeface="等线" panose="020F0502020204030204"/>
              <a:ea typeface="等线" panose="02010600030101010101" pitchFamily="2" charset="-122"/>
              <a:sym typeface="Microsoft YaHei"/>
            </a:endParaRPr>
          </a:p>
        </p:txBody>
      </p:sp>
      <p:sp>
        <p:nvSpPr>
          <p:cNvPr id="218" name="左箭头 217"/>
          <p:cNvSpPr/>
          <p:nvPr/>
        </p:nvSpPr>
        <p:spPr>
          <a:xfrm>
            <a:off x="7863301" y="846999"/>
            <a:ext cx="672982" cy="268628"/>
          </a:xfrm>
          <a:prstGeom prst="leftArrow">
            <a:avLst/>
          </a:prstGeom>
          <a:solidFill>
            <a:schemeClr val="accent6"/>
          </a:solidFill>
        </p:spPr>
        <p:style>
          <a:lnRef idx="1">
            <a:schemeClr val="accent3"/>
          </a:lnRef>
          <a:fillRef idx="3">
            <a:schemeClr val="accent3"/>
          </a:fillRef>
          <a:effectRef idx="2">
            <a:schemeClr val="accent3"/>
          </a:effectRef>
          <a:fontRef idx="minor">
            <a:schemeClr val="lt1"/>
          </a:fontRef>
        </p:style>
        <p:txBody>
          <a:bodyPr lIns="177258" tIns="88629" rIns="177258" bIns="88629" rtlCol="0" anchor="ctr"/>
          <a:lstStyle/>
          <a:p>
            <a:pPr algn="ctr" defTabSz="408250" hangingPunct="0">
              <a:lnSpc>
                <a:spcPct val="110000"/>
              </a:lnSpc>
              <a:defRPr/>
            </a:pPr>
            <a:endParaRPr lang="zh-CN" altLang="en-US" sz="700" kern="0" spc="37">
              <a:solidFill>
                <a:schemeClr val="tx1">
                  <a:lumMod val="50000"/>
                </a:schemeClr>
              </a:solidFill>
              <a:latin typeface="等线" panose="020F0502020204030204"/>
              <a:ea typeface="等线" panose="02010600030101010101" pitchFamily="2" charset="-122"/>
              <a:sym typeface="Microsoft YaHei"/>
            </a:endParaRPr>
          </a:p>
        </p:txBody>
      </p:sp>
      <p:sp>
        <p:nvSpPr>
          <p:cNvPr id="219" name="左箭头 218"/>
          <p:cNvSpPr/>
          <p:nvPr/>
        </p:nvSpPr>
        <p:spPr>
          <a:xfrm rot="10800000">
            <a:off x="7906783" y="1118018"/>
            <a:ext cx="672982" cy="268628"/>
          </a:xfrm>
          <a:prstGeom prst="leftArrow">
            <a:avLst/>
          </a:prstGeom>
          <a:solidFill>
            <a:schemeClr val="accent6"/>
          </a:solidFill>
        </p:spPr>
        <p:style>
          <a:lnRef idx="1">
            <a:schemeClr val="accent3"/>
          </a:lnRef>
          <a:fillRef idx="3">
            <a:schemeClr val="accent3"/>
          </a:fillRef>
          <a:effectRef idx="2">
            <a:schemeClr val="accent3"/>
          </a:effectRef>
          <a:fontRef idx="minor">
            <a:schemeClr val="lt1"/>
          </a:fontRef>
        </p:style>
        <p:txBody>
          <a:bodyPr lIns="177258" tIns="88629" rIns="177258" bIns="88629" rtlCol="0" anchor="ctr"/>
          <a:lstStyle/>
          <a:p>
            <a:pPr algn="ctr" defTabSz="408250" hangingPunct="0">
              <a:lnSpc>
                <a:spcPct val="110000"/>
              </a:lnSpc>
              <a:defRPr/>
            </a:pPr>
            <a:endParaRPr lang="zh-CN" altLang="en-US" sz="700" kern="0" spc="37">
              <a:solidFill>
                <a:schemeClr val="tx1">
                  <a:lumMod val="50000"/>
                </a:schemeClr>
              </a:solidFill>
              <a:latin typeface="等线" panose="020F0502020204030204"/>
              <a:ea typeface="等线" panose="02010600030101010101" pitchFamily="2" charset="-122"/>
              <a:sym typeface="Microsoft YaHei"/>
            </a:endParaRPr>
          </a:p>
        </p:txBody>
      </p:sp>
    </p:spTree>
    <p:extLst>
      <p:ext uri="{BB962C8B-B14F-4D97-AF65-F5344CB8AC3E}">
        <p14:creationId xmlns:p14="http://schemas.microsoft.com/office/powerpoint/2010/main" val="2739979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目录</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5" name="标题 1">
            <a:extLst>
              <a:ext uri="{FF2B5EF4-FFF2-40B4-BE49-F238E27FC236}">
                <a16:creationId xmlns="" xmlns:a16="http://schemas.microsoft.com/office/drawing/2014/main" id="{F31BD122-F3A0-A146-A9ED-414D9701649E}"/>
              </a:ext>
            </a:extLst>
          </p:cNvPr>
          <p:cNvSpPr txBox="1">
            <a:spLocks/>
          </p:cNvSpPr>
          <p:nvPr/>
        </p:nvSpPr>
        <p:spPr>
          <a:xfrm>
            <a:off x="2538238" y="1526630"/>
            <a:ext cx="7419481" cy="3724640"/>
          </a:xfrm>
          <a:prstGeom prst="rect">
            <a:avLst/>
          </a:prstGeom>
          <a:ln w="3175">
            <a:miter lim="400000"/>
          </a:ln>
          <a:extLst>
            <a:ext uri="{C572A759-6A51-4108-AA02-DFA0A04FC94B}">
              <ma14:wrappingTextBoxFlag xmlns:ma14="http://schemas.microsoft.com/office/mac/drawingml/2011/main" xmlns="" val="1"/>
            </a:ext>
          </a:extLst>
        </p:spPr>
        <p:txBody>
          <a:bodyPr lIns="50434" tIns="50434" rIns="50434" bIns="50434" anchor="ctr">
            <a:noAutofit/>
          </a:bodyPr>
          <a:lstStyle>
            <a:lvl1pPr marL="0" marR="0" indent="0" algn="l" defTabSz="397028" rtl="0" latinLnBrk="0">
              <a:lnSpc>
                <a:spcPct val="100000"/>
              </a:lnSpc>
              <a:spcBef>
                <a:spcPts val="0"/>
              </a:spcBef>
              <a:spcAft>
                <a:spcPts val="0"/>
              </a:spcAft>
              <a:buClrTx/>
              <a:buSzTx/>
              <a:buFontTx/>
              <a:buNone/>
              <a:tabLst/>
              <a:defRPr sz="3877" b="0" i="0" u="none" strike="noStrike" cap="none" spc="0" baseline="0">
                <a:ln>
                  <a:noFill/>
                </a:ln>
                <a:solidFill>
                  <a:srgbClr val="FFFFFF"/>
                </a:solidFill>
                <a:uFillTx/>
                <a:latin typeface="+mn-lt"/>
                <a:ea typeface="+mn-ea"/>
                <a:cs typeface="+mn-cs"/>
                <a:sym typeface="Helvetica Light"/>
              </a:defRPr>
            </a:lvl1pPr>
            <a:lvl2pPr marL="0" marR="0" indent="109943"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2pPr>
            <a:lvl3pPr marL="0" marR="0" indent="219890"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3pPr>
            <a:lvl4pPr marL="0" marR="0" indent="329839"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4pPr>
            <a:lvl5pPr marL="0" marR="0" indent="43978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5pPr>
            <a:lvl6pPr marL="0" marR="0" indent="54973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6pPr>
            <a:lvl7pPr marL="0" marR="0" indent="659672"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7pPr>
            <a:lvl8pPr marL="0" marR="0" indent="76961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8pPr>
            <a:lvl9pPr marL="0" marR="0" indent="87956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9pPr>
          </a:lstStyle>
          <a:p>
            <a:pPr marL="457200" indent="-457200">
              <a:lnSpc>
                <a:spcPct val="250000"/>
              </a:lnSpc>
              <a:buFont typeface="+mj-lt"/>
              <a:buAutoNum type="arabicPeriod"/>
            </a:pPr>
            <a:r>
              <a:rPr kumimoji="1" lang="zh-CN" altLang="en-US" sz="2400" b="1" dirty="0">
                <a:solidFill>
                  <a:schemeClr val="tx1"/>
                </a:solidFill>
              </a:rPr>
              <a:t>阿里巴巴对泛在电力物联网的理解</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国网公司企业中台建设策略、重点及演进路线思考</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rgbClr val="FF6200"/>
                </a:solidFill>
              </a:rPr>
              <a:t>企业中台建设所需技术支撑体系的建议</a:t>
            </a:r>
            <a:endParaRPr kumimoji="1" lang="en-US" altLang="zh-CN" sz="2400" b="1" dirty="0">
              <a:solidFill>
                <a:srgbClr val="FF6200"/>
              </a:solidFill>
            </a:endParaRPr>
          </a:p>
          <a:p>
            <a:pPr marL="457200" indent="-457200">
              <a:lnSpc>
                <a:spcPct val="250000"/>
              </a:lnSpc>
              <a:buFont typeface="+mj-lt"/>
              <a:buAutoNum type="arabicPeriod"/>
            </a:pPr>
            <a:r>
              <a:rPr kumimoji="1" lang="zh-CN" altLang="en-US" sz="2400" b="1" dirty="0">
                <a:solidFill>
                  <a:schemeClr val="tx1"/>
                </a:solidFill>
              </a:rPr>
              <a:t>详细技术交流及演示（</a:t>
            </a:r>
            <a:r>
              <a:rPr kumimoji="1" lang="en-US" altLang="zh-CN" sz="2400" b="1" dirty="0">
                <a:solidFill>
                  <a:schemeClr val="tx1"/>
                </a:solidFill>
              </a:rPr>
              <a:t>Q&amp;A</a:t>
            </a:r>
            <a:r>
              <a:rPr kumimoji="1" lang="zh-CN" altLang="en-US" sz="2400" b="1" dirty="0">
                <a:solidFill>
                  <a:schemeClr val="tx1"/>
                </a:solidFill>
              </a:rPr>
              <a:t>）</a:t>
            </a:r>
          </a:p>
        </p:txBody>
      </p:sp>
    </p:spTree>
    <p:extLst>
      <p:ext uri="{BB962C8B-B14F-4D97-AF65-F5344CB8AC3E}">
        <p14:creationId xmlns:p14="http://schemas.microsoft.com/office/powerpoint/2010/main" val="2226908835"/>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a:extLst>
              <a:ext uri="{28A0092B-C50C-407E-A947-70E740481C1C}">
                <a14:useLocalDpi xmlns:a14="http://schemas.microsoft.com/office/drawing/2010/main" val="0"/>
              </a:ext>
            </a:extLst>
          </a:blip>
          <a:srcRect/>
          <a:stretch>
            <a:fillRect/>
          </a:stretch>
        </p:blipFill>
        <p:spPr bwMode="auto">
          <a:xfrm>
            <a:off x="195036" y="1018910"/>
            <a:ext cx="11692164" cy="5577841"/>
          </a:xfrm>
          <a:prstGeom prst="rect">
            <a:avLst/>
          </a:prstGeom>
          <a:noFill/>
          <a:ln>
            <a:noFill/>
          </a:ln>
        </p:spPr>
      </p:pic>
      <p:sp>
        <p:nvSpPr>
          <p:cNvPr id="5" name="Shape 349">
            <a:extLst>
              <a:ext uri="{FF2B5EF4-FFF2-40B4-BE49-F238E27FC236}">
                <a16:creationId xmlns="" xmlns:a16="http://schemas.microsoft.com/office/drawing/2014/main" id="{98615758-689F-0C42-AE7F-9A301551EDD1}"/>
              </a:ext>
            </a:extLst>
          </p:cNvPr>
          <p:cNvSpPr/>
          <p:nvPr/>
        </p:nvSpPr>
        <p:spPr>
          <a:xfrm>
            <a:off x="195045" y="93047"/>
            <a:ext cx="98417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企业中台建设和运营需求对云平台的建设提出了更高要求</a:t>
            </a:r>
            <a:endParaRPr sz="2700" dirty="0">
              <a:solidFill>
                <a:srgbClr val="18181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578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阿里巴巴对泛在电力物联网的理解</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sp>
        <p:nvSpPr>
          <p:cNvPr id="3" name="椭圆 2"/>
          <p:cNvSpPr/>
          <p:nvPr/>
        </p:nvSpPr>
        <p:spPr>
          <a:xfrm>
            <a:off x="1229709" y="5150078"/>
            <a:ext cx="3650514" cy="108256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zh-CN" altLang="en-US" dirty="0" smtClean="0"/>
              <a:t>买卖关系</a:t>
            </a:r>
            <a:endParaRPr lang="zh-CN" altLang="en-US" dirty="0"/>
          </a:p>
        </p:txBody>
      </p:sp>
      <p:sp>
        <p:nvSpPr>
          <p:cNvPr id="5" name="椭圆 4"/>
          <p:cNvSpPr/>
          <p:nvPr/>
        </p:nvSpPr>
        <p:spPr>
          <a:xfrm>
            <a:off x="7236567" y="5150069"/>
            <a:ext cx="3650514" cy="108443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dirty="0" smtClean="0"/>
              <a:t>产业链关系</a:t>
            </a:r>
            <a:endParaRPr lang="zh-CN" altLang="en-US" dirty="0"/>
          </a:p>
        </p:txBody>
      </p:sp>
      <p:grpSp>
        <p:nvGrpSpPr>
          <p:cNvPr id="11" name="组合 10"/>
          <p:cNvGrpSpPr/>
          <p:nvPr/>
        </p:nvGrpSpPr>
        <p:grpSpPr>
          <a:xfrm>
            <a:off x="5022320" y="5150069"/>
            <a:ext cx="2072169" cy="1145232"/>
            <a:chOff x="4685983" y="1417031"/>
            <a:chExt cx="2841053" cy="1145232"/>
          </a:xfrm>
        </p:grpSpPr>
        <p:sp>
          <p:nvSpPr>
            <p:cNvPr id="4" name="右箭头 3"/>
            <p:cNvSpPr/>
            <p:nvPr/>
          </p:nvSpPr>
          <p:spPr>
            <a:xfrm>
              <a:off x="4685985" y="1634358"/>
              <a:ext cx="2841051" cy="27326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右箭头 6"/>
            <p:cNvSpPr/>
            <p:nvPr/>
          </p:nvSpPr>
          <p:spPr>
            <a:xfrm flipH="1">
              <a:off x="4685983" y="2065282"/>
              <a:ext cx="2841051" cy="2890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文本框 7"/>
            <p:cNvSpPr txBox="1"/>
            <p:nvPr/>
          </p:nvSpPr>
          <p:spPr>
            <a:xfrm>
              <a:off x="5355882" y="2285264"/>
              <a:ext cx="1941098" cy="276999"/>
            </a:xfrm>
            <a:prstGeom prst="rect">
              <a:avLst/>
            </a:prstGeom>
            <a:noFill/>
          </p:spPr>
          <p:txBody>
            <a:bodyPr wrap="none" rtlCol="0">
              <a:spAutoFit/>
            </a:bodyPr>
            <a:lstStyle/>
            <a:p>
              <a:r>
                <a:rPr lang="zh-CN" altLang="en-US" sz="1200" dirty="0"/>
                <a:t>平台化一站式服务</a:t>
              </a:r>
            </a:p>
          </p:txBody>
        </p:sp>
        <p:sp>
          <p:nvSpPr>
            <p:cNvPr id="10" name="文本框 9"/>
            <p:cNvSpPr txBox="1"/>
            <p:nvPr/>
          </p:nvSpPr>
          <p:spPr>
            <a:xfrm>
              <a:off x="5355882" y="1417031"/>
              <a:ext cx="1730110" cy="276999"/>
            </a:xfrm>
            <a:prstGeom prst="rect">
              <a:avLst/>
            </a:prstGeom>
            <a:noFill/>
          </p:spPr>
          <p:txBody>
            <a:bodyPr wrap="none" rtlCol="0">
              <a:spAutoFit/>
            </a:bodyPr>
            <a:lstStyle/>
            <a:p>
              <a:r>
                <a:rPr lang="zh-CN" altLang="en-US" sz="1200" dirty="0"/>
                <a:t>供应链优化协同</a:t>
              </a:r>
            </a:p>
          </p:txBody>
        </p:sp>
      </p:grpSp>
      <p:sp>
        <p:nvSpPr>
          <p:cNvPr id="12" name="文本框 11"/>
          <p:cNvSpPr txBox="1"/>
          <p:nvPr/>
        </p:nvSpPr>
        <p:spPr>
          <a:xfrm>
            <a:off x="2385552" y="6232634"/>
            <a:ext cx="1338828" cy="369332"/>
          </a:xfrm>
          <a:prstGeom prst="rect">
            <a:avLst/>
          </a:prstGeom>
          <a:noFill/>
        </p:spPr>
        <p:txBody>
          <a:bodyPr wrap="none" lIns="91440" tIns="45720" rIns="91440" bIns="45720" rtlCol="0">
            <a:spAutoFit/>
          </a:bodyPr>
          <a:lstStyle/>
          <a:p>
            <a:r>
              <a:rPr lang="zh-CN" altLang="en-US" dirty="0" smtClean="0"/>
              <a:t>消费互联网</a:t>
            </a:r>
            <a:endParaRPr lang="zh-CN" altLang="en-US" dirty="0"/>
          </a:p>
        </p:txBody>
      </p:sp>
      <p:sp>
        <p:nvSpPr>
          <p:cNvPr id="14" name="文本框 13"/>
          <p:cNvSpPr txBox="1"/>
          <p:nvPr/>
        </p:nvSpPr>
        <p:spPr>
          <a:xfrm>
            <a:off x="8507827" y="6232634"/>
            <a:ext cx="1338828" cy="369332"/>
          </a:xfrm>
          <a:prstGeom prst="rect">
            <a:avLst/>
          </a:prstGeom>
          <a:noFill/>
        </p:spPr>
        <p:txBody>
          <a:bodyPr wrap="none" lIns="91440" tIns="45720" rIns="91440" bIns="45720" rtlCol="0">
            <a:spAutoFit/>
          </a:bodyPr>
          <a:lstStyle/>
          <a:p>
            <a:r>
              <a:rPr lang="zh-CN" altLang="en-US" dirty="0" smtClean="0"/>
              <a:t>产业互联网</a:t>
            </a:r>
            <a:endParaRPr lang="zh-CN" altLang="en-US" dirty="0"/>
          </a:p>
        </p:txBody>
      </p:sp>
      <p:pic>
        <p:nvPicPr>
          <p:cNvPr id="15" name="图片 14"/>
          <p:cNvPicPr>
            <a:picLocks noChangeAspect="1"/>
          </p:cNvPicPr>
          <p:nvPr/>
        </p:nvPicPr>
        <p:blipFill>
          <a:blip/>
          <a:stretch>
            <a:fillRect/>
          </a:stretch>
        </p:blipFill>
        <p:spPr>
          <a:xfrm>
            <a:off x="484390" y="923777"/>
            <a:ext cx="10830739" cy="3921492"/>
          </a:xfrm>
          <a:prstGeom prst="rect">
            <a:avLst/>
          </a:prstGeom>
        </p:spPr>
      </p:pic>
    </p:spTree>
    <p:extLst>
      <p:ext uri="{BB962C8B-B14F-4D97-AF65-F5344CB8AC3E}">
        <p14:creationId xmlns:p14="http://schemas.microsoft.com/office/powerpoint/2010/main" val="3405473460"/>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306293" y="139160"/>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altLang="zh-CN" sz="2700" dirty="0">
                <a:solidFill>
                  <a:srgbClr val="181818"/>
                </a:solidFill>
                <a:latin typeface="Microsoft YaHei" panose="020B0503020204020204" pitchFamily="34" charset="-122"/>
                <a:ea typeface="Microsoft YaHei" panose="020B0503020204020204" pitchFamily="34" charset="-122"/>
              </a:rPr>
              <a:t>19</a:t>
            </a:r>
            <a:r>
              <a:rPr lang="zh-CN" altLang="en-US" sz="2700" dirty="0">
                <a:solidFill>
                  <a:srgbClr val="181818"/>
                </a:solidFill>
                <a:latin typeface="Microsoft YaHei" panose="020B0503020204020204" pitchFamily="34" charset="-122"/>
                <a:ea typeface="Microsoft YaHei" panose="020B0503020204020204" pitchFamily="34" charset="-122"/>
              </a:rPr>
              <a:t>年迅速构建完整的云服务能力，建立中台服务支撑应用</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8259709" y="4647380"/>
            <a:ext cx="1810121" cy="1042317"/>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1" name="矩形 10"/>
          <p:cNvSpPr/>
          <p:nvPr/>
        </p:nvSpPr>
        <p:spPr>
          <a:xfrm>
            <a:off x="6298643" y="4621784"/>
            <a:ext cx="1865310" cy="10679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2" name="矩形 11"/>
          <p:cNvSpPr/>
          <p:nvPr/>
        </p:nvSpPr>
        <p:spPr>
          <a:xfrm>
            <a:off x="4510527" y="4638326"/>
            <a:ext cx="1704120" cy="105137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3" name="矩形 12"/>
          <p:cNvSpPr/>
          <p:nvPr/>
        </p:nvSpPr>
        <p:spPr>
          <a:xfrm>
            <a:off x="2533950" y="4585432"/>
            <a:ext cx="1917700" cy="110426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4" name="Shape 254"/>
          <p:cNvSpPr/>
          <p:nvPr/>
        </p:nvSpPr>
        <p:spPr>
          <a:xfrm>
            <a:off x="2544680" y="4383111"/>
            <a:ext cx="190697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15" name="矩形 14"/>
          <p:cNvSpPr/>
          <p:nvPr/>
        </p:nvSpPr>
        <p:spPr>
          <a:xfrm>
            <a:off x="8259709" y="3213163"/>
            <a:ext cx="1810121"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6" name="矩形 15"/>
          <p:cNvSpPr/>
          <p:nvPr/>
        </p:nvSpPr>
        <p:spPr>
          <a:xfrm>
            <a:off x="6298643" y="3220026"/>
            <a:ext cx="1865310"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7" name="矩形 16"/>
          <p:cNvSpPr/>
          <p:nvPr/>
        </p:nvSpPr>
        <p:spPr>
          <a:xfrm>
            <a:off x="4510527" y="3213163"/>
            <a:ext cx="1704121"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8" name="矩形 17"/>
          <p:cNvSpPr/>
          <p:nvPr/>
        </p:nvSpPr>
        <p:spPr>
          <a:xfrm>
            <a:off x="2533950" y="3218603"/>
            <a:ext cx="1917700"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19" name="矩形 18"/>
          <p:cNvSpPr/>
          <p:nvPr/>
        </p:nvSpPr>
        <p:spPr>
          <a:xfrm>
            <a:off x="4510526" y="1666092"/>
            <a:ext cx="1704122" cy="122424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20" name="矩形 19"/>
          <p:cNvSpPr/>
          <p:nvPr/>
        </p:nvSpPr>
        <p:spPr>
          <a:xfrm>
            <a:off x="2544680" y="1617334"/>
            <a:ext cx="1906970" cy="127299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21" name="Shape 254"/>
          <p:cNvSpPr/>
          <p:nvPr/>
        </p:nvSpPr>
        <p:spPr>
          <a:xfrm>
            <a:off x="2533950" y="1382906"/>
            <a:ext cx="191770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2" name="Shape 254"/>
          <p:cNvSpPr/>
          <p:nvPr/>
        </p:nvSpPr>
        <p:spPr>
          <a:xfrm>
            <a:off x="4510527" y="1382906"/>
            <a:ext cx="1704121"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3" name="Shape 254"/>
          <p:cNvSpPr/>
          <p:nvPr/>
        </p:nvSpPr>
        <p:spPr>
          <a:xfrm>
            <a:off x="8259709" y="2936734"/>
            <a:ext cx="1819947"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4" name="Shape 254"/>
          <p:cNvSpPr/>
          <p:nvPr/>
        </p:nvSpPr>
        <p:spPr>
          <a:xfrm>
            <a:off x="6298643" y="2935312"/>
            <a:ext cx="1865310" cy="290019"/>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5" name="Shape 254"/>
          <p:cNvSpPr/>
          <p:nvPr/>
        </p:nvSpPr>
        <p:spPr>
          <a:xfrm>
            <a:off x="6298643" y="1382906"/>
            <a:ext cx="3771186" cy="1507427"/>
          </a:xfrm>
          <a:prstGeom prst="rect">
            <a:avLst/>
          </a:prstGeom>
          <a:solidFill>
            <a:srgbClr val="2AEFE5"/>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r>
              <a:rPr lang="zh-CN" altLang="en-US" sz="1200" dirty="0">
                <a:solidFill>
                  <a:srgbClr val="000000"/>
                </a:solidFill>
                <a:latin typeface="微软雅黑"/>
                <a:ea typeface="微软雅黑"/>
                <a:cs typeface="微软雅黑"/>
              </a:rPr>
              <a:t>云管控</a:t>
            </a:r>
            <a:endParaRPr sz="1200" dirty="0">
              <a:solidFill>
                <a:srgbClr val="000000"/>
              </a:solidFill>
              <a:latin typeface="微软雅黑"/>
              <a:ea typeface="微软雅黑"/>
              <a:cs typeface="微软雅黑"/>
            </a:endParaRPr>
          </a:p>
        </p:txBody>
      </p:sp>
      <p:sp>
        <p:nvSpPr>
          <p:cNvPr id="26" name="Shape 254"/>
          <p:cNvSpPr/>
          <p:nvPr/>
        </p:nvSpPr>
        <p:spPr>
          <a:xfrm>
            <a:off x="4510526" y="2935311"/>
            <a:ext cx="1704122"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7" name="Shape 254"/>
          <p:cNvSpPr/>
          <p:nvPr/>
        </p:nvSpPr>
        <p:spPr>
          <a:xfrm>
            <a:off x="4510527" y="4383111"/>
            <a:ext cx="170412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8" name="Shape 254"/>
          <p:cNvSpPr/>
          <p:nvPr/>
        </p:nvSpPr>
        <p:spPr>
          <a:xfrm>
            <a:off x="6298643" y="4383111"/>
            <a:ext cx="186531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29" name="Shape 254"/>
          <p:cNvSpPr/>
          <p:nvPr/>
        </p:nvSpPr>
        <p:spPr>
          <a:xfrm>
            <a:off x="8259709" y="4383111"/>
            <a:ext cx="1810121"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30" name="文本框 29"/>
          <p:cNvSpPr txBox="1"/>
          <p:nvPr/>
        </p:nvSpPr>
        <p:spPr>
          <a:xfrm>
            <a:off x="5071256" y="1391368"/>
            <a:ext cx="743781"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18958" rtlCol="0" anchor="ctr">
            <a:spAutoFit/>
          </a:bodyPr>
          <a:lstStyle/>
          <a:p>
            <a:pPr defTabSz="415393" latinLnBrk="1"/>
            <a:r>
              <a:rPr lang="en-US" altLang="zh-CN" sz="1000" dirty="0">
                <a:solidFill>
                  <a:srgbClr val="000000"/>
                </a:solidFill>
                <a:latin typeface="微软雅黑"/>
                <a:ea typeface="微软雅黑"/>
                <a:cs typeface="微软雅黑"/>
              </a:rPr>
              <a:t>AI</a:t>
            </a:r>
            <a:r>
              <a:rPr lang="zh-CN" altLang="en-US" sz="1000" dirty="0">
                <a:solidFill>
                  <a:srgbClr val="000000"/>
                </a:solidFill>
                <a:latin typeface="微软雅黑"/>
                <a:ea typeface="微软雅黑"/>
                <a:cs typeface="微软雅黑"/>
              </a:rPr>
              <a:t>应用服务</a:t>
            </a:r>
          </a:p>
        </p:txBody>
      </p:sp>
      <p:sp>
        <p:nvSpPr>
          <p:cNvPr id="31" name="文本框 30"/>
          <p:cNvSpPr txBox="1"/>
          <p:nvPr/>
        </p:nvSpPr>
        <p:spPr>
          <a:xfrm>
            <a:off x="4702030" y="1666092"/>
            <a:ext cx="1048189" cy="10874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800" dirty="0">
                <a:solidFill>
                  <a:srgbClr val="000000"/>
                </a:solidFill>
                <a:latin typeface="微软雅黑"/>
                <a:ea typeface="微软雅黑"/>
                <a:cs typeface="微软雅黑"/>
              </a:rPr>
              <a:t>智能语音</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自然语言处理</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人脸识别</a:t>
            </a:r>
          </a:p>
          <a:p>
            <a:pPr defTabSz="415393" latinLnBrk="1"/>
            <a:r>
              <a:rPr lang="zh-CN" altLang="en-US" sz="800" dirty="0">
                <a:solidFill>
                  <a:srgbClr val="000000"/>
                </a:solidFill>
                <a:latin typeface="微软雅黑"/>
                <a:ea typeface="微软雅黑"/>
                <a:cs typeface="微软雅黑"/>
              </a:rPr>
              <a:t>图像识别</a:t>
            </a:r>
          </a:p>
          <a:p>
            <a:pPr defTabSz="415393" latinLnBrk="1"/>
            <a:r>
              <a:rPr lang="zh-CN" altLang="en-US" sz="800" dirty="0">
                <a:solidFill>
                  <a:srgbClr val="000000"/>
                </a:solidFill>
                <a:latin typeface="微软雅黑"/>
                <a:ea typeface="微软雅黑"/>
                <a:cs typeface="微软雅黑"/>
              </a:rPr>
              <a:t>图像搜索</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视频分析</a:t>
            </a:r>
          </a:p>
          <a:p>
            <a:pPr defTabSz="415393" latinLnBrk="1"/>
            <a:r>
              <a:rPr lang="zh-CN" altLang="en-US" sz="800" dirty="0">
                <a:solidFill>
                  <a:srgbClr val="000000"/>
                </a:solidFill>
                <a:latin typeface="微软雅黑"/>
                <a:ea typeface="微软雅黑"/>
                <a:cs typeface="微软雅黑"/>
              </a:rPr>
              <a:t>机器翻译</a:t>
            </a:r>
          </a:p>
          <a:p>
            <a:pPr defTabSz="415393" latinLnBrk="1"/>
            <a:r>
              <a:rPr lang="zh-CN" altLang="en-US" sz="800" dirty="0">
                <a:solidFill>
                  <a:srgbClr val="000000"/>
                </a:solidFill>
                <a:latin typeface="微软雅黑"/>
                <a:ea typeface="微软雅黑"/>
                <a:cs typeface="微软雅黑"/>
              </a:rPr>
              <a:t>文字</a:t>
            </a:r>
            <a:r>
              <a:rPr lang="en-US" altLang="zh-CN" sz="800" dirty="0">
                <a:solidFill>
                  <a:srgbClr val="000000"/>
                </a:solidFill>
                <a:latin typeface="微软雅黑"/>
                <a:ea typeface="微软雅黑"/>
                <a:cs typeface="微软雅黑"/>
              </a:rPr>
              <a:t>OCR</a:t>
            </a:r>
          </a:p>
        </p:txBody>
      </p:sp>
      <p:sp>
        <p:nvSpPr>
          <p:cNvPr id="32" name="矩形 31"/>
          <p:cNvSpPr/>
          <p:nvPr/>
        </p:nvSpPr>
        <p:spPr>
          <a:xfrm>
            <a:off x="2719556" y="4737076"/>
            <a:ext cx="1136855"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云服务器</a:t>
            </a:r>
            <a:r>
              <a:rPr lang="en-US" altLang="zh-CN" sz="800" dirty="0">
                <a:solidFill>
                  <a:srgbClr val="000000"/>
                </a:solidFill>
                <a:latin typeface="微软雅黑"/>
                <a:ea typeface="微软雅黑"/>
                <a:cs typeface="微软雅黑"/>
              </a:rPr>
              <a:t>ECS</a:t>
            </a:r>
          </a:p>
          <a:p>
            <a:pPr defTabSz="410814"/>
            <a:r>
              <a:rPr lang="zh-CN" altLang="en-US" sz="800" dirty="0">
                <a:solidFill>
                  <a:srgbClr val="000000"/>
                </a:solidFill>
                <a:latin typeface="微软雅黑"/>
                <a:ea typeface="微软雅黑"/>
                <a:cs typeface="微软雅黑"/>
              </a:rPr>
              <a:t>弹性裸金属服务器</a:t>
            </a:r>
          </a:p>
          <a:p>
            <a:pPr defTabSz="410814"/>
            <a:r>
              <a:rPr lang="en-US" altLang="zh-CN" sz="800" dirty="0">
                <a:solidFill>
                  <a:srgbClr val="000000"/>
                </a:solidFill>
                <a:latin typeface="微软雅黑"/>
                <a:ea typeface="微软雅黑"/>
                <a:cs typeface="微软雅黑"/>
              </a:rPr>
              <a:t>GPU</a:t>
            </a:r>
            <a:r>
              <a:rPr lang="zh-CN" altLang="en-US" sz="800" dirty="0">
                <a:solidFill>
                  <a:srgbClr val="000000"/>
                </a:solidFill>
                <a:latin typeface="微软雅黑"/>
                <a:ea typeface="微软雅黑"/>
                <a:cs typeface="微软雅黑"/>
              </a:rPr>
              <a:t>云服务器</a:t>
            </a:r>
          </a:p>
          <a:p>
            <a:pPr defTabSz="410814"/>
            <a:r>
              <a:rPr lang="en-US" altLang="zh-CN" sz="800" dirty="0">
                <a:solidFill>
                  <a:srgbClr val="000000"/>
                </a:solidFill>
                <a:latin typeface="微软雅黑"/>
                <a:ea typeface="微软雅黑"/>
                <a:cs typeface="微软雅黑"/>
              </a:rPr>
              <a:t>FPGA</a:t>
            </a:r>
            <a:r>
              <a:rPr lang="zh-CN" altLang="en-US" sz="800" dirty="0">
                <a:solidFill>
                  <a:srgbClr val="000000"/>
                </a:solidFill>
                <a:latin typeface="微软雅黑"/>
                <a:ea typeface="微软雅黑"/>
                <a:cs typeface="微软雅黑"/>
              </a:rPr>
              <a:t>云服务器</a:t>
            </a:r>
          </a:p>
          <a:p>
            <a:pPr defTabSz="410814"/>
            <a:r>
              <a:rPr lang="zh-CN" altLang="en-US" sz="800" dirty="0">
                <a:solidFill>
                  <a:srgbClr val="000000"/>
                </a:solidFill>
                <a:latin typeface="微软雅黑"/>
                <a:ea typeface="微软雅黑"/>
                <a:cs typeface="微软雅黑"/>
              </a:rPr>
              <a:t>容器服务</a:t>
            </a:r>
          </a:p>
          <a:p>
            <a:pPr defTabSz="410814"/>
            <a:r>
              <a:rPr lang="zh-CN" altLang="en-US" sz="800" dirty="0">
                <a:solidFill>
                  <a:srgbClr val="000000"/>
                </a:solidFill>
                <a:latin typeface="微软雅黑"/>
                <a:ea typeface="微软雅黑"/>
                <a:cs typeface="微软雅黑"/>
              </a:rPr>
              <a:t>弹性伸缩</a:t>
            </a:r>
          </a:p>
        </p:txBody>
      </p:sp>
      <p:sp>
        <p:nvSpPr>
          <p:cNvPr id="33" name="矩形 32"/>
          <p:cNvSpPr/>
          <p:nvPr/>
        </p:nvSpPr>
        <p:spPr>
          <a:xfrm>
            <a:off x="3160872" y="4412807"/>
            <a:ext cx="702234"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弹性计算</a:t>
            </a:r>
          </a:p>
        </p:txBody>
      </p:sp>
      <p:sp>
        <p:nvSpPr>
          <p:cNvPr id="34" name="矩形 33"/>
          <p:cNvSpPr/>
          <p:nvPr/>
        </p:nvSpPr>
        <p:spPr>
          <a:xfrm>
            <a:off x="5175357" y="4425498"/>
            <a:ext cx="354190"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网络</a:t>
            </a:r>
          </a:p>
        </p:txBody>
      </p:sp>
      <p:sp>
        <p:nvSpPr>
          <p:cNvPr id="35" name="矩形 34"/>
          <p:cNvSpPr/>
          <p:nvPr/>
        </p:nvSpPr>
        <p:spPr>
          <a:xfrm>
            <a:off x="4689329" y="4722973"/>
            <a:ext cx="1163682" cy="415280"/>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负载均衡</a:t>
            </a:r>
            <a:r>
              <a:rPr lang="en-US" altLang="zh-CN" sz="800" dirty="0">
                <a:solidFill>
                  <a:srgbClr val="000000"/>
                </a:solidFill>
                <a:latin typeface="微软雅黑"/>
                <a:ea typeface="微软雅黑"/>
                <a:cs typeface="微软雅黑"/>
              </a:rPr>
              <a:t>SLB </a:t>
            </a:r>
          </a:p>
          <a:p>
            <a:pPr defTabSz="410814"/>
            <a:r>
              <a:rPr lang="en-US" altLang="zh-CN" sz="800" dirty="0">
                <a:solidFill>
                  <a:srgbClr val="000000"/>
                </a:solidFill>
                <a:latin typeface="微软雅黑"/>
                <a:ea typeface="微软雅黑"/>
                <a:cs typeface="微软雅黑"/>
              </a:rPr>
              <a:t>NAT</a:t>
            </a:r>
            <a:r>
              <a:rPr lang="zh-CN" altLang="en-US" sz="800" dirty="0">
                <a:solidFill>
                  <a:srgbClr val="000000"/>
                </a:solidFill>
                <a:latin typeface="微软雅黑"/>
                <a:ea typeface="微软雅黑"/>
                <a:cs typeface="微软雅黑"/>
              </a:rPr>
              <a:t>网关 </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专有网络</a:t>
            </a:r>
            <a:r>
              <a:rPr lang="en-US" altLang="zh-CN" sz="800" dirty="0">
                <a:solidFill>
                  <a:srgbClr val="000000"/>
                </a:solidFill>
                <a:latin typeface="微软雅黑"/>
                <a:ea typeface="微软雅黑"/>
                <a:cs typeface="微软雅黑"/>
              </a:rPr>
              <a:t>VPC</a:t>
            </a:r>
          </a:p>
        </p:txBody>
      </p:sp>
      <p:sp>
        <p:nvSpPr>
          <p:cNvPr id="36" name="矩形 35"/>
          <p:cNvSpPr/>
          <p:nvPr/>
        </p:nvSpPr>
        <p:spPr>
          <a:xfrm>
            <a:off x="8997873" y="4425498"/>
            <a:ext cx="438162"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数据库</a:t>
            </a:r>
          </a:p>
        </p:txBody>
      </p:sp>
      <p:sp>
        <p:nvSpPr>
          <p:cNvPr id="37" name="矩形 36"/>
          <p:cNvSpPr/>
          <p:nvPr/>
        </p:nvSpPr>
        <p:spPr>
          <a:xfrm>
            <a:off x="8222773" y="4684407"/>
            <a:ext cx="1213262"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关系型</a:t>
            </a:r>
            <a:r>
              <a:rPr lang="zh-TW" altLang="en-US" sz="800" dirty="0">
                <a:solidFill>
                  <a:srgbClr val="000000"/>
                </a:solidFill>
                <a:latin typeface="微软雅黑"/>
                <a:ea typeface="微软雅黑"/>
                <a:cs typeface="微软雅黑"/>
              </a:rPr>
              <a:t>云数据库</a:t>
            </a:r>
            <a:endParaRPr lang="en-US" altLang="zh-TW" sz="800" dirty="0">
              <a:solidFill>
                <a:srgbClr val="000000"/>
              </a:solidFill>
              <a:latin typeface="微软雅黑"/>
              <a:ea typeface="微软雅黑"/>
              <a:cs typeface="微软雅黑"/>
            </a:endParaRP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Redis</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MongoDB</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Hbase</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Memcache</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表格存储</a:t>
            </a:r>
            <a:r>
              <a:rPr lang="en-US" altLang="zh-TW" sz="800" dirty="0" err="1">
                <a:solidFill>
                  <a:srgbClr val="000000"/>
                </a:solidFill>
                <a:latin typeface="微软雅黑"/>
                <a:ea typeface="微软雅黑"/>
                <a:cs typeface="微软雅黑"/>
              </a:rPr>
              <a:t>TableStore</a:t>
            </a:r>
            <a:endParaRPr lang="en-US" altLang="zh-TW" sz="800" dirty="0">
              <a:solidFill>
                <a:srgbClr val="000000"/>
              </a:solidFill>
              <a:latin typeface="微软雅黑"/>
              <a:ea typeface="微软雅黑"/>
              <a:cs typeface="微软雅黑"/>
            </a:endParaRPr>
          </a:p>
        </p:txBody>
      </p:sp>
      <p:sp>
        <p:nvSpPr>
          <p:cNvPr id="38" name="矩形 37"/>
          <p:cNvSpPr/>
          <p:nvPr/>
        </p:nvSpPr>
        <p:spPr>
          <a:xfrm>
            <a:off x="9371354" y="4704069"/>
            <a:ext cx="1274117" cy="66150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时序数据库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缓存数据库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内存数据库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数据传输</a:t>
            </a:r>
            <a:r>
              <a:rPr lang="en-US" altLang="zh-CN" sz="800" dirty="0">
                <a:solidFill>
                  <a:srgbClr val="000000"/>
                </a:solidFill>
                <a:latin typeface="微软雅黑"/>
                <a:ea typeface="微软雅黑"/>
                <a:cs typeface="微软雅黑"/>
              </a:rPr>
              <a:t>DTS </a:t>
            </a:r>
          </a:p>
          <a:p>
            <a:pPr defTabSz="410814"/>
            <a:r>
              <a:rPr lang="zh-CN" altLang="en-US" sz="800" dirty="0">
                <a:solidFill>
                  <a:srgbClr val="000000"/>
                </a:solidFill>
                <a:latin typeface="微软雅黑"/>
                <a:ea typeface="微软雅黑"/>
                <a:cs typeface="微软雅黑"/>
              </a:rPr>
              <a:t>数据管理</a:t>
            </a:r>
            <a:r>
              <a:rPr lang="en-US" altLang="zh-CN" sz="800" dirty="0">
                <a:solidFill>
                  <a:srgbClr val="000000"/>
                </a:solidFill>
                <a:latin typeface="微软雅黑"/>
                <a:ea typeface="微软雅黑"/>
                <a:cs typeface="微软雅黑"/>
              </a:rPr>
              <a:t>DMS </a:t>
            </a:r>
          </a:p>
        </p:txBody>
      </p:sp>
      <p:sp>
        <p:nvSpPr>
          <p:cNvPr id="39" name="矩形 38"/>
          <p:cNvSpPr/>
          <p:nvPr/>
        </p:nvSpPr>
        <p:spPr>
          <a:xfrm>
            <a:off x="2746186" y="1755975"/>
            <a:ext cx="829373" cy="66150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视频服务</a:t>
            </a:r>
            <a:endParaRPr lang="en-US" altLang="zh-CN" sz="800" dirty="0">
              <a:solidFill>
                <a:srgbClr val="000000"/>
              </a:solidFill>
              <a:latin typeface="微软雅黑"/>
              <a:ea typeface="微软雅黑"/>
              <a:cs typeface="微软雅黑"/>
            </a:endParaRPr>
          </a:p>
          <a:p>
            <a:pPr defTabSz="410814"/>
            <a:r>
              <a:rPr lang="en-US" altLang="zh-CN" sz="800" dirty="0">
                <a:solidFill>
                  <a:srgbClr val="000000"/>
                </a:solidFill>
                <a:latin typeface="微软雅黑"/>
                <a:ea typeface="微软雅黑"/>
                <a:cs typeface="微软雅黑"/>
              </a:rPr>
              <a:t>CDN</a:t>
            </a:r>
            <a:r>
              <a:rPr lang="zh-CN" altLang="en-US" sz="800" dirty="0">
                <a:solidFill>
                  <a:srgbClr val="000000"/>
                </a:solidFill>
                <a:latin typeface="微软雅黑"/>
                <a:ea typeface="微软雅黑"/>
                <a:cs typeface="微软雅黑"/>
              </a:rPr>
              <a:t>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实人认证</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通信服务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业务风控</a:t>
            </a:r>
            <a:endParaRPr lang="en-US" altLang="zh-CN" sz="800" dirty="0">
              <a:solidFill>
                <a:srgbClr val="000000"/>
              </a:solidFill>
              <a:latin typeface="微软雅黑"/>
              <a:ea typeface="微软雅黑"/>
              <a:cs typeface="微软雅黑"/>
            </a:endParaRPr>
          </a:p>
        </p:txBody>
      </p:sp>
      <p:sp>
        <p:nvSpPr>
          <p:cNvPr id="40" name="矩形 39"/>
          <p:cNvSpPr/>
          <p:nvPr/>
        </p:nvSpPr>
        <p:spPr>
          <a:xfrm>
            <a:off x="4982695" y="2993241"/>
            <a:ext cx="668994"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中间件服务</a:t>
            </a:r>
          </a:p>
        </p:txBody>
      </p:sp>
      <p:sp>
        <p:nvSpPr>
          <p:cNvPr id="41" name="矩形 40"/>
          <p:cNvSpPr/>
          <p:nvPr/>
        </p:nvSpPr>
        <p:spPr>
          <a:xfrm>
            <a:off x="7032536" y="4422848"/>
            <a:ext cx="335569"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存储</a:t>
            </a:r>
          </a:p>
        </p:txBody>
      </p:sp>
      <p:sp>
        <p:nvSpPr>
          <p:cNvPr id="42" name="矩形 41"/>
          <p:cNvSpPr/>
          <p:nvPr/>
        </p:nvSpPr>
        <p:spPr>
          <a:xfrm>
            <a:off x="6498342" y="4736683"/>
            <a:ext cx="1818857"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对象存储</a:t>
            </a:r>
            <a:r>
              <a:rPr lang="en-US" altLang="zh-CN" sz="800" dirty="0">
                <a:solidFill>
                  <a:srgbClr val="000000"/>
                </a:solidFill>
                <a:latin typeface="微软雅黑"/>
                <a:ea typeface="微软雅黑"/>
                <a:cs typeface="微软雅黑"/>
              </a:rPr>
              <a:t>OSS</a:t>
            </a:r>
          </a:p>
          <a:p>
            <a:pPr defTabSz="410814"/>
            <a:r>
              <a:rPr lang="zh-CN" altLang="en-US" sz="800" dirty="0">
                <a:solidFill>
                  <a:srgbClr val="000000"/>
                </a:solidFill>
                <a:latin typeface="微软雅黑"/>
                <a:ea typeface="微软雅黑"/>
                <a:cs typeface="微软雅黑"/>
              </a:rPr>
              <a:t>块存储</a:t>
            </a:r>
          </a:p>
          <a:p>
            <a:pPr defTabSz="410814"/>
            <a:r>
              <a:rPr lang="zh-CN" altLang="en-US" sz="800" dirty="0">
                <a:solidFill>
                  <a:srgbClr val="000000"/>
                </a:solidFill>
                <a:latin typeface="微软雅黑"/>
                <a:ea typeface="微软雅黑"/>
                <a:cs typeface="微软雅黑"/>
              </a:rPr>
              <a:t>文件存储</a:t>
            </a:r>
            <a:r>
              <a:rPr lang="en-US" altLang="zh-CN" sz="800" dirty="0">
                <a:solidFill>
                  <a:srgbClr val="000000"/>
                </a:solidFill>
                <a:latin typeface="微软雅黑"/>
                <a:ea typeface="微软雅黑"/>
                <a:cs typeface="微软雅黑"/>
              </a:rPr>
              <a:t>NAS</a:t>
            </a:r>
          </a:p>
          <a:p>
            <a:pPr defTabSz="410814"/>
            <a:r>
              <a:rPr lang="zh-CN" altLang="en-US" sz="800" dirty="0">
                <a:solidFill>
                  <a:srgbClr val="000000"/>
                </a:solidFill>
                <a:latin typeface="微软雅黑"/>
                <a:ea typeface="微软雅黑"/>
                <a:cs typeface="微软雅黑"/>
              </a:rPr>
              <a:t>表格存</a:t>
            </a:r>
            <a:r>
              <a:rPr lang="en-US" altLang="zh-CN" sz="800" dirty="0" err="1">
                <a:solidFill>
                  <a:srgbClr val="000000"/>
                </a:solidFill>
                <a:latin typeface="微软雅黑"/>
                <a:ea typeface="微软雅黑"/>
                <a:cs typeface="微软雅黑"/>
              </a:rPr>
              <a:t>TableStore</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日志服务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分布式文件系统</a:t>
            </a:r>
          </a:p>
        </p:txBody>
      </p:sp>
      <p:sp>
        <p:nvSpPr>
          <p:cNvPr id="43" name="矩形 42"/>
          <p:cNvSpPr/>
          <p:nvPr/>
        </p:nvSpPr>
        <p:spPr>
          <a:xfrm>
            <a:off x="3085442" y="1432807"/>
            <a:ext cx="784410"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整合资源服务</a:t>
            </a:r>
          </a:p>
        </p:txBody>
      </p:sp>
      <p:sp>
        <p:nvSpPr>
          <p:cNvPr id="44" name="矩形 43"/>
          <p:cNvSpPr/>
          <p:nvPr/>
        </p:nvSpPr>
        <p:spPr>
          <a:xfrm>
            <a:off x="4662463" y="3261954"/>
            <a:ext cx="1290910" cy="907723"/>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分布式应用服务</a:t>
            </a:r>
            <a:r>
              <a:rPr lang="en-US" altLang="zh-CN" sz="800" dirty="0">
                <a:solidFill>
                  <a:srgbClr val="000000"/>
                </a:solidFill>
                <a:latin typeface="微软雅黑"/>
                <a:ea typeface="微软雅黑"/>
                <a:cs typeface="微软雅黑"/>
              </a:rPr>
              <a:t>EDAS</a:t>
            </a:r>
          </a:p>
          <a:p>
            <a:pPr defTabSz="410814"/>
            <a:r>
              <a:rPr lang="zh-CN" altLang="en-US" sz="800" dirty="0">
                <a:solidFill>
                  <a:srgbClr val="000000"/>
                </a:solidFill>
                <a:latin typeface="微软雅黑"/>
                <a:ea typeface="微软雅黑"/>
                <a:cs typeface="微软雅黑"/>
              </a:rPr>
              <a:t>消息队列</a:t>
            </a:r>
            <a:r>
              <a:rPr lang="en-US" altLang="zh-CN" sz="800" dirty="0">
                <a:solidFill>
                  <a:srgbClr val="000000"/>
                </a:solidFill>
                <a:latin typeface="微软雅黑"/>
                <a:ea typeface="微软雅黑"/>
                <a:cs typeface="微软雅黑"/>
              </a:rPr>
              <a:t>MQ</a:t>
            </a:r>
          </a:p>
          <a:p>
            <a:pPr defTabSz="410814"/>
            <a:r>
              <a:rPr lang="zh-CN" altLang="en-US" sz="800" dirty="0">
                <a:solidFill>
                  <a:srgbClr val="000000"/>
                </a:solidFill>
                <a:latin typeface="微软雅黑"/>
                <a:ea typeface="微软雅黑"/>
                <a:cs typeface="微软雅黑"/>
              </a:rPr>
              <a:t>性能测试</a:t>
            </a:r>
            <a:r>
              <a:rPr lang="en-US" altLang="zh-CN" sz="800" dirty="0">
                <a:solidFill>
                  <a:srgbClr val="000000"/>
                </a:solidFill>
                <a:latin typeface="微软雅黑"/>
                <a:ea typeface="微软雅黑"/>
                <a:cs typeface="微软雅黑"/>
              </a:rPr>
              <a:t>PTS</a:t>
            </a:r>
          </a:p>
          <a:p>
            <a:pPr defTabSz="410814"/>
            <a:r>
              <a:rPr lang="zh-CN" altLang="en-US" sz="800" dirty="0">
                <a:solidFill>
                  <a:srgbClr val="000000"/>
                </a:solidFill>
                <a:latin typeface="微软雅黑"/>
                <a:ea typeface="微软雅黑"/>
                <a:cs typeface="微软雅黑"/>
              </a:rPr>
              <a:t>高性能时序数据库</a:t>
            </a:r>
            <a:r>
              <a:rPr lang="en-US" altLang="zh-CN" sz="800" dirty="0" err="1">
                <a:solidFill>
                  <a:srgbClr val="000000"/>
                </a:solidFill>
                <a:latin typeface="微软雅黑"/>
                <a:ea typeface="微软雅黑"/>
                <a:cs typeface="微软雅黑"/>
              </a:rPr>
              <a:t>HiTSDB</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分布式数据库服务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业务链路监控</a:t>
            </a:r>
            <a:r>
              <a:rPr lang="en-US" altLang="zh-CN" sz="800" dirty="0">
                <a:solidFill>
                  <a:srgbClr val="000000"/>
                </a:solidFill>
                <a:latin typeface="微软雅黑"/>
                <a:ea typeface="微软雅黑"/>
                <a:cs typeface="微软雅黑"/>
              </a:rPr>
              <a:t>ARMS</a:t>
            </a:r>
          </a:p>
          <a:p>
            <a:pPr defTabSz="410814"/>
            <a:r>
              <a:rPr lang="zh-CN" altLang="en-US" sz="800" dirty="0">
                <a:solidFill>
                  <a:srgbClr val="000000"/>
                </a:solidFill>
                <a:latin typeface="微软雅黑"/>
                <a:ea typeface="微软雅黑"/>
                <a:cs typeface="微软雅黑"/>
              </a:rPr>
              <a:t>全局事务服务</a:t>
            </a:r>
            <a:r>
              <a:rPr lang="en-US" altLang="zh-CN" sz="800" dirty="0">
                <a:solidFill>
                  <a:srgbClr val="000000"/>
                </a:solidFill>
                <a:latin typeface="微软雅黑"/>
                <a:ea typeface="微软雅黑"/>
                <a:cs typeface="微软雅黑"/>
              </a:rPr>
              <a:t>GTS</a:t>
            </a:r>
          </a:p>
        </p:txBody>
      </p:sp>
      <p:sp>
        <p:nvSpPr>
          <p:cNvPr id="45" name="文本框 44"/>
          <p:cNvSpPr txBox="1"/>
          <p:nvPr/>
        </p:nvSpPr>
        <p:spPr>
          <a:xfrm>
            <a:off x="6866655" y="2945200"/>
            <a:ext cx="487301"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18958" rtlCol="0" anchor="ctr">
            <a:spAutoFit/>
          </a:bodyPr>
          <a:lstStyle/>
          <a:p>
            <a:pPr defTabSz="415393" latinLnBrk="1"/>
            <a:r>
              <a:rPr lang="zh-CN" altLang="en-US" sz="1000" dirty="0">
                <a:solidFill>
                  <a:srgbClr val="000000"/>
                </a:solidFill>
                <a:latin typeface="微软雅黑"/>
                <a:ea typeface="微软雅黑"/>
                <a:cs typeface="微软雅黑"/>
              </a:rPr>
              <a:t>物联网</a:t>
            </a:r>
          </a:p>
        </p:txBody>
      </p:sp>
      <p:sp>
        <p:nvSpPr>
          <p:cNvPr id="46" name="文本框 45"/>
          <p:cNvSpPr txBox="1"/>
          <p:nvPr/>
        </p:nvSpPr>
        <p:spPr>
          <a:xfrm>
            <a:off x="6471286" y="3240999"/>
            <a:ext cx="1304404" cy="10720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700" dirty="0">
                <a:solidFill>
                  <a:srgbClr val="000000"/>
                </a:solidFill>
                <a:latin typeface="微软雅黑"/>
                <a:ea typeface="微软雅黑"/>
                <a:cs typeface="微软雅黑"/>
              </a:rPr>
              <a:t>物联网平台</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一站式物联网开发平台</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设备身份认证</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安全运营中心</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可信执行环境</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可信服务管理</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边缘计算</a:t>
            </a:r>
          </a:p>
          <a:p>
            <a:pPr defTabSz="415393" latinLnBrk="1"/>
            <a:r>
              <a:rPr lang="en-US" altLang="zh-CN" sz="700" dirty="0" err="1">
                <a:solidFill>
                  <a:srgbClr val="000000"/>
                </a:solidFill>
                <a:latin typeface="微软雅黑"/>
                <a:ea typeface="微软雅黑"/>
                <a:cs typeface="微软雅黑"/>
              </a:rPr>
              <a:t>AliOS</a:t>
            </a:r>
            <a:r>
              <a:rPr lang="en-US" altLang="zh-CN" sz="700" dirty="0">
                <a:solidFill>
                  <a:srgbClr val="000000"/>
                </a:solidFill>
                <a:latin typeface="微软雅黑"/>
                <a:ea typeface="微软雅黑"/>
                <a:cs typeface="微软雅黑"/>
              </a:rPr>
              <a:t> Things</a:t>
            </a:r>
          </a:p>
          <a:p>
            <a:pPr defTabSz="415393" latinLnBrk="1"/>
            <a:endParaRPr lang="zh-TW" altLang="en-US" sz="700" dirty="0">
              <a:solidFill>
                <a:srgbClr val="000000"/>
              </a:solidFill>
              <a:latin typeface="微软雅黑"/>
              <a:ea typeface="微软雅黑"/>
              <a:cs typeface="微软雅黑"/>
            </a:endParaRPr>
          </a:p>
        </p:txBody>
      </p:sp>
      <p:sp>
        <p:nvSpPr>
          <p:cNvPr id="47" name="文本框 46"/>
          <p:cNvSpPr txBox="1"/>
          <p:nvPr/>
        </p:nvSpPr>
        <p:spPr>
          <a:xfrm>
            <a:off x="8360949" y="3255681"/>
            <a:ext cx="1566307" cy="902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700" dirty="0">
                <a:solidFill>
                  <a:srgbClr val="000000"/>
                </a:solidFill>
                <a:latin typeface="微软雅黑"/>
                <a:ea typeface="微软雅黑"/>
                <a:cs typeface="微软雅黑"/>
              </a:rPr>
              <a:t>大数据计算引擎</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流计算引擎</a:t>
            </a:r>
          </a:p>
          <a:p>
            <a:pPr defTabSz="415393" latinLnBrk="1"/>
            <a:r>
              <a:rPr lang="zh-CN" altLang="en-US" sz="700" dirty="0">
                <a:solidFill>
                  <a:srgbClr val="000000"/>
                </a:solidFill>
                <a:latin typeface="微软雅黑"/>
                <a:ea typeface="微软雅黑"/>
                <a:cs typeface="微软雅黑"/>
              </a:rPr>
              <a:t>数据可视化报表</a:t>
            </a:r>
            <a:r>
              <a:rPr lang="en-US" altLang="zh-CN" sz="700" dirty="0">
                <a:solidFill>
                  <a:srgbClr val="000000"/>
                </a:solidFill>
                <a:latin typeface="微软雅黑"/>
                <a:ea typeface="微软雅黑"/>
                <a:cs typeface="微软雅黑"/>
              </a:rPr>
              <a:t>QUICKBI</a:t>
            </a:r>
          </a:p>
          <a:p>
            <a:pPr defTabSz="415393" latinLnBrk="1"/>
            <a:r>
              <a:rPr lang="zh-CN" altLang="en-US" sz="700" dirty="0">
                <a:solidFill>
                  <a:srgbClr val="000000"/>
                </a:solidFill>
                <a:latin typeface="微软雅黑"/>
                <a:ea typeface="微软雅黑"/>
                <a:cs typeface="微软雅黑"/>
              </a:rPr>
              <a:t>数据可视化大屏幕</a:t>
            </a:r>
            <a:r>
              <a:rPr lang="en-US" altLang="zh-CN" sz="700" dirty="0">
                <a:solidFill>
                  <a:srgbClr val="000000"/>
                </a:solidFill>
                <a:latin typeface="微软雅黑"/>
                <a:ea typeface="微软雅黑"/>
                <a:cs typeface="微软雅黑"/>
              </a:rPr>
              <a:t>DATAV</a:t>
            </a:r>
          </a:p>
          <a:p>
            <a:r>
              <a:rPr lang="zh-CN" altLang="en-US" sz="800" dirty="0"/>
              <a:t>大数据一体化研发平台</a:t>
            </a:r>
            <a:endParaRPr lang="en-US" altLang="zh-CN" sz="800" dirty="0"/>
          </a:p>
          <a:p>
            <a:pPr defTabSz="415393" latinLnBrk="1"/>
            <a:r>
              <a:rPr lang="zh-CN" altLang="en-US" sz="800" dirty="0">
                <a:solidFill>
                  <a:srgbClr val="000000"/>
                </a:solidFill>
                <a:latin typeface="微软雅黑"/>
                <a:ea typeface="微软雅黑"/>
                <a:cs typeface="微软雅黑"/>
              </a:rPr>
              <a:t>机器及深度学习服务</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Heiti SC"/>
                <a:ea typeface="Heiti SC"/>
                <a:cs typeface="Heiti SC"/>
              </a:rPr>
              <a:t>数据算法运营管理</a:t>
            </a:r>
            <a:endParaRPr lang="zh-CN" altLang="en-US" sz="800" dirty="0">
              <a:solidFill>
                <a:srgbClr val="000000"/>
              </a:solidFill>
              <a:latin typeface="微软雅黑"/>
              <a:ea typeface="微软雅黑"/>
              <a:cs typeface="微软雅黑"/>
            </a:endParaRPr>
          </a:p>
        </p:txBody>
      </p:sp>
      <p:sp>
        <p:nvSpPr>
          <p:cNvPr id="48" name="文本框 47"/>
          <p:cNvSpPr txBox="1"/>
          <p:nvPr/>
        </p:nvSpPr>
        <p:spPr>
          <a:xfrm>
            <a:off x="8886911" y="2945200"/>
            <a:ext cx="1182919"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1000" dirty="0">
                <a:solidFill>
                  <a:srgbClr val="000000"/>
                </a:solidFill>
                <a:latin typeface="微软雅黑"/>
                <a:ea typeface="微软雅黑"/>
                <a:cs typeface="微软雅黑"/>
              </a:rPr>
              <a:t>大数据</a:t>
            </a:r>
          </a:p>
        </p:txBody>
      </p:sp>
      <p:sp>
        <p:nvSpPr>
          <p:cNvPr id="49" name="Shape 254"/>
          <p:cNvSpPr/>
          <p:nvPr/>
        </p:nvSpPr>
        <p:spPr>
          <a:xfrm>
            <a:off x="2533950" y="2942038"/>
            <a:ext cx="191770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50" name="矩形 49"/>
          <p:cNvSpPr/>
          <p:nvPr/>
        </p:nvSpPr>
        <p:spPr>
          <a:xfrm>
            <a:off x="3160872" y="2998739"/>
            <a:ext cx="784410"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公共服务组件</a:t>
            </a:r>
          </a:p>
        </p:txBody>
      </p:sp>
      <p:sp>
        <p:nvSpPr>
          <p:cNvPr id="51" name="矩形 50"/>
          <p:cNvSpPr/>
          <p:nvPr/>
        </p:nvSpPr>
        <p:spPr>
          <a:xfrm>
            <a:off x="2671585" y="3285614"/>
            <a:ext cx="1886285" cy="907723"/>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云效</a:t>
            </a:r>
            <a:r>
              <a:rPr lang="en-US" altLang="zh-CN" sz="800" dirty="0" err="1">
                <a:solidFill>
                  <a:srgbClr val="000000"/>
                </a:solidFill>
                <a:latin typeface="微软雅黑"/>
                <a:ea typeface="微软雅黑"/>
                <a:cs typeface="微软雅黑"/>
              </a:rPr>
              <a:t>devops</a:t>
            </a:r>
            <a:r>
              <a:rPr lang="zh-CN" altLang="en-US" sz="800" dirty="0">
                <a:solidFill>
                  <a:srgbClr val="000000"/>
                </a:solidFill>
                <a:latin typeface="微软雅黑"/>
                <a:ea typeface="微软雅黑"/>
                <a:cs typeface="微软雅黑"/>
              </a:rPr>
              <a:t>平台</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移动研发平台</a:t>
            </a:r>
            <a:r>
              <a:rPr lang="en-US" altLang="zh-CN" sz="800" dirty="0">
                <a:solidFill>
                  <a:srgbClr val="000000"/>
                </a:solidFill>
                <a:latin typeface="微软雅黑"/>
                <a:ea typeface="微软雅黑"/>
                <a:cs typeface="微软雅黑"/>
              </a:rPr>
              <a:t>EMAS</a:t>
            </a:r>
          </a:p>
          <a:p>
            <a:pPr defTabSz="410814"/>
            <a:r>
              <a:rPr lang="zh-CN" altLang="en-US" sz="800" dirty="0">
                <a:solidFill>
                  <a:srgbClr val="000000"/>
                </a:solidFill>
                <a:latin typeface="微软雅黑"/>
                <a:ea typeface="微软雅黑"/>
                <a:cs typeface="微软雅黑"/>
              </a:rPr>
              <a:t>数据库和应用迁移</a:t>
            </a:r>
            <a:r>
              <a:rPr lang="en-US" altLang="zh-CN" sz="800" dirty="0">
                <a:solidFill>
                  <a:srgbClr val="000000"/>
                </a:solidFill>
                <a:latin typeface="微软雅黑"/>
                <a:ea typeface="微软雅黑"/>
                <a:cs typeface="微软雅黑"/>
              </a:rPr>
              <a:t>ADAM</a:t>
            </a:r>
          </a:p>
          <a:p>
            <a:pPr defTabSz="410814"/>
            <a:r>
              <a:rPr lang="zh-CN" altLang="en-US" sz="800" dirty="0">
                <a:solidFill>
                  <a:srgbClr val="000000"/>
                </a:solidFill>
                <a:latin typeface="微软雅黑"/>
                <a:ea typeface="微软雅黑"/>
                <a:cs typeface="微软雅黑"/>
              </a:rPr>
              <a:t>搜索引擎</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流程自动化机器人</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精准画像营销引擎</a:t>
            </a:r>
            <a:endParaRPr lang="en-US" altLang="zh-CN" sz="800" dirty="0">
              <a:solidFill>
                <a:srgbClr val="000000"/>
              </a:solidFill>
              <a:latin typeface="微软雅黑"/>
              <a:ea typeface="微软雅黑"/>
              <a:cs typeface="微软雅黑"/>
            </a:endParaRPr>
          </a:p>
          <a:p>
            <a:pPr defTabSz="410814"/>
            <a:endParaRPr lang="en-US" altLang="zh-CN" sz="800" dirty="0">
              <a:solidFill>
                <a:srgbClr val="000000"/>
              </a:solidFill>
              <a:latin typeface="微软雅黑"/>
              <a:ea typeface="微软雅黑"/>
              <a:cs typeface="微软雅黑"/>
            </a:endParaRPr>
          </a:p>
        </p:txBody>
      </p:sp>
      <p:sp>
        <p:nvSpPr>
          <p:cNvPr id="52" name="Shape 254"/>
          <p:cNvSpPr/>
          <p:nvPr/>
        </p:nvSpPr>
        <p:spPr>
          <a:xfrm>
            <a:off x="1622460" y="1382905"/>
            <a:ext cx="800100"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53" name="矩形 52"/>
          <p:cNvSpPr/>
          <p:nvPr/>
        </p:nvSpPr>
        <p:spPr>
          <a:xfrm>
            <a:off x="1727501" y="1511111"/>
            <a:ext cx="631559"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云盾安全</a:t>
            </a:r>
          </a:p>
        </p:txBody>
      </p:sp>
      <p:sp>
        <p:nvSpPr>
          <p:cNvPr id="54" name="矩形 53"/>
          <p:cNvSpPr/>
          <p:nvPr/>
        </p:nvSpPr>
        <p:spPr>
          <a:xfrm>
            <a:off x="1727501" y="2118690"/>
            <a:ext cx="631559"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en-US" altLang="zh-CN" sz="800" dirty="0" err="1">
                <a:solidFill>
                  <a:schemeClr val="tx1"/>
                </a:solidFill>
              </a:rPr>
              <a:t>Ddos</a:t>
            </a:r>
            <a:endParaRPr kumimoji="1" lang="en-US" altLang="zh-CN" sz="800" dirty="0">
              <a:solidFill>
                <a:schemeClr val="tx1"/>
              </a:solidFill>
            </a:endParaRPr>
          </a:p>
          <a:p>
            <a:pPr algn="ctr"/>
            <a:r>
              <a:rPr kumimoji="1" lang="zh-CN" altLang="en-US" sz="800" dirty="0">
                <a:solidFill>
                  <a:schemeClr val="tx1"/>
                </a:solidFill>
              </a:rPr>
              <a:t>清洗</a:t>
            </a:r>
          </a:p>
        </p:txBody>
      </p:sp>
      <p:sp>
        <p:nvSpPr>
          <p:cNvPr id="55" name="矩形 54"/>
          <p:cNvSpPr/>
          <p:nvPr/>
        </p:nvSpPr>
        <p:spPr>
          <a:xfrm>
            <a:off x="1727501" y="2577285"/>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en-US" altLang="zh-CN" sz="800" dirty="0">
                <a:solidFill>
                  <a:schemeClr val="tx1"/>
                </a:solidFill>
              </a:rPr>
              <a:t>Web</a:t>
            </a:r>
            <a:r>
              <a:rPr kumimoji="1" lang="zh-CN" altLang="en-US" sz="800" dirty="0">
                <a:solidFill>
                  <a:schemeClr val="tx1"/>
                </a:solidFill>
              </a:rPr>
              <a:t>应用防火墙</a:t>
            </a:r>
          </a:p>
        </p:txBody>
      </p:sp>
      <p:sp>
        <p:nvSpPr>
          <p:cNvPr id="56" name="矩形 55"/>
          <p:cNvSpPr/>
          <p:nvPr/>
        </p:nvSpPr>
        <p:spPr>
          <a:xfrm>
            <a:off x="1727501" y="3006916"/>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云防火墙</a:t>
            </a:r>
          </a:p>
        </p:txBody>
      </p:sp>
      <p:sp>
        <p:nvSpPr>
          <p:cNvPr id="57" name="矩形 56"/>
          <p:cNvSpPr/>
          <p:nvPr/>
        </p:nvSpPr>
        <p:spPr>
          <a:xfrm>
            <a:off x="1727501" y="3434884"/>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态势感知</a:t>
            </a:r>
          </a:p>
        </p:txBody>
      </p:sp>
      <p:sp>
        <p:nvSpPr>
          <p:cNvPr id="58" name="矩形 57"/>
          <p:cNvSpPr/>
          <p:nvPr/>
        </p:nvSpPr>
        <p:spPr>
          <a:xfrm>
            <a:off x="1727500" y="3852130"/>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安骑士</a:t>
            </a:r>
          </a:p>
        </p:txBody>
      </p:sp>
      <p:sp>
        <p:nvSpPr>
          <p:cNvPr id="59" name="矩形 58"/>
          <p:cNvSpPr/>
          <p:nvPr/>
        </p:nvSpPr>
        <p:spPr>
          <a:xfrm>
            <a:off x="1727500" y="4269584"/>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云盾</a:t>
            </a:r>
            <a:endParaRPr kumimoji="1" lang="en-US" altLang="zh-CN" sz="800" dirty="0">
              <a:solidFill>
                <a:schemeClr val="tx1"/>
              </a:solidFill>
            </a:endParaRPr>
          </a:p>
          <a:p>
            <a:pPr algn="ctr"/>
            <a:r>
              <a:rPr kumimoji="1" lang="zh-CN" altLang="en-US" sz="800" dirty="0">
                <a:solidFill>
                  <a:schemeClr val="tx1"/>
                </a:solidFill>
              </a:rPr>
              <a:t>堡垒机</a:t>
            </a:r>
          </a:p>
        </p:txBody>
      </p:sp>
      <p:sp>
        <p:nvSpPr>
          <p:cNvPr id="60" name="矩形 59"/>
          <p:cNvSpPr/>
          <p:nvPr/>
        </p:nvSpPr>
        <p:spPr>
          <a:xfrm>
            <a:off x="1727500" y="4684408"/>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流量安全监控</a:t>
            </a:r>
          </a:p>
        </p:txBody>
      </p:sp>
      <p:cxnSp>
        <p:nvCxnSpPr>
          <p:cNvPr id="61" name="直线连接符 60"/>
          <p:cNvCxnSpPr/>
          <p:nvPr/>
        </p:nvCxnSpPr>
        <p:spPr>
          <a:xfrm>
            <a:off x="10069830" y="2890334"/>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2" name="直线连接符 61"/>
          <p:cNvCxnSpPr/>
          <p:nvPr/>
        </p:nvCxnSpPr>
        <p:spPr>
          <a:xfrm>
            <a:off x="10069830" y="4313075"/>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3" name="直线连接符 62"/>
          <p:cNvCxnSpPr/>
          <p:nvPr/>
        </p:nvCxnSpPr>
        <p:spPr>
          <a:xfrm>
            <a:off x="10053255" y="5689695"/>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4" name="文本框 63"/>
          <p:cNvSpPr txBox="1"/>
          <p:nvPr/>
        </p:nvSpPr>
        <p:spPr>
          <a:xfrm>
            <a:off x="10332316" y="2577285"/>
            <a:ext cx="595235"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SAAS</a:t>
            </a:r>
          </a:p>
        </p:txBody>
      </p:sp>
      <p:sp>
        <p:nvSpPr>
          <p:cNvPr id="65" name="文本框 64"/>
          <p:cNvSpPr txBox="1"/>
          <p:nvPr/>
        </p:nvSpPr>
        <p:spPr>
          <a:xfrm>
            <a:off x="10348286" y="3992585"/>
            <a:ext cx="583814"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PAAS</a:t>
            </a:r>
          </a:p>
        </p:txBody>
      </p:sp>
      <p:sp>
        <p:nvSpPr>
          <p:cNvPr id="66" name="文本框 65"/>
          <p:cNvSpPr txBox="1"/>
          <p:nvPr/>
        </p:nvSpPr>
        <p:spPr>
          <a:xfrm>
            <a:off x="10364257" y="5381319"/>
            <a:ext cx="535348"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IAAS</a:t>
            </a:r>
          </a:p>
        </p:txBody>
      </p:sp>
      <p:sp>
        <p:nvSpPr>
          <p:cNvPr id="67" name="Shape 254"/>
          <p:cNvSpPr/>
          <p:nvPr/>
        </p:nvSpPr>
        <p:spPr>
          <a:xfrm>
            <a:off x="914400" y="1382905"/>
            <a:ext cx="674194"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68" name="矩形 67"/>
          <p:cNvSpPr/>
          <p:nvPr/>
        </p:nvSpPr>
        <p:spPr>
          <a:xfrm>
            <a:off x="1092500" y="1511111"/>
            <a:ext cx="631559"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容灾</a:t>
            </a:r>
          </a:p>
        </p:txBody>
      </p:sp>
      <p:sp>
        <p:nvSpPr>
          <p:cNvPr id="69" name="矩形 68"/>
          <p:cNvSpPr/>
          <p:nvPr/>
        </p:nvSpPr>
        <p:spPr>
          <a:xfrm>
            <a:off x="1041700" y="2051418"/>
            <a:ext cx="417546" cy="130804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同城双活</a:t>
            </a:r>
          </a:p>
        </p:txBody>
      </p:sp>
      <p:sp>
        <p:nvSpPr>
          <p:cNvPr id="70" name="矩形 69"/>
          <p:cNvSpPr/>
          <p:nvPr/>
        </p:nvSpPr>
        <p:spPr>
          <a:xfrm>
            <a:off x="1041700" y="3603876"/>
            <a:ext cx="417546" cy="143307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异地多活</a:t>
            </a:r>
            <a:endParaRPr kumimoji="1" lang="en-US" altLang="zh-CN" sz="800" dirty="0">
              <a:solidFill>
                <a:schemeClr val="tx1"/>
              </a:solidFill>
            </a:endParaRPr>
          </a:p>
        </p:txBody>
      </p:sp>
      <p:sp>
        <p:nvSpPr>
          <p:cNvPr id="71" name="Shape 254"/>
          <p:cNvSpPr/>
          <p:nvPr/>
        </p:nvSpPr>
        <p:spPr>
          <a:xfrm>
            <a:off x="304800" y="1382905"/>
            <a:ext cx="584200"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72" name="矩形 71"/>
          <p:cNvSpPr/>
          <p:nvPr/>
        </p:nvSpPr>
        <p:spPr>
          <a:xfrm>
            <a:off x="448242" y="1485075"/>
            <a:ext cx="631559" cy="322947"/>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技术</a:t>
            </a:r>
            <a:endParaRPr lang="en-US" altLang="zh-CN" sz="900" dirty="0">
              <a:solidFill>
                <a:srgbClr val="000000"/>
              </a:solidFill>
              <a:latin typeface="微软雅黑"/>
              <a:ea typeface="微软雅黑"/>
              <a:cs typeface="微软雅黑"/>
            </a:endParaRPr>
          </a:p>
          <a:p>
            <a:pPr defTabSz="415393" latinLnBrk="1"/>
            <a:r>
              <a:rPr lang="zh-CN" altLang="en-US" sz="900" dirty="0">
                <a:solidFill>
                  <a:srgbClr val="000000"/>
                </a:solidFill>
                <a:latin typeface="微软雅黑"/>
                <a:ea typeface="微软雅黑"/>
                <a:cs typeface="微软雅黑"/>
              </a:rPr>
              <a:t>咨询</a:t>
            </a:r>
          </a:p>
        </p:txBody>
      </p:sp>
      <p:sp>
        <p:nvSpPr>
          <p:cNvPr id="73" name="矩形 72"/>
          <p:cNvSpPr/>
          <p:nvPr/>
        </p:nvSpPr>
        <p:spPr>
          <a:xfrm>
            <a:off x="408887" y="2051418"/>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迁云咨询</a:t>
            </a:r>
          </a:p>
        </p:txBody>
      </p:sp>
      <p:sp>
        <p:nvSpPr>
          <p:cNvPr id="74" name="矩形 73"/>
          <p:cNvSpPr/>
          <p:nvPr/>
        </p:nvSpPr>
        <p:spPr>
          <a:xfrm>
            <a:off x="408887" y="2826620"/>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架构咨询</a:t>
            </a:r>
          </a:p>
        </p:txBody>
      </p:sp>
      <p:sp>
        <p:nvSpPr>
          <p:cNvPr id="75" name="矩形 74"/>
          <p:cNvSpPr/>
          <p:nvPr/>
        </p:nvSpPr>
        <p:spPr>
          <a:xfrm>
            <a:off x="408887" y="3603877"/>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数据咨询</a:t>
            </a:r>
          </a:p>
        </p:txBody>
      </p:sp>
      <p:sp>
        <p:nvSpPr>
          <p:cNvPr id="76" name="矩形 75"/>
          <p:cNvSpPr/>
          <p:nvPr/>
        </p:nvSpPr>
        <p:spPr>
          <a:xfrm>
            <a:off x="408887" y="4371904"/>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开发咨询</a:t>
            </a:r>
          </a:p>
        </p:txBody>
      </p:sp>
    </p:spTree>
    <p:extLst>
      <p:ext uri="{BB962C8B-B14F-4D97-AF65-F5344CB8AC3E}">
        <p14:creationId xmlns:p14="http://schemas.microsoft.com/office/powerpoint/2010/main" val="3148178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49">
            <a:extLst>
              <a:ext uri="{FF2B5EF4-FFF2-40B4-BE49-F238E27FC236}">
                <a16:creationId xmlns="" xmlns:a16="http://schemas.microsoft.com/office/drawing/2014/main" id="{98615758-689F-0C42-AE7F-9A301551EDD1}"/>
              </a:ext>
            </a:extLst>
          </p:cNvPr>
          <p:cNvSpPr/>
          <p:nvPr/>
        </p:nvSpPr>
        <p:spPr>
          <a:xfrm>
            <a:off x="280168" y="326126"/>
            <a:ext cx="9841763" cy="55399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4" name="组合 2"/>
          <p:cNvGrpSpPr/>
          <p:nvPr/>
        </p:nvGrpSpPr>
        <p:grpSpPr>
          <a:xfrm>
            <a:off x="1088421" y="3908405"/>
            <a:ext cx="3894632" cy="2055032"/>
            <a:chOff x="13215241" y="726043"/>
            <a:chExt cx="8775620" cy="5227630"/>
          </a:xfrm>
        </p:grpSpPr>
        <p:sp>
          <p:nvSpPr>
            <p:cNvPr id="5" name="矩形 4"/>
            <p:cNvSpPr/>
            <p:nvPr/>
          </p:nvSpPr>
          <p:spPr>
            <a:xfrm>
              <a:off x="13215241" y="726043"/>
              <a:ext cx="8750679" cy="5227630"/>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7" name="矩形 6"/>
            <p:cNvSpPr/>
            <p:nvPr/>
          </p:nvSpPr>
          <p:spPr>
            <a:xfrm>
              <a:off x="15006917" y="932904"/>
              <a:ext cx="5399959" cy="861220"/>
            </a:xfrm>
            <a:prstGeom prst="rect">
              <a:avLst/>
            </a:prstGeom>
          </p:spPr>
          <p:txBody>
            <a:bodyPr wrap="none">
              <a:spAutoFit/>
            </a:bodyPr>
            <a:lstStyle/>
            <a:p>
              <a:pPr>
                <a:defRPr/>
              </a:pPr>
              <a:r>
                <a:rPr lang="zh-CN" altLang="en-US" sz="1600" dirty="0">
                  <a:cs typeface="+mn-ea"/>
                  <a:sym typeface="+mn-lt"/>
                </a:rPr>
                <a:t>普通</a:t>
              </a:r>
              <a:r>
                <a:rPr lang="en-US" altLang="zh-CN" sz="1600" dirty="0">
                  <a:cs typeface="+mn-ea"/>
                  <a:sym typeface="+mn-lt"/>
                </a:rPr>
                <a:t>region</a:t>
              </a:r>
              <a:r>
                <a:rPr lang="zh-CN" altLang="en-US" sz="1600" dirty="0">
                  <a:cs typeface="+mn-ea"/>
                  <a:sym typeface="+mn-lt"/>
                </a:rPr>
                <a:t>（提供容灾）</a:t>
              </a:r>
            </a:p>
          </p:txBody>
        </p:sp>
        <p:sp>
          <p:nvSpPr>
            <p:cNvPr id="8" name="圆角矩形 7"/>
            <p:cNvSpPr/>
            <p:nvPr/>
          </p:nvSpPr>
          <p:spPr>
            <a:xfrm>
              <a:off x="13400806" y="1704314"/>
              <a:ext cx="8350587" cy="529266"/>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1" vertOverflow="overflow" horzOverflow="overflow" vert="horz" wrap="square" lIns="71434" tIns="71434" rIns="71434" bIns="71434" numCol="1" spcCol="38100" rtlCol="0" anchor="ctr">
              <a:noAutofit/>
            </a:bodyPr>
            <a:lstStyle/>
            <a:p>
              <a:pPr defTabSz="120660" latinLnBrk="1">
                <a:defRPr/>
              </a:pPr>
              <a:r>
                <a:rPr lang="zh-CN" altLang="en-US" sz="1400" dirty="0">
                  <a:cs typeface="+mn-ea"/>
                  <a:sym typeface="+mn-lt"/>
                </a:rPr>
                <a:t> </a:t>
              </a:r>
              <a:r>
                <a:rPr lang="en-US" altLang="zh-CN" sz="1400" dirty="0">
                  <a:cs typeface="+mn-ea"/>
                  <a:sym typeface="+mn-lt"/>
                </a:rPr>
                <a:t>Region</a:t>
              </a:r>
              <a:r>
                <a:rPr lang="zh-CN" altLang="en-US" sz="1400" dirty="0">
                  <a:cs typeface="+mn-ea"/>
                  <a:sym typeface="+mn-lt"/>
                </a:rPr>
                <a:t>管理节点</a:t>
              </a:r>
            </a:p>
          </p:txBody>
        </p:sp>
        <p:grpSp>
          <p:nvGrpSpPr>
            <p:cNvPr id="10" name="组合 6"/>
            <p:cNvGrpSpPr/>
            <p:nvPr/>
          </p:nvGrpSpPr>
          <p:grpSpPr>
            <a:xfrm>
              <a:off x="13351261" y="2480499"/>
              <a:ext cx="4447720" cy="3373158"/>
              <a:chOff x="13351260" y="2480499"/>
              <a:chExt cx="4833246" cy="3373158"/>
            </a:xfrm>
          </p:grpSpPr>
          <p:sp>
            <p:nvSpPr>
              <p:cNvPr id="21" name="圆角矩形 20"/>
              <p:cNvSpPr/>
              <p:nvPr/>
            </p:nvSpPr>
            <p:spPr>
              <a:xfrm>
                <a:off x="13400807" y="4937109"/>
                <a:ext cx="4337655" cy="839130"/>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22" name="矩形 21"/>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23" name="圆角矩形 22"/>
              <p:cNvSpPr/>
              <p:nvPr/>
            </p:nvSpPr>
            <p:spPr>
              <a:xfrm>
                <a:off x="13415511" y="4299554"/>
                <a:ext cx="4308243" cy="839130"/>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24" name="矩形 23"/>
              <p:cNvSpPr/>
              <p:nvPr/>
            </p:nvSpPr>
            <p:spPr>
              <a:xfrm>
                <a:off x="13922262" y="2528681"/>
                <a:ext cx="4262244" cy="782929"/>
              </a:xfrm>
              <a:prstGeom prst="rect">
                <a:avLst/>
              </a:prstGeom>
            </p:spPr>
            <p:txBody>
              <a:bodyPr wrap="none">
                <a:spAutoFit/>
              </a:bodyPr>
              <a:lstStyle/>
              <a:p>
                <a:pPr>
                  <a:defRPr/>
                </a:pPr>
                <a:r>
                  <a:rPr lang="zh-CN" altLang="en-US" sz="1400" dirty="0">
                    <a:cs typeface="+mn-ea"/>
                    <a:sym typeface="+mn-lt"/>
                  </a:rPr>
                  <a:t>可用区</a:t>
                </a:r>
                <a:r>
                  <a:rPr lang="en-US" altLang="zh-CN" sz="1400" dirty="0">
                    <a:cs typeface="+mn-ea"/>
                    <a:sym typeface="+mn-lt"/>
                  </a:rPr>
                  <a:t>A</a:t>
                </a:r>
                <a:r>
                  <a:rPr lang="zh-CN" altLang="en-US" sz="1400" dirty="0">
                    <a:cs typeface="+mn-ea"/>
                    <a:sym typeface="+mn-lt"/>
                  </a:rPr>
                  <a:t>（机房Ａ）</a:t>
                </a:r>
              </a:p>
            </p:txBody>
          </p:sp>
          <p:sp>
            <p:nvSpPr>
              <p:cNvPr id="25" name="圆角矩形 24"/>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26" name="圆角矩形 25"/>
              <p:cNvSpPr/>
              <p:nvPr/>
            </p:nvSpPr>
            <p:spPr>
              <a:xfrm>
                <a:off x="14197625" y="3188391"/>
                <a:ext cx="78594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27" name="圆角矩形 26"/>
              <p:cNvSpPr/>
              <p:nvPr/>
            </p:nvSpPr>
            <p:spPr>
              <a:xfrm>
                <a:off x="15058207" y="3194035"/>
                <a:ext cx="783585"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28" name="圆角矩形 27"/>
              <p:cNvSpPr/>
              <p:nvPr/>
            </p:nvSpPr>
            <p:spPr>
              <a:xfrm>
                <a:off x="15924478"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29" name="圆角矩形 28"/>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grpSp>
          <p:nvGrpSpPr>
            <p:cNvPr id="11" name="组合 7"/>
            <p:cNvGrpSpPr/>
            <p:nvPr/>
          </p:nvGrpSpPr>
          <p:grpSpPr>
            <a:xfrm>
              <a:off x="17647771" y="2472072"/>
              <a:ext cx="4343090" cy="3373158"/>
              <a:chOff x="13351260" y="2480499"/>
              <a:chExt cx="4719548" cy="3373158"/>
            </a:xfrm>
          </p:grpSpPr>
          <p:sp>
            <p:nvSpPr>
              <p:cNvPr id="12" name="圆角矩形 11"/>
              <p:cNvSpPr/>
              <p:nvPr/>
            </p:nvSpPr>
            <p:spPr>
              <a:xfrm>
                <a:off x="13400807" y="4937109"/>
                <a:ext cx="4337654" cy="839130"/>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13" name="矩形 12"/>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14" name="圆角矩形 13"/>
              <p:cNvSpPr/>
              <p:nvPr/>
            </p:nvSpPr>
            <p:spPr>
              <a:xfrm>
                <a:off x="13415511" y="4299554"/>
                <a:ext cx="4308244" cy="839130"/>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15" name="矩形 14"/>
              <p:cNvSpPr/>
              <p:nvPr/>
            </p:nvSpPr>
            <p:spPr>
              <a:xfrm>
                <a:off x="13954956" y="2552212"/>
                <a:ext cx="4115852" cy="782929"/>
              </a:xfrm>
              <a:prstGeom prst="rect">
                <a:avLst/>
              </a:prstGeom>
            </p:spPr>
            <p:txBody>
              <a:bodyPr wrap="none">
                <a:spAutoFit/>
              </a:bodyPr>
              <a:lstStyle/>
              <a:p>
                <a:pPr>
                  <a:defRPr/>
                </a:pPr>
                <a:r>
                  <a:rPr lang="zh-CN" altLang="en-US" sz="1400" dirty="0">
                    <a:cs typeface="+mn-ea"/>
                    <a:sym typeface="+mn-lt"/>
                  </a:rPr>
                  <a:t>可用区</a:t>
                </a:r>
                <a:r>
                  <a:rPr lang="en-US" altLang="zh-CN" sz="1400" dirty="0">
                    <a:cs typeface="+mn-ea"/>
                    <a:sym typeface="+mn-lt"/>
                  </a:rPr>
                  <a:t>B</a:t>
                </a:r>
                <a:r>
                  <a:rPr lang="zh-CN" altLang="en-US" sz="1400" dirty="0">
                    <a:cs typeface="+mn-ea"/>
                    <a:sym typeface="+mn-lt"/>
                  </a:rPr>
                  <a:t>（机房</a:t>
                </a:r>
                <a:r>
                  <a:rPr lang="en-US" altLang="zh-CN" sz="1400" dirty="0">
                    <a:cs typeface="+mn-ea"/>
                    <a:sym typeface="+mn-lt"/>
                  </a:rPr>
                  <a:t>B</a:t>
                </a:r>
                <a:r>
                  <a:rPr lang="zh-CN" altLang="en-US" sz="1400" dirty="0">
                    <a:cs typeface="+mn-ea"/>
                    <a:sym typeface="+mn-lt"/>
                  </a:rPr>
                  <a:t>）</a:t>
                </a:r>
              </a:p>
            </p:txBody>
          </p:sp>
          <p:sp>
            <p:nvSpPr>
              <p:cNvPr id="16" name="圆角矩形 15"/>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17" name="圆角矩形 16"/>
              <p:cNvSpPr/>
              <p:nvPr/>
            </p:nvSpPr>
            <p:spPr>
              <a:xfrm>
                <a:off x="14221401" y="3188391"/>
                <a:ext cx="77736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18" name="圆角矩形 17"/>
              <p:cNvSpPr/>
              <p:nvPr/>
            </p:nvSpPr>
            <p:spPr>
              <a:xfrm>
                <a:off x="15058206" y="3194035"/>
                <a:ext cx="810704"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19" name="圆角矩形 18"/>
              <p:cNvSpPr/>
              <p:nvPr/>
            </p:nvSpPr>
            <p:spPr>
              <a:xfrm>
                <a:off x="15899600"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20" name="圆角矩形 19"/>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grpSp>
      <p:sp>
        <p:nvSpPr>
          <p:cNvPr id="30" name="矩形 29"/>
          <p:cNvSpPr/>
          <p:nvPr/>
        </p:nvSpPr>
        <p:spPr>
          <a:xfrm>
            <a:off x="6021749" y="3924806"/>
            <a:ext cx="2034270" cy="1980407"/>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31" name="矩形 30"/>
          <p:cNvSpPr/>
          <p:nvPr/>
        </p:nvSpPr>
        <p:spPr>
          <a:xfrm>
            <a:off x="6003589" y="3989724"/>
            <a:ext cx="2191325" cy="338554"/>
          </a:xfrm>
          <a:prstGeom prst="rect">
            <a:avLst/>
          </a:prstGeom>
        </p:spPr>
        <p:txBody>
          <a:bodyPr wrap="none" lIns="91440" tIns="45720" rIns="91440" bIns="45720">
            <a:spAutoFit/>
          </a:bodyPr>
          <a:lstStyle/>
          <a:p>
            <a:pPr>
              <a:defRPr/>
            </a:pPr>
            <a:r>
              <a:rPr lang="zh-CN" altLang="en-US" sz="1600" dirty="0">
                <a:cs typeface="+mn-ea"/>
                <a:sym typeface="+mn-lt"/>
              </a:rPr>
              <a:t>普通</a:t>
            </a:r>
            <a:r>
              <a:rPr lang="en-US" altLang="zh-CN" sz="1600" dirty="0">
                <a:cs typeface="+mn-ea"/>
                <a:sym typeface="+mn-lt"/>
              </a:rPr>
              <a:t>region</a:t>
            </a:r>
            <a:r>
              <a:rPr lang="zh-CN" altLang="en-US" sz="1600" dirty="0">
                <a:cs typeface="+mn-ea"/>
                <a:sym typeface="+mn-lt"/>
              </a:rPr>
              <a:t>（无容灾）</a:t>
            </a:r>
          </a:p>
        </p:txBody>
      </p:sp>
      <p:sp>
        <p:nvSpPr>
          <p:cNvPr id="32" name="圆角矩形 31"/>
          <p:cNvSpPr/>
          <p:nvPr/>
        </p:nvSpPr>
        <p:spPr>
          <a:xfrm>
            <a:off x="6104102" y="4295408"/>
            <a:ext cx="1720538" cy="200504"/>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1" vertOverflow="overflow" horzOverflow="overflow" vert="horz" wrap="square" lIns="71434" tIns="71434" rIns="71434" bIns="71434" numCol="1" spcCol="38100" rtlCol="0" anchor="ctr">
            <a:noAutofit/>
          </a:bodyPr>
          <a:lstStyle/>
          <a:p>
            <a:pPr defTabSz="120660" latinLnBrk="1">
              <a:defRPr/>
            </a:pPr>
            <a:r>
              <a:rPr lang="zh-CN" altLang="en-US" sz="1400" dirty="0">
                <a:cs typeface="+mn-ea"/>
                <a:sym typeface="+mn-lt"/>
              </a:rPr>
              <a:t> </a:t>
            </a:r>
            <a:r>
              <a:rPr lang="en-US" altLang="zh-CN" sz="1400" dirty="0">
                <a:cs typeface="+mn-ea"/>
                <a:sym typeface="+mn-lt"/>
              </a:rPr>
              <a:t>Region</a:t>
            </a:r>
            <a:r>
              <a:rPr lang="zh-CN" altLang="en-US" sz="1400" dirty="0">
                <a:cs typeface="+mn-ea"/>
                <a:sym typeface="+mn-lt"/>
              </a:rPr>
              <a:t>管理节点</a:t>
            </a:r>
          </a:p>
        </p:txBody>
      </p:sp>
      <p:grpSp>
        <p:nvGrpSpPr>
          <p:cNvPr id="33" name="组合 30"/>
          <p:cNvGrpSpPr/>
          <p:nvPr/>
        </p:nvGrpSpPr>
        <p:grpSpPr>
          <a:xfrm>
            <a:off x="6082114" y="4589455"/>
            <a:ext cx="1973904" cy="1277869"/>
            <a:chOff x="13351260" y="2480499"/>
            <a:chExt cx="4833245" cy="3373158"/>
          </a:xfrm>
        </p:grpSpPr>
        <p:sp>
          <p:nvSpPr>
            <p:cNvPr id="34" name="圆角矩形 33"/>
            <p:cNvSpPr/>
            <p:nvPr/>
          </p:nvSpPr>
          <p:spPr>
            <a:xfrm>
              <a:off x="13400807" y="4921306"/>
              <a:ext cx="4337654"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35" name="矩形 34"/>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36" name="圆角矩形 35"/>
            <p:cNvSpPr/>
            <p:nvPr/>
          </p:nvSpPr>
          <p:spPr>
            <a:xfrm>
              <a:off x="13415511" y="4283745"/>
              <a:ext cx="4308242"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37" name="矩形 36"/>
            <p:cNvSpPr/>
            <p:nvPr/>
          </p:nvSpPr>
          <p:spPr>
            <a:xfrm>
              <a:off x="13922262" y="2528681"/>
              <a:ext cx="4262243" cy="812431"/>
            </a:xfrm>
            <a:prstGeom prst="rect">
              <a:avLst/>
            </a:prstGeom>
          </p:spPr>
          <p:txBody>
            <a:bodyPr wrap="none">
              <a:spAutoFit/>
            </a:bodyPr>
            <a:lstStyle/>
            <a:p>
              <a:pPr>
                <a:defRPr/>
              </a:pPr>
              <a:r>
                <a:rPr lang="zh-CN" altLang="en-US" sz="1400" dirty="0">
                  <a:cs typeface="+mn-ea"/>
                  <a:sym typeface="+mn-lt"/>
                </a:rPr>
                <a:t>可用区</a:t>
              </a:r>
              <a:r>
                <a:rPr lang="en-US" altLang="zh-CN" sz="1400" dirty="0">
                  <a:cs typeface="+mn-ea"/>
                  <a:sym typeface="+mn-lt"/>
                </a:rPr>
                <a:t>A</a:t>
              </a:r>
              <a:r>
                <a:rPr lang="zh-CN" altLang="en-US" sz="1400" dirty="0">
                  <a:cs typeface="+mn-ea"/>
                  <a:sym typeface="+mn-lt"/>
                </a:rPr>
                <a:t>（机房Ａ）</a:t>
              </a:r>
            </a:p>
          </p:txBody>
        </p:sp>
        <p:sp>
          <p:nvSpPr>
            <p:cNvPr id="38" name="圆角矩形 37"/>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39" name="圆角矩形 38"/>
            <p:cNvSpPr/>
            <p:nvPr/>
          </p:nvSpPr>
          <p:spPr>
            <a:xfrm>
              <a:off x="14197625" y="3188391"/>
              <a:ext cx="78594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40" name="圆角矩形 39"/>
            <p:cNvSpPr/>
            <p:nvPr/>
          </p:nvSpPr>
          <p:spPr>
            <a:xfrm>
              <a:off x="15058207" y="3194035"/>
              <a:ext cx="783585"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41" name="圆角矩形 40"/>
            <p:cNvSpPr/>
            <p:nvPr/>
          </p:nvSpPr>
          <p:spPr>
            <a:xfrm>
              <a:off x="15924478"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42" name="圆角矩形 41"/>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cxnSp>
        <p:nvCxnSpPr>
          <p:cNvPr id="43" name="直接箭头连接符 50"/>
          <p:cNvCxnSpPr>
            <a:endCxn id="5" idx="0"/>
          </p:cNvCxnSpPr>
          <p:nvPr/>
        </p:nvCxnSpPr>
        <p:spPr>
          <a:xfrm flipH="1">
            <a:off x="3030204" y="3047357"/>
            <a:ext cx="2859783" cy="861049"/>
          </a:xfrm>
          <a:prstGeom prst="straightConnector1">
            <a:avLst/>
          </a:prstGeom>
          <a:noFill/>
          <a:ln w="57150" cap="flat">
            <a:solidFill>
              <a:srgbClr val="FFFF00"/>
            </a:solidFill>
            <a:prstDash val="solid"/>
            <a:miter lim="400000"/>
            <a:tailEnd type="arrow"/>
          </a:ln>
          <a:effectLst/>
        </p:spPr>
      </p:cxnSp>
      <p:cxnSp>
        <p:nvCxnSpPr>
          <p:cNvPr id="44" name="直接箭头连接符 51"/>
          <p:cNvCxnSpPr>
            <a:endCxn id="30" idx="0"/>
          </p:cNvCxnSpPr>
          <p:nvPr/>
        </p:nvCxnSpPr>
        <p:spPr>
          <a:xfrm>
            <a:off x="5923754" y="3047357"/>
            <a:ext cx="1115130" cy="877449"/>
          </a:xfrm>
          <a:prstGeom prst="straightConnector1">
            <a:avLst/>
          </a:prstGeom>
          <a:noFill/>
          <a:ln w="57150" cap="flat">
            <a:solidFill>
              <a:srgbClr val="FFFF00"/>
            </a:solidFill>
            <a:prstDash val="solid"/>
            <a:miter lim="400000"/>
            <a:tailEnd type="arrow"/>
          </a:ln>
          <a:effectLst/>
        </p:spPr>
      </p:cxnSp>
      <p:sp>
        <p:nvSpPr>
          <p:cNvPr id="45" name="圆角矩形 44"/>
          <p:cNvSpPr/>
          <p:nvPr/>
        </p:nvSpPr>
        <p:spPr>
          <a:xfrm>
            <a:off x="1695831" y="1551240"/>
            <a:ext cx="2748612" cy="363922"/>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200" dirty="0">
                <a:solidFill>
                  <a:schemeClr val="tx1"/>
                </a:solidFill>
                <a:cs typeface="+mn-ea"/>
                <a:sym typeface="+mn-lt"/>
              </a:rPr>
              <a:t>账号</a:t>
            </a:r>
            <a:r>
              <a:rPr lang="en-US" altLang="zh-CN" sz="1200" dirty="0">
                <a:solidFill>
                  <a:schemeClr val="tx1"/>
                </a:solidFill>
                <a:cs typeface="+mn-ea"/>
                <a:sym typeface="+mn-lt"/>
              </a:rPr>
              <a:t>/AK</a:t>
            </a:r>
            <a:r>
              <a:rPr lang="zh-CN" altLang="en-US" sz="1200" dirty="0">
                <a:solidFill>
                  <a:schemeClr val="tx1"/>
                </a:solidFill>
                <a:cs typeface="+mn-ea"/>
                <a:sym typeface="+mn-lt"/>
              </a:rPr>
              <a:t>系统</a:t>
            </a:r>
          </a:p>
        </p:txBody>
      </p:sp>
      <p:sp>
        <p:nvSpPr>
          <p:cNvPr id="46" name="圆角矩形 45"/>
          <p:cNvSpPr/>
          <p:nvPr/>
        </p:nvSpPr>
        <p:spPr>
          <a:xfrm>
            <a:off x="1707517" y="2414729"/>
            <a:ext cx="2748614" cy="363922"/>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200" dirty="0">
                <a:solidFill>
                  <a:schemeClr val="tx1"/>
                </a:solidFill>
                <a:cs typeface="+mn-ea"/>
                <a:sym typeface="+mn-lt"/>
              </a:rPr>
              <a:t>云产品全局配置</a:t>
            </a:r>
          </a:p>
        </p:txBody>
      </p:sp>
      <p:sp>
        <p:nvSpPr>
          <p:cNvPr id="47" name="矩形 46"/>
          <p:cNvSpPr/>
          <p:nvPr/>
        </p:nvSpPr>
        <p:spPr>
          <a:xfrm>
            <a:off x="1479784" y="1169597"/>
            <a:ext cx="3175875" cy="1744589"/>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600">
              <a:cs typeface="+mn-ea"/>
              <a:sym typeface="+mn-lt"/>
            </a:endParaRPr>
          </a:p>
        </p:txBody>
      </p:sp>
      <p:sp>
        <p:nvSpPr>
          <p:cNvPr id="48" name="矩形 47"/>
          <p:cNvSpPr/>
          <p:nvPr/>
        </p:nvSpPr>
        <p:spPr>
          <a:xfrm>
            <a:off x="2339332" y="1206207"/>
            <a:ext cx="1005403" cy="338554"/>
          </a:xfrm>
          <a:prstGeom prst="rect">
            <a:avLst/>
          </a:prstGeom>
        </p:spPr>
        <p:txBody>
          <a:bodyPr wrap="none" lIns="91440" tIns="45720" rIns="91440" bIns="45720">
            <a:spAutoFit/>
          </a:bodyPr>
          <a:lstStyle/>
          <a:p>
            <a:pPr>
              <a:defRPr/>
            </a:pPr>
            <a:r>
              <a:rPr lang="zh-CN" altLang="en-US" sz="1600" dirty="0">
                <a:cs typeface="+mn-ea"/>
                <a:sym typeface="+mn-lt"/>
              </a:rPr>
              <a:t>统一管理</a:t>
            </a:r>
          </a:p>
        </p:txBody>
      </p:sp>
      <p:sp>
        <p:nvSpPr>
          <p:cNvPr id="49" name="圆角矩形 48"/>
          <p:cNvSpPr/>
          <p:nvPr/>
        </p:nvSpPr>
        <p:spPr>
          <a:xfrm>
            <a:off x="1707518" y="2009304"/>
            <a:ext cx="2748612" cy="363922"/>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200" dirty="0">
                <a:solidFill>
                  <a:schemeClr val="tx1"/>
                </a:solidFill>
                <a:cs typeface="+mn-ea"/>
                <a:sym typeface="+mn-lt"/>
              </a:rPr>
              <a:t>统一管理运维系统</a:t>
            </a:r>
          </a:p>
        </p:txBody>
      </p:sp>
      <p:sp>
        <p:nvSpPr>
          <p:cNvPr id="50" name="矩形 49"/>
          <p:cNvSpPr/>
          <p:nvPr/>
        </p:nvSpPr>
        <p:spPr>
          <a:xfrm>
            <a:off x="4660081" y="1066950"/>
            <a:ext cx="4035964" cy="1980407"/>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51" name="矩形 50"/>
          <p:cNvSpPr/>
          <p:nvPr/>
        </p:nvSpPr>
        <p:spPr>
          <a:xfrm>
            <a:off x="5804646" y="1131868"/>
            <a:ext cx="2396509" cy="338554"/>
          </a:xfrm>
          <a:prstGeom prst="rect">
            <a:avLst/>
          </a:prstGeom>
        </p:spPr>
        <p:txBody>
          <a:bodyPr wrap="none" lIns="91440" tIns="45720" rIns="91440" bIns="45720">
            <a:spAutoFit/>
          </a:bodyPr>
          <a:lstStyle/>
          <a:p>
            <a:pPr>
              <a:defRPr/>
            </a:pPr>
            <a:r>
              <a:rPr lang="zh-CN" altLang="en-US" sz="1600" dirty="0">
                <a:cs typeface="+mn-ea"/>
                <a:sym typeface="+mn-lt"/>
              </a:rPr>
              <a:t>中心</a:t>
            </a:r>
            <a:r>
              <a:rPr lang="en-US" altLang="zh-CN" sz="1600" dirty="0">
                <a:cs typeface="+mn-ea"/>
                <a:sym typeface="+mn-lt"/>
              </a:rPr>
              <a:t>region</a:t>
            </a:r>
            <a:r>
              <a:rPr lang="zh-CN" altLang="en-US" sz="1600" dirty="0">
                <a:cs typeface="+mn-ea"/>
                <a:sym typeface="+mn-lt"/>
              </a:rPr>
              <a:t>（提供容灾）</a:t>
            </a:r>
          </a:p>
        </p:txBody>
      </p:sp>
      <p:sp>
        <p:nvSpPr>
          <p:cNvPr id="52" name="圆角矩形 51"/>
          <p:cNvSpPr/>
          <p:nvPr/>
        </p:nvSpPr>
        <p:spPr>
          <a:xfrm>
            <a:off x="4894835" y="1437552"/>
            <a:ext cx="3706002" cy="200504"/>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1" vertOverflow="overflow" horzOverflow="overflow" vert="horz" wrap="square" lIns="71434" tIns="71434" rIns="71434" bIns="71434" numCol="1" spcCol="38100" rtlCol="0" anchor="ctr">
            <a:noAutofit/>
          </a:bodyPr>
          <a:lstStyle/>
          <a:p>
            <a:pPr defTabSz="120660" latinLnBrk="1">
              <a:defRPr/>
            </a:pPr>
            <a:r>
              <a:rPr lang="zh-CN" altLang="en-US" sz="1400" dirty="0">
                <a:cs typeface="+mn-ea"/>
                <a:sym typeface="+mn-lt"/>
              </a:rPr>
              <a:t> </a:t>
            </a:r>
            <a:r>
              <a:rPr lang="en-US" altLang="zh-CN" sz="1400" dirty="0">
                <a:cs typeface="+mn-ea"/>
                <a:sym typeface="+mn-lt"/>
              </a:rPr>
              <a:t>Region</a:t>
            </a:r>
            <a:r>
              <a:rPr lang="zh-CN" altLang="en-US" sz="1400" dirty="0">
                <a:cs typeface="+mn-ea"/>
                <a:sym typeface="+mn-lt"/>
              </a:rPr>
              <a:t>管理节点</a:t>
            </a:r>
          </a:p>
        </p:txBody>
      </p:sp>
      <p:grpSp>
        <p:nvGrpSpPr>
          <p:cNvPr id="53" name="组合 30"/>
          <p:cNvGrpSpPr/>
          <p:nvPr/>
        </p:nvGrpSpPr>
        <p:grpSpPr>
          <a:xfrm>
            <a:off x="4872849" y="1731599"/>
            <a:ext cx="1821193" cy="1277869"/>
            <a:chOff x="13351260" y="2480499"/>
            <a:chExt cx="4459320" cy="3373158"/>
          </a:xfrm>
        </p:grpSpPr>
        <p:sp>
          <p:nvSpPr>
            <p:cNvPr id="54" name="圆角矩形 53"/>
            <p:cNvSpPr/>
            <p:nvPr/>
          </p:nvSpPr>
          <p:spPr>
            <a:xfrm>
              <a:off x="13400807" y="4921306"/>
              <a:ext cx="4337653"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55" name="矩形 54"/>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56" name="圆角矩形 55"/>
            <p:cNvSpPr/>
            <p:nvPr/>
          </p:nvSpPr>
          <p:spPr>
            <a:xfrm>
              <a:off x="13415510" y="4283745"/>
              <a:ext cx="4308243"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57" name="矩形 56"/>
            <p:cNvSpPr/>
            <p:nvPr/>
          </p:nvSpPr>
          <p:spPr>
            <a:xfrm>
              <a:off x="14409586" y="2480499"/>
              <a:ext cx="2116395" cy="812431"/>
            </a:xfrm>
            <a:prstGeom prst="rect">
              <a:avLst/>
            </a:prstGeom>
          </p:spPr>
          <p:txBody>
            <a:bodyPr wrap="none">
              <a:spAutoFit/>
            </a:bodyPr>
            <a:lstStyle/>
            <a:p>
              <a:pPr>
                <a:defRPr/>
              </a:pPr>
              <a:r>
                <a:rPr lang="en-US" altLang="zh-CN" sz="1400" dirty="0" err="1">
                  <a:cs typeface="+mn-ea"/>
                  <a:sym typeface="+mn-lt"/>
                </a:rPr>
                <a:t>Azone</a:t>
              </a:r>
              <a:r>
                <a:rPr lang="en-US" altLang="zh-CN" sz="1400" dirty="0">
                  <a:cs typeface="+mn-ea"/>
                  <a:sym typeface="+mn-lt"/>
                </a:rPr>
                <a:t>-A</a:t>
              </a:r>
              <a:endParaRPr lang="zh-CN" altLang="en-US" sz="1400" dirty="0">
                <a:cs typeface="+mn-ea"/>
                <a:sym typeface="+mn-lt"/>
              </a:endParaRPr>
            </a:p>
          </p:txBody>
        </p:sp>
        <p:sp>
          <p:nvSpPr>
            <p:cNvPr id="58" name="圆角矩形 57"/>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59" name="圆角矩形 58"/>
            <p:cNvSpPr/>
            <p:nvPr/>
          </p:nvSpPr>
          <p:spPr>
            <a:xfrm>
              <a:off x="14197625" y="3188391"/>
              <a:ext cx="78594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60" name="圆角矩形 59"/>
            <p:cNvSpPr/>
            <p:nvPr/>
          </p:nvSpPr>
          <p:spPr>
            <a:xfrm>
              <a:off x="15058207" y="3194035"/>
              <a:ext cx="783585"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61" name="圆角矩形 60"/>
            <p:cNvSpPr/>
            <p:nvPr/>
          </p:nvSpPr>
          <p:spPr>
            <a:xfrm>
              <a:off x="15924478"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62" name="圆角矩形 61"/>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grpSp>
        <p:nvGrpSpPr>
          <p:cNvPr id="63" name="组合 31"/>
          <p:cNvGrpSpPr/>
          <p:nvPr/>
        </p:nvGrpSpPr>
        <p:grpSpPr>
          <a:xfrm>
            <a:off x="6779645" y="1706048"/>
            <a:ext cx="1821192" cy="1300227"/>
            <a:chOff x="13351260" y="2421481"/>
            <a:chExt cx="4459320" cy="3432176"/>
          </a:xfrm>
        </p:grpSpPr>
        <p:sp>
          <p:nvSpPr>
            <p:cNvPr id="64" name="圆角矩形 63"/>
            <p:cNvSpPr/>
            <p:nvPr/>
          </p:nvSpPr>
          <p:spPr>
            <a:xfrm>
              <a:off x="13400807" y="4921303"/>
              <a:ext cx="4337653"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65" name="矩形 64"/>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66" name="圆角矩形 65"/>
            <p:cNvSpPr/>
            <p:nvPr/>
          </p:nvSpPr>
          <p:spPr>
            <a:xfrm>
              <a:off x="13415511" y="4283745"/>
              <a:ext cx="4308243"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67" name="矩形 66"/>
            <p:cNvSpPr/>
            <p:nvPr/>
          </p:nvSpPr>
          <p:spPr>
            <a:xfrm>
              <a:off x="14644921" y="2421481"/>
              <a:ext cx="1991867" cy="812431"/>
            </a:xfrm>
            <a:prstGeom prst="rect">
              <a:avLst/>
            </a:prstGeom>
          </p:spPr>
          <p:txBody>
            <a:bodyPr wrap="none">
              <a:spAutoFit/>
            </a:bodyPr>
            <a:lstStyle/>
            <a:p>
              <a:pPr>
                <a:defRPr/>
              </a:pPr>
              <a:r>
                <a:rPr lang="en-US" altLang="zh-CN" sz="1400" dirty="0" err="1">
                  <a:cs typeface="+mn-ea"/>
                  <a:sym typeface="+mn-lt"/>
                </a:rPr>
                <a:t>AzoneB</a:t>
              </a:r>
              <a:endParaRPr lang="zh-CN" altLang="en-US" sz="1400" dirty="0">
                <a:cs typeface="+mn-ea"/>
                <a:sym typeface="+mn-lt"/>
              </a:endParaRPr>
            </a:p>
          </p:txBody>
        </p:sp>
        <p:sp>
          <p:nvSpPr>
            <p:cNvPr id="68" name="圆角矩形 67"/>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69" name="圆角矩形 68"/>
            <p:cNvSpPr/>
            <p:nvPr/>
          </p:nvSpPr>
          <p:spPr>
            <a:xfrm>
              <a:off x="14221401" y="3188391"/>
              <a:ext cx="77736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70" name="圆角矩形 69"/>
            <p:cNvSpPr/>
            <p:nvPr/>
          </p:nvSpPr>
          <p:spPr>
            <a:xfrm>
              <a:off x="15058206" y="3194035"/>
              <a:ext cx="810704"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71" name="圆角矩形 70"/>
            <p:cNvSpPr/>
            <p:nvPr/>
          </p:nvSpPr>
          <p:spPr>
            <a:xfrm>
              <a:off x="15899600"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72" name="圆角矩形 71"/>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sp>
        <p:nvSpPr>
          <p:cNvPr id="73" name="矩形 72"/>
          <p:cNvSpPr/>
          <p:nvPr/>
        </p:nvSpPr>
        <p:spPr>
          <a:xfrm>
            <a:off x="8920524" y="3934543"/>
            <a:ext cx="2034270" cy="1980407"/>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74" name="矩形 73"/>
          <p:cNvSpPr/>
          <p:nvPr/>
        </p:nvSpPr>
        <p:spPr>
          <a:xfrm>
            <a:off x="8902364" y="3999461"/>
            <a:ext cx="2191325" cy="338554"/>
          </a:xfrm>
          <a:prstGeom prst="rect">
            <a:avLst/>
          </a:prstGeom>
        </p:spPr>
        <p:txBody>
          <a:bodyPr wrap="none" lIns="91440" tIns="45720" rIns="91440" bIns="45720">
            <a:spAutoFit/>
          </a:bodyPr>
          <a:lstStyle/>
          <a:p>
            <a:pPr>
              <a:defRPr/>
            </a:pPr>
            <a:r>
              <a:rPr lang="zh-CN" altLang="en-US" sz="1600" dirty="0">
                <a:cs typeface="+mn-ea"/>
                <a:sym typeface="+mn-lt"/>
              </a:rPr>
              <a:t>普通</a:t>
            </a:r>
            <a:r>
              <a:rPr lang="en-US" altLang="zh-CN" sz="1600" dirty="0">
                <a:cs typeface="+mn-ea"/>
                <a:sym typeface="+mn-lt"/>
              </a:rPr>
              <a:t>region</a:t>
            </a:r>
            <a:r>
              <a:rPr lang="zh-CN" altLang="en-US" sz="1600" dirty="0">
                <a:cs typeface="+mn-ea"/>
                <a:sym typeface="+mn-lt"/>
              </a:rPr>
              <a:t>（无容灾）</a:t>
            </a:r>
          </a:p>
        </p:txBody>
      </p:sp>
      <p:sp>
        <p:nvSpPr>
          <p:cNvPr id="75" name="圆角矩形 74"/>
          <p:cNvSpPr/>
          <p:nvPr/>
        </p:nvSpPr>
        <p:spPr>
          <a:xfrm>
            <a:off x="9002877" y="4305145"/>
            <a:ext cx="1720538" cy="200504"/>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1" vertOverflow="overflow" horzOverflow="overflow" vert="horz" wrap="square" lIns="71434" tIns="71434" rIns="71434" bIns="71434" numCol="1" spcCol="38100" rtlCol="0" anchor="ctr">
            <a:noAutofit/>
          </a:bodyPr>
          <a:lstStyle/>
          <a:p>
            <a:pPr defTabSz="120660" latinLnBrk="1">
              <a:defRPr/>
            </a:pPr>
            <a:r>
              <a:rPr lang="zh-CN" altLang="en-US" sz="1400" dirty="0">
                <a:cs typeface="+mn-ea"/>
                <a:sym typeface="+mn-lt"/>
              </a:rPr>
              <a:t> </a:t>
            </a:r>
            <a:r>
              <a:rPr lang="en-US" altLang="zh-CN" sz="1400" dirty="0">
                <a:cs typeface="+mn-ea"/>
                <a:sym typeface="+mn-lt"/>
              </a:rPr>
              <a:t>Region</a:t>
            </a:r>
            <a:r>
              <a:rPr lang="zh-CN" altLang="en-US" sz="1400" dirty="0">
                <a:cs typeface="+mn-ea"/>
                <a:sym typeface="+mn-lt"/>
              </a:rPr>
              <a:t>管理节点</a:t>
            </a:r>
          </a:p>
        </p:txBody>
      </p:sp>
      <p:grpSp>
        <p:nvGrpSpPr>
          <p:cNvPr id="76" name="组合 30"/>
          <p:cNvGrpSpPr/>
          <p:nvPr/>
        </p:nvGrpSpPr>
        <p:grpSpPr>
          <a:xfrm>
            <a:off x="8980889" y="4599192"/>
            <a:ext cx="1973904" cy="1277869"/>
            <a:chOff x="13351260" y="2480499"/>
            <a:chExt cx="4833245" cy="3373158"/>
          </a:xfrm>
        </p:grpSpPr>
        <p:sp>
          <p:nvSpPr>
            <p:cNvPr id="77" name="圆角矩形 76"/>
            <p:cNvSpPr/>
            <p:nvPr/>
          </p:nvSpPr>
          <p:spPr>
            <a:xfrm>
              <a:off x="13400807" y="4921306"/>
              <a:ext cx="4337654"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数据中心</a:t>
              </a:r>
            </a:p>
          </p:txBody>
        </p:sp>
        <p:sp>
          <p:nvSpPr>
            <p:cNvPr id="78" name="矩形 77"/>
            <p:cNvSpPr/>
            <p:nvPr/>
          </p:nvSpPr>
          <p:spPr>
            <a:xfrm>
              <a:off x="13351260" y="2480499"/>
              <a:ext cx="4459320" cy="3373158"/>
            </a:xfrm>
            <a:prstGeom prst="rect">
              <a:avLst/>
            </a:prstGeom>
            <a:noFill/>
            <a:ln w="12700" cap="flat">
              <a:solidFill>
                <a:schemeClr val="bg1"/>
              </a:solidFill>
              <a:prstDash val="dash"/>
              <a:miter lim="400000"/>
            </a:ln>
            <a:effectLst>
              <a:outerShdw blurRad="38100" dist="25400" dir="5400000" rotWithShape="0">
                <a:srgbClr val="000000">
                  <a:alpha val="50000"/>
                </a:srgbClr>
              </a:outerShdw>
            </a:effectLst>
          </p:spPr>
          <p:txBody>
            <a:bodyPr rot="0" spcFirstLastPara="1" vertOverflow="overflow" horzOverflow="overflow" vert="horz" wrap="square" lIns="71434" tIns="71434" rIns="71434" bIns="71434" numCol="1" spcCol="38100" rtlCol="0" anchor="ctr">
              <a:noAutofit/>
            </a:bodyPr>
            <a:lstStyle/>
            <a:p>
              <a:pPr defTabSz="120660" latinLnBrk="1">
                <a:defRPr/>
              </a:pPr>
              <a:endParaRPr lang="zh-CN" altLang="en-US" sz="1400">
                <a:cs typeface="+mn-ea"/>
                <a:sym typeface="+mn-lt"/>
              </a:endParaRPr>
            </a:p>
          </p:txBody>
        </p:sp>
        <p:sp>
          <p:nvSpPr>
            <p:cNvPr id="79" name="圆角矩形 78"/>
            <p:cNvSpPr/>
            <p:nvPr/>
          </p:nvSpPr>
          <p:spPr>
            <a:xfrm>
              <a:off x="13415511" y="4283745"/>
              <a:ext cx="4308242" cy="870749"/>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4" tIns="71434" rIns="71434" bIns="71434" numCol="1" spcCol="38100" rtlCol="0" anchor="ctr">
              <a:spAutoFit/>
            </a:bodyPr>
            <a:lstStyle/>
            <a:p>
              <a:pPr defTabSz="120660" latinLnBrk="1">
                <a:defRPr/>
              </a:pPr>
              <a:r>
                <a:rPr lang="zh-CN" altLang="en-US" sz="1000" dirty="0">
                  <a:solidFill>
                    <a:schemeClr val="tx1"/>
                  </a:solidFill>
                  <a:cs typeface="+mn-ea"/>
                  <a:sym typeface="+mn-lt"/>
                </a:rPr>
                <a:t>飞天分布式云平台</a:t>
              </a:r>
            </a:p>
          </p:txBody>
        </p:sp>
        <p:sp>
          <p:nvSpPr>
            <p:cNvPr id="80" name="矩形 79"/>
            <p:cNvSpPr/>
            <p:nvPr/>
          </p:nvSpPr>
          <p:spPr>
            <a:xfrm>
              <a:off x="13922262" y="2528681"/>
              <a:ext cx="4262243" cy="812431"/>
            </a:xfrm>
            <a:prstGeom prst="rect">
              <a:avLst/>
            </a:prstGeom>
          </p:spPr>
          <p:txBody>
            <a:bodyPr wrap="none">
              <a:spAutoFit/>
            </a:bodyPr>
            <a:lstStyle/>
            <a:p>
              <a:pPr>
                <a:defRPr/>
              </a:pPr>
              <a:r>
                <a:rPr lang="zh-CN" altLang="en-US" sz="1400" dirty="0">
                  <a:cs typeface="+mn-ea"/>
                  <a:sym typeface="+mn-lt"/>
                </a:rPr>
                <a:t>可用区</a:t>
              </a:r>
              <a:r>
                <a:rPr lang="en-US" altLang="zh-CN" sz="1400" dirty="0">
                  <a:cs typeface="+mn-ea"/>
                  <a:sym typeface="+mn-lt"/>
                </a:rPr>
                <a:t>A</a:t>
              </a:r>
              <a:r>
                <a:rPr lang="zh-CN" altLang="en-US" sz="1400" dirty="0">
                  <a:cs typeface="+mn-ea"/>
                  <a:sym typeface="+mn-lt"/>
                </a:rPr>
                <a:t>（机房Ａ）</a:t>
              </a:r>
            </a:p>
          </p:txBody>
        </p:sp>
        <p:sp>
          <p:nvSpPr>
            <p:cNvPr id="81" name="圆角矩形 80"/>
            <p:cNvSpPr/>
            <p:nvPr/>
          </p:nvSpPr>
          <p:spPr>
            <a:xfrm>
              <a:off x="13505497" y="3183874"/>
              <a:ext cx="676756"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ECS</a:t>
              </a:r>
              <a:endParaRPr lang="zh-CN" altLang="en-US" sz="900" dirty="0">
                <a:solidFill>
                  <a:schemeClr val="tx1"/>
                </a:solidFill>
                <a:cs typeface="+mn-ea"/>
                <a:sym typeface="+mn-lt"/>
              </a:endParaRPr>
            </a:p>
          </p:txBody>
        </p:sp>
        <p:sp>
          <p:nvSpPr>
            <p:cNvPr id="82" name="圆角矩形 81"/>
            <p:cNvSpPr/>
            <p:nvPr/>
          </p:nvSpPr>
          <p:spPr>
            <a:xfrm>
              <a:off x="14197625" y="3188391"/>
              <a:ext cx="785949" cy="1033842"/>
            </a:xfrm>
            <a:prstGeom prst="roundRect">
              <a:avLst>
                <a:gd name="adj" fmla="val 4657"/>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RDS</a:t>
              </a:r>
              <a:endParaRPr lang="zh-CN" altLang="en-US" sz="900" dirty="0">
                <a:solidFill>
                  <a:schemeClr val="tx1"/>
                </a:solidFill>
                <a:cs typeface="+mn-ea"/>
                <a:sym typeface="+mn-lt"/>
              </a:endParaRPr>
            </a:p>
          </p:txBody>
        </p:sp>
        <p:sp>
          <p:nvSpPr>
            <p:cNvPr id="83" name="圆角矩形 82"/>
            <p:cNvSpPr/>
            <p:nvPr/>
          </p:nvSpPr>
          <p:spPr>
            <a:xfrm>
              <a:off x="15058207" y="3194035"/>
              <a:ext cx="783585" cy="1021232"/>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OSS</a:t>
              </a:r>
              <a:endParaRPr lang="zh-CN" altLang="en-US" sz="900" dirty="0">
                <a:solidFill>
                  <a:schemeClr val="tx1"/>
                </a:solidFill>
                <a:cs typeface="+mn-ea"/>
                <a:sym typeface="+mn-lt"/>
              </a:endParaRPr>
            </a:p>
          </p:txBody>
        </p:sp>
        <p:sp>
          <p:nvSpPr>
            <p:cNvPr id="84" name="圆角矩形 83"/>
            <p:cNvSpPr/>
            <p:nvPr/>
          </p:nvSpPr>
          <p:spPr>
            <a:xfrm>
              <a:off x="15924478" y="3198553"/>
              <a:ext cx="676756" cy="1007419"/>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SLB</a:t>
              </a:r>
              <a:endParaRPr lang="zh-CN" altLang="en-US" sz="900" dirty="0">
                <a:solidFill>
                  <a:schemeClr val="tx1"/>
                </a:solidFill>
                <a:cs typeface="+mn-ea"/>
                <a:sym typeface="+mn-lt"/>
              </a:endParaRPr>
            </a:p>
          </p:txBody>
        </p:sp>
        <p:sp>
          <p:nvSpPr>
            <p:cNvPr id="85" name="圆角矩形 84"/>
            <p:cNvSpPr/>
            <p:nvPr/>
          </p:nvSpPr>
          <p:spPr>
            <a:xfrm>
              <a:off x="16621525" y="3183874"/>
              <a:ext cx="996435" cy="1032837"/>
            </a:xfrm>
            <a:prstGeom prst="roundRect">
              <a:avLst>
                <a:gd name="adj" fmla="val 239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71434" tIns="71434" rIns="71434" bIns="71434" numCol="1" spcCol="38100" rtlCol="0" anchor="ctr">
              <a:noAutofit/>
            </a:bodyPr>
            <a:lstStyle/>
            <a:p>
              <a:pPr defTabSz="120660" latinLnBrk="1">
                <a:defRPr/>
              </a:pPr>
              <a:r>
                <a:rPr lang="en-US" altLang="zh-CN" sz="900" dirty="0">
                  <a:solidFill>
                    <a:schemeClr val="tx1"/>
                  </a:solidFill>
                  <a:cs typeface="+mn-ea"/>
                  <a:sym typeface="+mn-lt"/>
                </a:rPr>
                <a:t>ODPS</a:t>
              </a:r>
              <a:endParaRPr lang="zh-CN" altLang="en-US" sz="900" dirty="0">
                <a:solidFill>
                  <a:schemeClr val="tx1"/>
                </a:solidFill>
                <a:cs typeface="+mn-ea"/>
                <a:sym typeface="+mn-lt"/>
              </a:endParaRPr>
            </a:p>
          </p:txBody>
        </p:sp>
      </p:grpSp>
      <p:cxnSp>
        <p:nvCxnSpPr>
          <p:cNvPr id="86" name="直接箭头连接符 51"/>
          <p:cNvCxnSpPr>
            <a:stCxn id="55" idx="2"/>
            <a:endCxn id="74" idx="0"/>
          </p:cNvCxnSpPr>
          <p:nvPr/>
        </p:nvCxnSpPr>
        <p:spPr>
          <a:xfrm>
            <a:off x="5783445" y="3009467"/>
            <a:ext cx="4214581" cy="989994"/>
          </a:xfrm>
          <a:prstGeom prst="straightConnector1">
            <a:avLst/>
          </a:prstGeom>
          <a:noFill/>
          <a:ln w="57150" cap="flat">
            <a:solidFill>
              <a:srgbClr val="FFFF00"/>
            </a:solidFill>
            <a:prstDash val="solid"/>
            <a:miter lim="400000"/>
            <a:tailEnd type="arrow"/>
          </a:ln>
          <a:effectLst/>
        </p:spPr>
      </p:cxnSp>
      <p:sp>
        <p:nvSpPr>
          <p:cNvPr id="88" name="Shape 349">
            <a:extLst>
              <a:ext uri="{FF2B5EF4-FFF2-40B4-BE49-F238E27FC236}">
                <a16:creationId xmlns="" xmlns:a16="http://schemas.microsoft.com/office/drawing/2014/main" id="{98615758-689F-0C42-AE7F-9A301551EDD1}"/>
              </a:ext>
            </a:extLst>
          </p:cNvPr>
          <p:cNvSpPr/>
          <p:nvPr/>
        </p:nvSpPr>
        <p:spPr>
          <a:xfrm>
            <a:off x="332420" y="243664"/>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sym typeface="+mn-lt"/>
              </a:rPr>
              <a:t>多数据中心跨地域统一管理</a:t>
            </a:r>
          </a:p>
        </p:txBody>
      </p:sp>
    </p:spTree>
    <p:extLst>
      <p:ext uri="{BB962C8B-B14F-4D97-AF65-F5344CB8AC3E}">
        <p14:creationId xmlns:p14="http://schemas.microsoft.com/office/powerpoint/2010/main" val="2967969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280168" y="326126"/>
            <a:ext cx="9841763" cy="55399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阿里多</a:t>
            </a:r>
            <a:r>
              <a:rPr lang="en-US" altLang="zh-CN" sz="2700" dirty="0">
                <a:solidFill>
                  <a:srgbClr val="181818"/>
                </a:solidFill>
                <a:latin typeface="Microsoft YaHei" panose="020B0503020204020204" pitchFamily="34" charset="-122"/>
                <a:ea typeface="Microsoft YaHei" panose="020B0503020204020204" pitchFamily="34" charset="-122"/>
              </a:rPr>
              <a:t>REGION</a:t>
            </a:r>
            <a:r>
              <a:rPr lang="zh-CN" altLang="en-US" sz="2700" dirty="0">
                <a:solidFill>
                  <a:srgbClr val="181818"/>
                </a:solidFill>
                <a:latin typeface="Microsoft YaHei" panose="020B0503020204020204" pitchFamily="34" charset="-122"/>
                <a:ea typeface="Microsoft YaHei" panose="020B0503020204020204" pitchFamily="34" charset="-122"/>
              </a:rPr>
              <a:t>云平台，遍布</a:t>
            </a:r>
            <a:r>
              <a:rPr lang="en-US" altLang="zh-CN" sz="2700" dirty="0">
                <a:solidFill>
                  <a:srgbClr val="181818"/>
                </a:solidFill>
                <a:latin typeface="Microsoft YaHei" panose="020B0503020204020204" pitchFamily="34" charset="-122"/>
                <a:ea typeface="Microsoft YaHei" panose="020B0503020204020204" pitchFamily="34" charset="-122"/>
              </a:rPr>
              <a:t>7</a:t>
            </a:r>
            <a:r>
              <a:rPr lang="zh-CN" altLang="en-US" sz="2700" dirty="0">
                <a:solidFill>
                  <a:srgbClr val="181818"/>
                </a:solidFill>
                <a:latin typeface="Microsoft YaHei" panose="020B0503020204020204" pitchFamily="34" charset="-122"/>
                <a:ea typeface="Microsoft YaHei" panose="020B0503020204020204" pitchFamily="34" charset="-122"/>
              </a:rPr>
              <a:t>大数据中心</a:t>
            </a:r>
            <a:r>
              <a:rPr lang="en-US" altLang="zh-CN" sz="2700" dirty="0">
                <a:solidFill>
                  <a:srgbClr val="181818"/>
                </a:solidFill>
                <a:latin typeface="Microsoft YaHei" panose="020B0503020204020204" pitchFamily="34" charset="-122"/>
                <a:ea typeface="Microsoft YaHei" panose="020B0503020204020204" pitchFamily="34" charset="-122"/>
              </a:rPr>
              <a:t> </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3" name="图片 2"/>
          <p:cNvPicPr/>
          <p:nvPr/>
        </p:nvPicPr>
        <p:blipFill>
          <a:blip/>
          <a:stretch>
            <a:fillRect/>
          </a:stretch>
        </p:blipFill>
        <p:spPr>
          <a:xfrm>
            <a:off x="168101" y="1305387"/>
            <a:ext cx="8731250" cy="4899025"/>
          </a:xfrm>
          <a:prstGeom prst="rect">
            <a:avLst/>
          </a:prstGeom>
        </p:spPr>
      </p:pic>
      <p:sp>
        <p:nvSpPr>
          <p:cNvPr id="2" name="矩形 1"/>
          <p:cNvSpPr/>
          <p:nvPr/>
        </p:nvSpPr>
        <p:spPr>
          <a:xfrm>
            <a:off x="9006251" y="1370708"/>
            <a:ext cx="3036326" cy="4647426"/>
          </a:xfrm>
          <a:prstGeom prst="rect">
            <a:avLst/>
          </a:prstGeom>
        </p:spPr>
        <p:txBody>
          <a:bodyPr wrap="square" lIns="91440" tIns="45720" rIns="91440" bIns="45720">
            <a:spAutoFit/>
          </a:bodyPr>
          <a:lstStyle/>
          <a:p>
            <a:pPr marL="285750" indent="-285750">
              <a:buFont typeface="Arial"/>
              <a:buChar char="•"/>
            </a:pPr>
            <a:r>
              <a:rPr lang="zh-CN" altLang="zh-CN" sz="1600" dirty="0"/>
              <a:t>阿里云当前有</a:t>
            </a:r>
            <a:r>
              <a:rPr lang="en-US" altLang="zh-CN" sz="1600" dirty="0"/>
              <a:t>18</a:t>
            </a:r>
            <a:r>
              <a:rPr lang="zh-CN" altLang="zh-CN" sz="1600" dirty="0"/>
              <a:t>个</a:t>
            </a:r>
            <a:r>
              <a:rPr lang="en-US" altLang="zh-CN" sz="1600" dirty="0"/>
              <a:t>Region</a:t>
            </a:r>
            <a:r>
              <a:rPr lang="zh-CN" altLang="zh-CN" sz="1600" dirty="0"/>
              <a:t>，逻辑一朵云，国内</a:t>
            </a:r>
            <a:r>
              <a:rPr lang="en-US" altLang="zh-CN" sz="1600" dirty="0"/>
              <a:t> 7</a:t>
            </a:r>
            <a:r>
              <a:rPr lang="zh-CN" altLang="zh-CN" sz="1600" dirty="0"/>
              <a:t>个，国际</a:t>
            </a:r>
            <a:r>
              <a:rPr lang="en-US" altLang="zh-CN" sz="1600" dirty="0"/>
              <a:t>11</a:t>
            </a:r>
            <a:r>
              <a:rPr lang="zh-CN" altLang="zh-CN" sz="1600" dirty="0"/>
              <a:t>个。</a:t>
            </a:r>
          </a:p>
          <a:p>
            <a:pPr marL="285750" indent="-285750">
              <a:buFont typeface="Arial"/>
              <a:buChar char="•"/>
            </a:pPr>
            <a:r>
              <a:rPr lang="zh-CN" altLang="zh-CN" sz="1600" dirty="0"/>
              <a:t>地域（</a:t>
            </a:r>
            <a:r>
              <a:rPr lang="en-US" altLang="zh-CN" sz="1600" dirty="0"/>
              <a:t>region</a:t>
            </a:r>
            <a:r>
              <a:rPr lang="zh-CN" altLang="zh-CN" sz="1600" dirty="0"/>
              <a:t>）通常按照数据中心所在的城市进行划分，而同一地域下的多个数据中心又进一步按照可用区进行划分。</a:t>
            </a:r>
          </a:p>
          <a:p>
            <a:pPr marL="285750" indent="-285750">
              <a:buFont typeface="Arial"/>
              <a:buChar char="•"/>
            </a:pPr>
            <a:r>
              <a:rPr lang="zh-CN" altLang="zh-CN" sz="1600" dirty="0"/>
              <a:t>可用区</a:t>
            </a:r>
            <a:r>
              <a:rPr lang="en-US" altLang="zh-CN" sz="1600" dirty="0"/>
              <a:t>(</a:t>
            </a:r>
            <a:r>
              <a:rPr lang="en-US" altLang="zh-CN" sz="1600" dirty="0" err="1"/>
              <a:t>azone</a:t>
            </a:r>
            <a:r>
              <a:rPr lang="en-US" altLang="zh-CN" sz="1600" dirty="0"/>
              <a:t>)</a:t>
            </a:r>
            <a:r>
              <a:rPr lang="zh-CN" altLang="zh-CN" sz="1600" dirty="0"/>
              <a:t>是指在同一地域内，电力和网络互相独立的物理区域。同一可用区内的</a:t>
            </a:r>
            <a:r>
              <a:rPr lang="en-US" altLang="zh-CN" sz="1600" dirty="0"/>
              <a:t> ECS </a:t>
            </a:r>
            <a:r>
              <a:rPr lang="zh-CN" altLang="zh-CN" sz="1600" dirty="0"/>
              <a:t>实例网络延时更小。在专有云内一般用双</a:t>
            </a:r>
            <a:r>
              <a:rPr lang="en-US" altLang="zh-CN" sz="1600" dirty="0" err="1"/>
              <a:t>azone</a:t>
            </a:r>
            <a:r>
              <a:rPr lang="zh-CN" altLang="zh-CN" sz="1600" dirty="0"/>
              <a:t>实现同城双活。</a:t>
            </a:r>
          </a:p>
          <a:p>
            <a:pPr marL="285750" indent="-285750">
              <a:buFont typeface="Arial"/>
              <a:buChar char="•"/>
            </a:pPr>
            <a:r>
              <a:rPr lang="zh-CN" altLang="zh-CN" sz="1600" dirty="0"/>
              <a:t>在同一地域下，电力、网络隔离的物理区域，可用区之间内网互通，不同可用区之间故障隔离。 </a:t>
            </a:r>
            <a:endParaRPr lang="zh-CN" altLang="en-US" sz="1600" dirty="0"/>
          </a:p>
        </p:txBody>
      </p:sp>
    </p:spTree>
    <p:extLst>
      <p:ext uri="{BB962C8B-B14F-4D97-AF65-F5344CB8AC3E}">
        <p14:creationId xmlns:p14="http://schemas.microsoft.com/office/powerpoint/2010/main" val="3229451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3381375" y="1205614"/>
            <a:ext cx="5810250" cy="4828515"/>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pic>
        <p:nvPicPr>
          <p:cNvPr id="33" name="图片 32"/>
          <p:cNvPicPr>
            <a:picLocks noChangeAspect="1"/>
          </p:cNvPicPr>
          <p:nvPr/>
        </p:nvPicPr>
        <p:blipFill>
          <a:blip/>
          <a:stretch>
            <a:fillRect/>
          </a:stretch>
        </p:blipFill>
        <p:spPr>
          <a:xfrm>
            <a:off x="4965203" y="1957904"/>
            <a:ext cx="2629396" cy="1375847"/>
          </a:xfrm>
          <a:prstGeom prst="rect">
            <a:avLst/>
          </a:prstGeom>
        </p:spPr>
      </p:pic>
      <p:sp>
        <p:nvSpPr>
          <p:cNvPr id="34" name="文本占位符 1"/>
          <p:cNvSpPr txBox="1">
            <a:spLocks/>
          </p:cNvSpPr>
          <p:nvPr/>
        </p:nvSpPr>
        <p:spPr>
          <a:xfrm>
            <a:off x="3973016" y="3194339"/>
            <a:ext cx="3488235" cy="647700"/>
          </a:xfrm>
          <a:prstGeom prst="rect">
            <a:avLst/>
          </a:prstGeom>
        </p:spPr>
        <p:txBody>
          <a:bodyPr vert="horz" lIns="91440" tIns="45720" rIns="91440" bIns="45720" rtlCol="0" anchor="ctr" anchorCtr="0">
            <a:normAutofit/>
          </a:bodyPr>
          <a:lstStyle>
            <a:lvl1pPr marL="0" indent="0" algn="l" defTabSz="914377" rtl="0" eaLnBrk="1" latinLnBrk="0" hangingPunct="1">
              <a:lnSpc>
                <a:spcPct val="90000"/>
              </a:lnSpc>
              <a:spcBef>
                <a:spcPts val="1000"/>
              </a:spcBef>
              <a:buFont typeface="Arial"/>
              <a:buNone/>
              <a:defRPr sz="2400" b="1" kern="1200" spc="15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1800" dirty="0">
                <a:cs typeface="+mn-ea"/>
                <a:sym typeface="+mn-lt"/>
              </a:rPr>
              <a:t>总部普通</a:t>
            </a:r>
            <a:r>
              <a:rPr lang="en-US" altLang="zh-CN" sz="1800" dirty="0" err="1">
                <a:cs typeface="+mn-ea"/>
                <a:sym typeface="+mn-lt"/>
              </a:rPr>
              <a:t>regionB</a:t>
            </a:r>
            <a:r>
              <a:rPr lang="en-US" altLang="zh-CN" sz="1800" dirty="0">
                <a:cs typeface="+mn-ea"/>
                <a:sym typeface="+mn-lt"/>
              </a:rPr>
              <a:t> </a:t>
            </a:r>
            <a:endParaRPr lang="zh-CN" altLang="en-US" sz="1800" dirty="0">
              <a:cs typeface="+mn-ea"/>
              <a:sym typeface="+mn-lt"/>
            </a:endParaRPr>
          </a:p>
        </p:txBody>
      </p:sp>
      <p:pic>
        <p:nvPicPr>
          <p:cNvPr id="35" name="图片 34"/>
          <p:cNvPicPr>
            <a:picLocks noChangeAspect="1"/>
          </p:cNvPicPr>
          <p:nvPr/>
        </p:nvPicPr>
        <p:blipFill>
          <a:blip/>
          <a:stretch>
            <a:fillRect/>
          </a:stretch>
        </p:blipFill>
        <p:spPr>
          <a:xfrm>
            <a:off x="4111625" y="3649807"/>
            <a:ext cx="1816100" cy="1739900"/>
          </a:xfrm>
          <a:prstGeom prst="rect">
            <a:avLst/>
          </a:prstGeom>
        </p:spPr>
      </p:pic>
      <p:pic>
        <p:nvPicPr>
          <p:cNvPr id="36" name="图片 35"/>
          <p:cNvPicPr>
            <a:picLocks noChangeAspect="1"/>
          </p:cNvPicPr>
          <p:nvPr/>
        </p:nvPicPr>
        <p:blipFill>
          <a:blip/>
          <a:stretch>
            <a:fillRect/>
          </a:stretch>
        </p:blipFill>
        <p:spPr>
          <a:xfrm>
            <a:off x="6857999" y="3609975"/>
            <a:ext cx="1816100" cy="1739900"/>
          </a:xfrm>
          <a:prstGeom prst="rect">
            <a:avLst/>
          </a:prstGeom>
        </p:spPr>
      </p:pic>
      <p:sp>
        <p:nvSpPr>
          <p:cNvPr id="37" name="文本占位符 1"/>
          <p:cNvSpPr txBox="1">
            <a:spLocks/>
          </p:cNvSpPr>
          <p:nvPr/>
        </p:nvSpPr>
        <p:spPr>
          <a:xfrm>
            <a:off x="5262563" y="1426235"/>
            <a:ext cx="3008313" cy="647700"/>
          </a:xfrm>
          <a:prstGeom prst="rect">
            <a:avLst/>
          </a:prstGeom>
        </p:spPr>
        <p:txBody>
          <a:bodyPr vert="horz" lIns="91440" tIns="45720" rIns="91440" bIns="45720" rtlCol="0" anchor="ctr" anchorCtr="0">
            <a:normAutofit/>
          </a:bodyPr>
          <a:lstStyle>
            <a:lvl1pPr marL="0" indent="0" algn="l" defTabSz="914377" rtl="0" eaLnBrk="1" latinLnBrk="0" hangingPunct="1">
              <a:lnSpc>
                <a:spcPct val="90000"/>
              </a:lnSpc>
              <a:spcBef>
                <a:spcPts val="1000"/>
              </a:spcBef>
              <a:buFont typeface="Arial"/>
              <a:buNone/>
              <a:defRPr sz="2400" b="1" kern="1200" spc="15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1800" dirty="0">
                <a:solidFill>
                  <a:srgbClr val="FF0000"/>
                </a:solidFill>
                <a:cs typeface="+mn-ea"/>
                <a:sym typeface="+mn-lt"/>
              </a:rPr>
              <a:t>总部中心</a:t>
            </a:r>
            <a:r>
              <a:rPr lang="en-US" altLang="zh-CN" sz="1800" dirty="0" err="1">
                <a:solidFill>
                  <a:srgbClr val="FF0000"/>
                </a:solidFill>
                <a:cs typeface="+mn-ea"/>
                <a:sym typeface="+mn-lt"/>
              </a:rPr>
              <a:t>regionA</a:t>
            </a:r>
            <a:r>
              <a:rPr lang="en-US" altLang="zh-CN" sz="1800" dirty="0">
                <a:solidFill>
                  <a:srgbClr val="FF0000"/>
                </a:solidFill>
                <a:cs typeface="+mn-ea"/>
                <a:sym typeface="+mn-lt"/>
              </a:rPr>
              <a:t> </a:t>
            </a:r>
            <a:endParaRPr lang="zh-CN" altLang="en-US" sz="1800" dirty="0">
              <a:solidFill>
                <a:srgbClr val="FF0000"/>
              </a:solidFill>
              <a:cs typeface="+mn-ea"/>
              <a:sym typeface="+mn-lt"/>
            </a:endParaRPr>
          </a:p>
        </p:txBody>
      </p:sp>
      <p:sp>
        <p:nvSpPr>
          <p:cNvPr id="38" name="文本占位符 1"/>
          <p:cNvSpPr txBox="1">
            <a:spLocks/>
          </p:cNvSpPr>
          <p:nvPr/>
        </p:nvSpPr>
        <p:spPr>
          <a:xfrm>
            <a:off x="6737349" y="3156239"/>
            <a:ext cx="2962276" cy="647700"/>
          </a:xfrm>
          <a:prstGeom prst="rect">
            <a:avLst/>
          </a:prstGeom>
        </p:spPr>
        <p:txBody>
          <a:bodyPr vert="horz" lIns="91440" tIns="45720" rIns="91440" bIns="45720" rtlCol="0" anchor="ctr" anchorCtr="0">
            <a:normAutofit/>
          </a:bodyPr>
          <a:lstStyle>
            <a:lvl1pPr marL="0" indent="0" algn="l" defTabSz="914377" rtl="0" eaLnBrk="1" latinLnBrk="0" hangingPunct="1">
              <a:lnSpc>
                <a:spcPct val="90000"/>
              </a:lnSpc>
              <a:spcBef>
                <a:spcPts val="1000"/>
              </a:spcBef>
              <a:buFont typeface="Arial"/>
              <a:buNone/>
              <a:defRPr sz="2400" b="1" kern="1200" spc="15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1800" dirty="0">
                <a:cs typeface="+mn-ea"/>
                <a:sym typeface="+mn-lt"/>
              </a:rPr>
              <a:t>总部普通</a:t>
            </a:r>
            <a:r>
              <a:rPr lang="en-US" altLang="zh-CN" sz="1800" dirty="0" err="1">
                <a:cs typeface="+mn-ea"/>
                <a:sym typeface="+mn-lt"/>
              </a:rPr>
              <a:t>regionC</a:t>
            </a:r>
            <a:r>
              <a:rPr lang="en-US" altLang="zh-CN" sz="1800" dirty="0">
                <a:cs typeface="+mn-ea"/>
                <a:sym typeface="+mn-lt"/>
              </a:rPr>
              <a:t>  </a:t>
            </a:r>
            <a:endParaRPr lang="zh-CN" altLang="en-US" sz="1800" dirty="0">
              <a:cs typeface="+mn-ea"/>
              <a:sym typeface="+mn-lt"/>
            </a:endParaRPr>
          </a:p>
        </p:txBody>
      </p:sp>
      <p:pic>
        <p:nvPicPr>
          <p:cNvPr id="39" name="图片 38"/>
          <p:cNvPicPr>
            <a:picLocks noChangeAspect="1"/>
          </p:cNvPicPr>
          <p:nvPr/>
        </p:nvPicPr>
        <p:blipFill>
          <a:blip/>
          <a:stretch>
            <a:fillRect/>
          </a:stretch>
        </p:blipFill>
        <p:spPr>
          <a:xfrm>
            <a:off x="1177927" y="1610303"/>
            <a:ext cx="1365249" cy="1307966"/>
          </a:xfrm>
          <a:prstGeom prst="rect">
            <a:avLst/>
          </a:prstGeom>
        </p:spPr>
      </p:pic>
      <p:sp>
        <p:nvSpPr>
          <p:cNvPr id="40" name="文本占位符 1"/>
          <p:cNvSpPr txBox="1">
            <a:spLocks/>
          </p:cNvSpPr>
          <p:nvPr/>
        </p:nvSpPr>
        <p:spPr>
          <a:xfrm>
            <a:off x="1177926" y="1102385"/>
            <a:ext cx="1616074" cy="647700"/>
          </a:xfrm>
          <a:prstGeom prst="rect">
            <a:avLst/>
          </a:prstGeom>
        </p:spPr>
        <p:txBody>
          <a:bodyPr vert="horz" lIns="91440" tIns="45720" rIns="91440" bIns="45720" rtlCol="0" anchor="ctr" anchorCtr="0">
            <a:normAutofit/>
          </a:bodyPr>
          <a:lstStyle>
            <a:lvl1pPr marL="0" indent="0" algn="l" defTabSz="914377" rtl="0" eaLnBrk="1" latinLnBrk="0" hangingPunct="1">
              <a:lnSpc>
                <a:spcPct val="90000"/>
              </a:lnSpc>
              <a:spcBef>
                <a:spcPts val="1000"/>
              </a:spcBef>
              <a:buFont typeface="Arial"/>
              <a:buNone/>
              <a:defRPr sz="2400" b="1" kern="1200" spc="15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1800" dirty="0">
                <a:solidFill>
                  <a:srgbClr val="FF0000"/>
                </a:solidFill>
                <a:cs typeface="+mn-ea"/>
                <a:sym typeface="+mn-lt"/>
              </a:rPr>
              <a:t>A</a:t>
            </a:r>
            <a:r>
              <a:rPr lang="zh-CN" altLang="en-US" sz="1800" dirty="0">
                <a:solidFill>
                  <a:srgbClr val="FF0000"/>
                </a:solidFill>
                <a:cs typeface="+mn-ea"/>
                <a:sym typeface="+mn-lt"/>
              </a:rPr>
              <a:t>省</a:t>
            </a:r>
            <a:r>
              <a:rPr lang="en-US" altLang="zh-CN" sz="1800" dirty="0">
                <a:solidFill>
                  <a:srgbClr val="FF0000"/>
                </a:solidFill>
                <a:cs typeface="+mn-ea"/>
                <a:sym typeface="+mn-lt"/>
              </a:rPr>
              <a:t>region</a:t>
            </a:r>
            <a:endParaRPr lang="zh-CN" altLang="en-US" sz="1800" dirty="0">
              <a:solidFill>
                <a:srgbClr val="FF0000"/>
              </a:solidFill>
              <a:cs typeface="+mn-ea"/>
              <a:sym typeface="+mn-lt"/>
            </a:endParaRPr>
          </a:p>
        </p:txBody>
      </p:sp>
      <p:pic>
        <p:nvPicPr>
          <p:cNvPr id="41" name="图片 40"/>
          <p:cNvPicPr>
            <a:picLocks noChangeAspect="1"/>
          </p:cNvPicPr>
          <p:nvPr/>
        </p:nvPicPr>
        <p:blipFill>
          <a:blip/>
          <a:stretch>
            <a:fillRect/>
          </a:stretch>
        </p:blipFill>
        <p:spPr>
          <a:xfrm>
            <a:off x="9699626" y="1426235"/>
            <a:ext cx="1365249" cy="1307966"/>
          </a:xfrm>
          <a:prstGeom prst="rect">
            <a:avLst/>
          </a:prstGeom>
        </p:spPr>
      </p:pic>
      <p:pic>
        <p:nvPicPr>
          <p:cNvPr id="42" name="图片 41"/>
          <p:cNvPicPr>
            <a:picLocks noChangeAspect="1"/>
          </p:cNvPicPr>
          <p:nvPr/>
        </p:nvPicPr>
        <p:blipFill>
          <a:blip/>
          <a:stretch>
            <a:fillRect/>
          </a:stretch>
        </p:blipFill>
        <p:spPr>
          <a:xfrm>
            <a:off x="1330327" y="3715401"/>
            <a:ext cx="1365249" cy="1307966"/>
          </a:xfrm>
          <a:prstGeom prst="rect">
            <a:avLst/>
          </a:prstGeom>
        </p:spPr>
      </p:pic>
      <p:sp>
        <p:nvSpPr>
          <p:cNvPr id="43" name="文本占位符 1"/>
          <p:cNvSpPr txBox="1">
            <a:spLocks/>
          </p:cNvSpPr>
          <p:nvPr/>
        </p:nvSpPr>
        <p:spPr>
          <a:xfrm>
            <a:off x="1330326" y="3207483"/>
            <a:ext cx="1616074" cy="647700"/>
          </a:xfrm>
          <a:prstGeom prst="rect">
            <a:avLst/>
          </a:prstGeom>
        </p:spPr>
        <p:txBody>
          <a:bodyPr vert="horz" lIns="91440" tIns="45720" rIns="91440" bIns="45720" rtlCol="0" anchor="ctr" anchorCtr="0">
            <a:normAutofit/>
          </a:bodyPr>
          <a:lstStyle>
            <a:lvl1pPr marL="0" indent="0" algn="l" defTabSz="914377" rtl="0" eaLnBrk="1" latinLnBrk="0" hangingPunct="1">
              <a:lnSpc>
                <a:spcPct val="90000"/>
              </a:lnSpc>
              <a:spcBef>
                <a:spcPts val="1000"/>
              </a:spcBef>
              <a:buFont typeface="Arial"/>
              <a:buNone/>
              <a:defRPr sz="2400" b="1" kern="1200" spc="15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1800" dirty="0">
                <a:solidFill>
                  <a:srgbClr val="FF0000"/>
                </a:solidFill>
                <a:cs typeface="+mn-ea"/>
                <a:sym typeface="+mn-lt"/>
              </a:rPr>
              <a:t>B</a:t>
            </a:r>
            <a:r>
              <a:rPr lang="zh-CN" altLang="en-US" sz="1800" dirty="0">
                <a:solidFill>
                  <a:srgbClr val="FF0000"/>
                </a:solidFill>
                <a:cs typeface="+mn-ea"/>
                <a:sym typeface="+mn-lt"/>
              </a:rPr>
              <a:t>省</a:t>
            </a:r>
            <a:r>
              <a:rPr lang="en-US" altLang="zh-CN" sz="1800" dirty="0">
                <a:solidFill>
                  <a:srgbClr val="FF0000"/>
                </a:solidFill>
                <a:cs typeface="+mn-ea"/>
                <a:sym typeface="+mn-lt"/>
              </a:rPr>
              <a:t>region</a:t>
            </a:r>
            <a:endParaRPr lang="zh-CN" altLang="en-US" sz="1800" dirty="0">
              <a:solidFill>
                <a:srgbClr val="FF0000"/>
              </a:solidFill>
              <a:cs typeface="+mn-ea"/>
              <a:sym typeface="+mn-lt"/>
            </a:endParaRPr>
          </a:p>
        </p:txBody>
      </p:sp>
      <p:pic>
        <p:nvPicPr>
          <p:cNvPr id="44" name="图片 43"/>
          <p:cNvPicPr>
            <a:picLocks noChangeAspect="1"/>
          </p:cNvPicPr>
          <p:nvPr/>
        </p:nvPicPr>
        <p:blipFill>
          <a:blip/>
          <a:stretch>
            <a:fillRect/>
          </a:stretch>
        </p:blipFill>
        <p:spPr>
          <a:xfrm>
            <a:off x="2898776" y="5444199"/>
            <a:ext cx="1365249" cy="1307966"/>
          </a:xfrm>
          <a:prstGeom prst="rect">
            <a:avLst/>
          </a:prstGeom>
        </p:spPr>
      </p:pic>
      <p:pic>
        <p:nvPicPr>
          <p:cNvPr id="45" name="图片 44"/>
          <p:cNvPicPr>
            <a:picLocks noChangeAspect="1"/>
          </p:cNvPicPr>
          <p:nvPr/>
        </p:nvPicPr>
        <p:blipFill>
          <a:blip/>
          <a:stretch>
            <a:fillRect/>
          </a:stretch>
        </p:blipFill>
        <p:spPr>
          <a:xfrm>
            <a:off x="8674100" y="5389707"/>
            <a:ext cx="1365249" cy="1307966"/>
          </a:xfrm>
          <a:prstGeom prst="rect">
            <a:avLst/>
          </a:prstGeom>
        </p:spPr>
      </p:pic>
      <p:pic>
        <p:nvPicPr>
          <p:cNvPr id="46" name="图片 45"/>
          <p:cNvPicPr>
            <a:picLocks noChangeAspect="1"/>
          </p:cNvPicPr>
          <p:nvPr/>
        </p:nvPicPr>
        <p:blipFill>
          <a:blip/>
          <a:stretch>
            <a:fillRect/>
          </a:stretch>
        </p:blipFill>
        <p:spPr>
          <a:xfrm>
            <a:off x="9783266" y="3609975"/>
            <a:ext cx="1365249" cy="1307966"/>
          </a:xfrm>
          <a:prstGeom prst="rect">
            <a:avLst/>
          </a:prstGeom>
        </p:spPr>
      </p:pic>
      <p:cxnSp>
        <p:nvCxnSpPr>
          <p:cNvPr id="47" name="直线连接符 46"/>
          <p:cNvCxnSpPr>
            <a:stCxn id="39" idx="3"/>
            <a:endCxn id="33" idx="1"/>
          </p:cNvCxnSpPr>
          <p:nvPr/>
        </p:nvCxnSpPr>
        <p:spPr>
          <a:xfrm>
            <a:off x="2543175" y="2264287"/>
            <a:ext cx="2422028" cy="3815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8" name="直线连接符 47"/>
          <p:cNvCxnSpPr>
            <a:stCxn id="42" idx="3"/>
          </p:cNvCxnSpPr>
          <p:nvPr/>
        </p:nvCxnSpPr>
        <p:spPr>
          <a:xfrm flipV="1">
            <a:off x="2695575" y="2645828"/>
            <a:ext cx="2269628" cy="172355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9" name="直线连接符 48"/>
          <p:cNvCxnSpPr>
            <a:stCxn id="44" idx="0"/>
            <a:endCxn id="33" idx="1"/>
          </p:cNvCxnSpPr>
          <p:nvPr/>
        </p:nvCxnSpPr>
        <p:spPr>
          <a:xfrm flipV="1">
            <a:off x="3581401" y="2645827"/>
            <a:ext cx="1383803" cy="279837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0" name="直线连接符 49"/>
          <p:cNvCxnSpPr>
            <a:stCxn id="41" idx="1"/>
            <a:endCxn id="33" idx="3"/>
          </p:cNvCxnSpPr>
          <p:nvPr/>
        </p:nvCxnSpPr>
        <p:spPr>
          <a:xfrm flipH="1">
            <a:off x="7594599" y="2080219"/>
            <a:ext cx="2105026" cy="56560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1" name="直线连接符 50"/>
          <p:cNvCxnSpPr>
            <a:stCxn id="46" idx="1"/>
            <a:endCxn id="33" idx="3"/>
          </p:cNvCxnSpPr>
          <p:nvPr/>
        </p:nvCxnSpPr>
        <p:spPr>
          <a:xfrm flipH="1" flipV="1">
            <a:off x="7594599" y="2645828"/>
            <a:ext cx="2188666" cy="161813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45" idx="0"/>
            <a:endCxn id="33" idx="3"/>
          </p:cNvCxnSpPr>
          <p:nvPr/>
        </p:nvCxnSpPr>
        <p:spPr>
          <a:xfrm flipH="1" flipV="1">
            <a:off x="7594600" y="2645827"/>
            <a:ext cx="1762125" cy="274388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3" name="直线连接符 52"/>
          <p:cNvCxnSpPr>
            <a:endCxn id="33" idx="2"/>
          </p:cNvCxnSpPr>
          <p:nvPr/>
        </p:nvCxnSpPr>
        <p:spPr>
          <a:xfrm flipV="1">
            <a:off x="5927725" y="3333750"/>
            <a:ext cx="352176" cy="10356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4" name="直线连接符 53"/>
          <p:cNvCxnSpPr>
            <a:stCxn id="36" idx="1"/>
            <a:endCxn id="33" idx="2"/>
          </p:cNvCxnSpPr>
          <p:nvPr/>
        </p:nvCxnSpPr>
        <p:spPr>
          <a:xfrm flipH="1" flipV="1">
            <a:off x="6279901" y="3333751"/>
            <a:ext cx="578098" cy="114617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 name="Shape 349">
            <a:extLst>
              <a:ext uri="{FF2B5EF4-FFF2-40B4-BE49-F238E27FC236}">
                <a16:creationId xmlns="" xmlns:a16="http://schemas.microsoft.com/office/drawing/2014/main" id="{98615758-689F-0C42-AE7F-9A301551EDD1}"/>
              </a:ext>
            </a:extLst>
          </p:cNvPr>
          <p:cNvSpPr/>
          <p:nvPr/>
        </p:nvSpPr>
        <p:spPr>
          <a:xfrm>
            <a:off x="332420" y="243663"/>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本着“逻辑统一，物理分散”的原则部署</a:t>
            </a:r>
            <a:r>
              <a:rPr lang="zh-CN" altLang="zh-CN" sz="2700" dirty="0">
                <a:solidFill>
                  <a:srgbClr val="181818"/>
                </a:solidFill>
                <a:latin typeface="Microsoft YaHei" panose="020B0503020204020204" pitchFamily="34" charset="-122"/>
                <a:ea typeface="Microsoft YaHei" panose="020B0503020204020204" pitchFamily="34" charset="-122"/>
              </a:rPr>
              <a:t>3+</a:t>
            </a:r>
            <a:r>
              <a:rPr lang="en-US" altLang="zh-CN" sz="2700" dirty="0">
                <a:solidFill>
                  <a:srgbClr val="181818"/>
                </a:solidFill>
                <a:latin typeface="Microsoft YaHei" panose="020B0503020204020204" pitchFamily="34" charset="-122"/>
                <a:ea typeface="Microsoft YaHei" panose="020B0503020204020204" pitchFamily="34" charset="-122"/>
              </a:rPr>
              <a:t>N+X = 1</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2" name="矩形 1"/>
          <p:cNvSpPr/>
          <p:nvPr/>
        </p:nvSpPr>
        <p:spPr>
          <a:xfrm>
            <a:off x="6052657" y="988364"/>
            <a:ext cx="485479" cy="707886"/>
          </a:xfrm>
          <a:prstGeom prst="rect">
            <a:avLst/>
          </a:prstGeom>
        </p:spPr>
        <p:txBody>
          <a:bodyPr wrap="none" lIns="91440" tIns="45720" rIns="91440" bIns="45720">
            <a:spAutoFit/>
          </a:bodyPr>
          <a:lstStyle/>
          <a:p>
            <a:r>
              <a:rPr lang="zh-CN" altLang="zh-CN" sz="4000" dirty="0">
                <a:solidFill>
                  <a:srgbClr val="0000FF"/>
                </a:solidFill>
                <a:latin typeface="Microsoft YaHei" panose="020B0503020204020204" pitchFamily="34" charset="-122"/>
                <a:ea typeface="Microsoft YaHei" panose="020B0503020204020204" pitchFamily="34" charset="-122"/>
              </a:rPr>
              <a:t>3</a:t>
            </a:r>
            <a:endParaRPr lang="zh-CN" altLang="en-US" sz="4000" dirty="0">
              <a:solidFill>
                <a:srgbClr val="0000FF"/>
              </a:solidFill>
            </a:endParaRPr>
          </a:p>
        </p:txBody>
      </p:sp>
      <p:sp>
        <p:nvSpPr>
          <p:cNvPr id="6" name="矩形 5"/>
          <p:cNvSpPr/>
          <p:nvPr/>
        </p:nvSpPr>
        <p:spPr>
          <a:xfrm>
            <a:off x="1574489" y="778567"/>
            <a:ext cx="515536" cy="707886"/>
          </a:xfrm>
          <a:prstGeom prst="rect">
            <a:avLst/>
          </a:prstGeom>
        </p:spPr>
        <p:txBody>
          <a:bodyPr wrap="none" lIns="91440" tIns="45720" rIns="91440" bIns="45720">
            <a:spAutoFit/>
          </a:bodyPr>
          <a:lstStyle/>
          <a:p>
            <a:r>
              <a:rPr lang="en-US" altLang="zh-CN" sz="4000" dirty="0">
                <a:solidFill>
                  <a:srgbClr val="0000FF"/>
                </a:solidFill>
                <a:latin typeface="Microsoft YaHei" panose="020B0503020204020204" pitchFamily="34" charset="-122"/>
                <a:ea typeface="Microsoft YaHei" panose="020B0503020204020204" pitchFamily="34" charset="-122"/>
              </a:rPr>
              <a:t>X</a:t>
            </a:r>
            <a:endParaRPr lang="zh-CN" altLang="en-US" sz="4000" dirty="0">
              <a:solidFill>
                <a:srgbClr val="0000FF"/>
              </a:solidFill>
            </a:endParaRPr>
          </a:p>
        </p:txBody>
      </p:sp>
      <p:sp>
        <p:nvSpPr>
          <p:cNvPr id="7" name="矩形 6"/>
          <p:cNvSpPr/>
          <p:nvPr/>
        </p:nvSpPr>
        <p:spPr>
          <a:xfrm>
            <a:off x="9694355" y="822973"/>
            <a:ext cx="601697" cy="707886"/>
          </a:xfrm>
          <a:prstGeom prst="rect">
            <a:avLst/>
          </a:prstGeom>
        </p:spPr>
        <p:txBody>
          <a:bodyPr wrap="none" lIns="91440" tIns="45720" rIns="91440" bIns="45720">
            <a:spAutoFit/>
          </a:bodyPr>
          <a:lstStyle/>
          <a:p>
            <a:r>
              <a:rPr lang="en-US" altLang="zh-CN" sz="4000" dirty="0">
                <a:solidFill>
                  <a:srgbClr val="0000FF"/>
                </a:solidFill>
                <a:latin typeface="Microsoft YaHei" panose="020B0503020204020204" pitchFamily="34" charset="-122"/>
                <a:ea typeface="Microsoft YaHei" panose="020B0503020204020204" pitchFamily="34" charset="-122"/>
              </a:rPr>
              <a:t>N</a:t>
            </a:r>
            <a:endParaRPr lang="zh-CN" altLang="en-US" sz="4000" dirty="0">
              <a:solidFill>
                <a:srgbClr val="0000FF"/>
              </a:solidFill>
            </a:endParaRPr>
          </a:p>
        </p:txBody>
      </p:sp>
    </p:spTree>
    <p:extLst>
      <p:ext uri="{BB962C8B-B14F-4D97-AF65-F5344CB8AC3E}">
        <p14:creationId xmlns:p14="http://schemas.microsoft.com/office/powerpoint/2010/main" val="2691329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332420" y="236738"/>
            <a:ext cx="98417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专有云管控总体架构</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a:stretch>
            <a:fillRect/>
          </a:stretch>
        </p:blipFill>
        <p:spPr>
          <a:xfrm>
            <a:off x="8083585" y="3827195"/>
            <a:ext cx="2950783" cy="2526608"/>
          </a:xfrm>
          <a:prstGeom prst="rect">
            <a:avLst/>
          </a:prstGeom>
        </p:spPr>
      </p:pic>
      <p:sp>
        <p:nvSpPr>
          <p:cNvPr id="7" name="矩形 6"/>
          <p:cNvSpPr/>
          <p:nvPr/>
        </p:nvSpPr>
        <p:spPr>
          <a:xfrm>
            <a:off x="7727982" y="1294474"/>
            <a:ext cx="4464018" cy="2585323"/>
          </a:xfrm>
          <a:prstGeom prst="rect">
            <a:avLst/>
          </a:prstGeom>
        </p:spPr>
        <p:txBody>
          <a:bodyPr wrap="square" lIns="91440" tIns="45720" rIns="91440" bIns="45720">
            <a:spAutoFit/>
          </a:bodyPr>
          <a:lstStyle/>
          <a:p>
            <a:pPr marL="285750" indent="-285750" defTabSz="241303" latinLnBrk="1">
              <a:buFont typeface="Arial"/>
              <a:buChar char="•"/>
            </a:pPr>
            <a:r>
              <a:rPr lang="zh-CN" altLang="en-US" dirty="0">
                <a:latin typeface="Arial" charset="0"/>
                <a:ea typeface="Arial" charset="0"/>
                <a:cs typeface="Arial" charset="0"/>
              </a:rPr>
              <a:t>中国</a:t>
            </a:r>
            <a:r>
              <a:rPr lang="en-US" altLang="zh-CN" dirty="0">
                <a:latin typeface="Arial" charset="0"/>
                <a:ea typeface="Arial" charset="0"/>
                <a:cs typeface="Arial" charset="0"/>
              </a:rPr>
              <a:t>15</a:t>
            </a:r>
            <a:r>
              <a:rPr lang="zh-CN" altLang="en-US" dirty="0">
                <a:latin typeface="Arial" charset="0"/>
                <a:ea typeface="Arial" charset="0"/>
                <a:cs typeface="Arial" charset="0"/>
              </a:rPr>
              <a:t>年来首次颁发的科技进步特等奖，颁给阿里云飞天系统。</a:t>
            </a:r>
            <a:r>
              <a:rPr lang="en-US" altLang="zh-CN" dirty="0">
                <a:latin typeface="Arial" charset="0"/>
                <a:ea typeface="Arial" charset="0"/>
                <a:cs typeface="Arial" charset="0"/>
                <a:sym typeface="+mn-lt"/>
              </a:rPr>
              <a:t> </a:t>
            </a:r>
          </a:p>
          <a:p>
            <a:pPr marL="285750" lvl="2" indent="-285750" defTabSz="241303" latinLnBrk="1">
              <a:buFont typeface="Arial"/>
              <a:buChar char="•"/>
            </a:pPr>
            <a:r>
              <a:rPr lang="zh-CN" altLang="zh-CN" dirty="0">
                <a:latin typeface="Arial" charset="0"/>
                <a:ea typeface="Arial" charset="0"/>
                <a:cs typeface="Arial" charset="0"/>
              </a:rPr>
              <a:t>天基各种</a:t>
            </a:r>
            <a:r>
              <a:rPr lang="zh-CN" altLang="en-US" dirty="0">
                <a:latin typeface="Arial" charset="0"/>
                <a:ea typeface="Arial" charset="0"/>
                <a:cs typeface="Arial" charset="0"/>
              </a:rPr>
              <a:t>云</a:t>
            </a:r>
            <a:r>
              <a:rPr lang="zh-CN" altLang="zh-CN" dirty="0">
                <a:latin typeface="Arial" charset="0"/>
                <a:ea typeface="Arial" charset="0"/>
                <a:cs typeface="Arial" charset="0"/>
              </a:rPr>
              <a:t>产品应用及服务提供了一套通用的版本管理、部署、热升级方案，能够使基于天基的服务在大规模分布式的环境下达到自动化运维的效果，提高运维效率，并提高系统可用性</a:t>
            </a:r>
            <a:r>
              <a:rPr lang="zh-CN" altLang="zh-CN" dirty="0" smtClean="0">
                <a:latin typeface="Arial" charset="0"/>
                <a:ea typeface="Arial" charset="0"/>
                <a:cs typeface="Arial" charset="0"/>
              </a:rPr>
              <a:t>。</a:t>
            </a:r>
            <a:endParaRPr lang="en-US" altLang="zh-CN" dirty="0">
              <a:latin typeface="Arial" charset="0"/>
              <a:ea typeface="Arial" charset="0"/>
              <a:cs typeface="Arial" charset="0"/>
              <a:sym typeface="+mn-lt"/>
            </a:endParaRPr>
          </a:p>
          <a:p>
            <a:pPr marL="285750" indent="-285750" defTabSz="241303" latinLnBrk="1">
              <a:buFont typeface="Arial"/>
              <a:buChar char="•"/>
            </a:pPr>
            <a:r>
              <a:rPr lang="zh-CN" altLang="en-US" dirty="0" smtClean="0">
                <a:latin typeface="Arial" charset="0"/>
                <a:ea typeface="Arial" charset="0"/>
                <a:cs typeface="Arial" charset="0"/>
                <a:sym typeface="+mn-lt"/>
              </a:rPr>
              <a:t>提供</a:t>
            </a:r>
            <a:r>
              <a:rPr lang="zh-CN" altLang="en-US" dirty="0">
                <a:latin typeface="Arial" charset="0"/>
                <a:ea typeface="Arial" charset="0"/>
                <a:cs typeface="Arial" charset="0"/>
                <a:sym typeface="+mn-lt"/>
              </a:rPr>
              <a:t>全功能化的</a:t>
            </a:r>
            <a:r>
              <a:rPr lang="en-US" altLang="zh-CN" dirty="0" err="1">
                <a:latin typeface="Arial" charset="0"/>
                <a:ea typeface="Arial" charset="0"/>
                <a:cs typeface="Arial" charset="0"/>
                <a:sym typeface="+mn-lt"/>
              </a:rPr>
              <a:t>OpenAPI</a:t>
            </a:r>
            <a:r>
              <a:rPr lang="zh-CN" altLang="en-US" dirty="0">
                <a:latin typeface="Arial" charset="0"/>
                <a:ea typeface="Arial" charset="0"/>
                <a:cs typeface="Arial" charset="0"/>
                <a:sym typeface="+mn-lt"/>
              </a:rPr>
              <a:t>开放接</a:t>
            </a:r>
            <a:r>
              <a:rPr lang="zh-CN" altLang="en-US" dirty="0" smtClean="0">
                <a:latin typeface="Arial" charset="0"/>
                <a:ea typeface="Arial" charset="0"/>
                <a:cs typeface="Arial" charset="0"/>
                <a:sym typeface="+mn-lt"/>
              </a:rPr>
              <a:t>口、支持多云管控</a:t>
            </a:r>
            <a:endParaRPr lang="en-US" altLang="zh-CN" dirty="0">
              <a:latin typeface="Arial" charset="0"/>
              <a:ea typeface="Arial" charset="0"/>
              <a:cs typeface="Arial" charset="0"/>
              <a:sym typeface="Microsoft YaHei"/>
            </a:endParaRPr>
          </a:p>
        </p:txBody>
      </p:sp>
      <p:grpSp>
        <p:nvGrpSpPr>
          <p:cNvPr id="137" name="组 136"/>
          <p:cNvGrpSpPr/>
          <p:nvPr/>
        </p:nvGrpSpPr>
        <p:grpSpPr>
          <a:xfrm>
            <a:off x="283659" y="1585178"/>
            <a:ext cx="7437086" cy="4342227"/>
            <a:chOff x="1090388" y="1035868"/>
            <a:chExt cx="8998874" cy="5254095"/>
          </a:xfrm>
        </p:grpSpPr>
        <p:grpSp>
          <p:nvGrpSpPr>
            <p:cNvPr id="138" name="组合 4"/>
            <p:cNvGrpSpPr/>
            <p:nvPr/>
          </p:nvGrpSpPr>
          <p:grpSpPr>
            <a:xfrm>
              <a:off x="1090388" y="1035868"/>
              <a:ext cx="8998874" cy="5254095"/>
              <a:chOff x="1938528" y="1686975"/>
              <a:chExt cx="20525362" cy="11983965"/>
            </a:xfrm>
          </p:grpSpPr>
          <p:sp>
            <p:nvSpPr>
              <p:cNvPr id="143" name="矩形 142"/>
              <p:cNvSpPr/>
              <p:nvPr/>
            </p:nvSpPr>
            <p:spPr>
              <a:xfrm>
                <a:off x="1938529" y="1686975"/>
                <a:ext cx="20445900" cy="2565860"/>
              </a:xfrm>
              <a:prstGeom prst="rect">
                <a:avLst/>
              </a:prstGeom>
              <a:solidFill>
                <a:srgbClr val="FFC000"/>
              </a:solidFill>
              <a:ln w="6350">
                <a:prstDash val="sysDash"/>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endParaRPr lang="zh-CN" altLang="en-US" sz="1100" b="1" dirty="0">
                  <a:solidFill>
                    <a:srgbClr val="C00000"/>
                  </a:solidFill>
                  <a:cs typeface="+mn-ea"/>
                  <a:sym typeface="+mn-lt"/>
                </a:endParaRPr>
              </a:p>
            </p:txBody>
          </p:sp>
          <p:sp>
            <p:nvSpPr>
              <p:cNvPr id="144" name="矩形 143"/>
              <p:cNvSpPr/>
              <p:nvPr/>
            </p:nvSpPr>
            <p:spPr>
              <a:xfrm>
                <a:off x="1938528" y="12765940"/>
                <a:ext cx="20445900" cy="905000"/>
              </a:xfrm>
              <a:prstGeom prst="rect">
                <a:avLst/>
              </a:prstGeom>
              <a:solidFill>
                <a:schemeClr val="bg1">
                  <a:lumMod val="75000"/>
                </a:schemeClr>
              </a:solidFill>
              <a:ln w="6350">
                <a:prstDash val="sysDash"/>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1100" dirty="0">
                    <a:cs typeface="+mn-ea"/>
                    <a:sym typeface="+mn-lt"/>
                  </a:rPr>
                  <a:t>数据中心硬件：机房</a:t>
                </a:r>
                <a:r>
                  <a:rPr lang="en-US" altLang="zh-CN" sz="1100" dirty="0">
                    <a:cs typeface="+mn-ea"/>
                    <a:sym typeface="+mn-lt"/>
                  </a:rPr>
                  <a:t>+</a:t>
                </a:r>
                <a:r>
                  <a:rPr lang="zh-CN" altLang="en-US" sz="1100" dirty="0">
                    <a:cs typeface="+mn-ea"/>
                    <a:sym typeface="+mn-lt"/>
                  </a:rPr>
                  <a:t>服务器</a:t>
                </a:r>
                <a:r>
                  <a:rPr lang="en-US" altLang="zh-CN" sz="1100" dirty="0">
                    <a:cs typeface="+mn-ea"/>
                    <a:sym typeface="+mn-lt"/>
                  </a:rPr>
                  <a:t>+</a:t>
                </a:r>
                <a:r>
                  <a:rPr lang="zh-CN" altLang="en-US" sz="1100" dirty="0">
                    <a:cs typeface="+mn-ea"/>
                    <a:sym typeface="+mn-lt"/>
                  </a:rPr>
                  <a:t>网络</a:t>
                </a:r>
                <a:endParaRPr lang="zh-CN" altLang="en-US" sz="1600" dirty="0">
                  <a:cs typeface="+mn-ea"/>
                  <a:sym typeface="+mn-lt"/>
                </a:endParaRPr>
              </a:p>
            </p:txBody>
          </p:sp>
          <p:grpSp>
            <p:nvGrpSpPr>
              <p:cNvPr id="145" name="组合 7"/>
              <p:cNvGrpSpPr/>
              <p:nvPr/>
            </p:nvGrpSpPr>
            <p:grpSpPr>
              <a:xfrm>
                <a:off x="3599048" y="8723041"/>
                <a:ext cx="17158490" cy="1835380"/>
                <a:chOff x="1322191" y="3259930"/>
                <a:chExt cx="8579245" cy="1053003"/>
              </a:xfrm>
            </p:grpSpPr>
            <p:sp>
              <p:nvSpPr>
                <p:cNvPr id="184" name="矩形 183"/>
                <p:cNvSpPr/>
                <p:nvPr/>
              </p:nvSpPr>
              <p:spPr>
                <a:xfrm>
                  <a:off x="1322191" y="3406972"/>
                  <a:ext cx="8579245" cy="905961"/>
                </a:xfrm>
                <a:prstGeom prst="rect">
                  <a:avLst/>
                </a:prstGeom>
                <a:solidFill>
                  <a:schemeClr val="accent6">
                    <a:lumMod val="20000"/>
                    <a:lumOff val="80000"/>
                  </a:schemeClr>
                </a:solidFill>
                <a:ln w="6350">
                  <a:prstDash val="sysDash"/>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endParaRPr lang="zh-CN" altLang="en-US" sz="400" dirty="0">
                    <a:cs typeface="+mn-ea"/>
                    <a:sym typeface="+mn-lt"/>
                  </a:endParaRPr>
                </a:p>
              </p:txBody>
            </p:sp>
            <p:sp>
              <p:nvSpPr>
                <p:cNvPr id="185" name="矩形 184"/>
                <p:cNvSpPr/>
                <p:nvPr/>
              </p:nvSpPr>
              <p:spPr>
                <a:xfrm>
                  <a:off x="5093654" y="3259930"/>
                  <a:ext cx="1033464" cy="525915"/>
                </a:xfrm>
                <a:prstGeom prst="rect">
                  <a:avLst/>
                </a:prstGeom>
              </p:spPr>
              <p:txBody>
                <a:bodyPr wrap="none">
                  <a:spAutoFit/>
                </a:bodyPr>
                <a:lstStyle/>
                <a:p>
                  <a:pPr algn="ctr">
                    <a:lnSpc>
                      <a:spcPct val="150000"/>
                    </a:lnSpc>
                  </a:pPr>
                  <a:r>
                    <a:rPr lang="zh-CN" altLang="en-US" sz="1100" b="1" dirty="0">
                      <a:cs typeface="+mn-ea"/>
                      <a:sym typeface="+mn-lt"/>
                    </a:rPr>
                    <a:t>飞天内核</a:t>
                  </a:r>
                </a:p>
              </p:txBody>
            </p:sp>
            <p:sp>
              <p:nvSpPr>
                <p:cNvPr id="186" name="圆角矩形 185"/>
                <p:cNvSpPr/>
                <p:nvPr/>
              </p:nvSpPr>
              <p:spPr>
                <a:xfrm>
                  <a:off x="7661665" y="3751322"/>
                  <a:ext cx="2020415" cy="48799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zh-CN" altLang="en-US" sz="800" dirty="0">
                      <a:cs typeface="+mn-ea"/>
                      <a:sym typeface="+mn-lt"/>
                    </a:rPr>
                    <a:t>女娲：分布式配置管理</a:t>
                  </a:r>
                </a:p>
              </p:txBody>
            </p:sp>
            <p:sp>
              <p:nvSpPr>
                <p:cNvPr id="187" name="圆角矩形 186"/>
                <p:cNvSpPr/>
                <p:nvPr/>
              </p:nvSpPr>
              <p:spPr>
                <a:xfrm>
                  <a:off x="1466546" y="3766714"/>
                  <a:ext cx="2312836" cy="472602"/>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zh-CN" altLang="en-US" sz="800" dirty="0">
                      <a:cs typeface="+mn-ea"/>
                      <a:sym typeface="+mn-lt"/>
                    </a:rPr>
                    <a:t>盘古：分布式存储</a:t>
                  </a:r>
                </a:p>
              </p:txBody>
            </p:sp>
            <p:sp>
              <p:nvSpPr>
                <p:cNvPr id="188" name="圆角矩形 187"/>
                <p:cNvSpPr/>
                <p:nvPr/>
              </p:nvSpPr>
              <p:spPr>
                <a:xfrm>
                  <a:off x="3864073" y="3766714"/>
                  <a:ext cx="1816614" cy="47990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zh-CN" altLang="en-US" sz="800" dirty="0">
                      <a:cs typeface="+mn-ea"/>
                      <a:sym typeface="+mn-lt"/>
                    </a:rPr>
                    <a:t>伏羲：分布式调度</a:t>
                  </a:r>
                </a:p>
              </p:txBody>
            </p:sp>
            <p:sp>
              <p:nvSpPr>
                <p:cNvPr id="189" name="圆角矩形 188"/>
                <p:cNvSpPr/>
                <p:nvPr/>
              </p:nvSpPr>
              <p:spPr>
                <a:xfrm>
                  <a:off x="5804073" y="3746625"/>
                  <a:ext cx="1734207" cy="47990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r>
                    <a:rPr lang="zh-CN" altLang="en-US" sz="800" dirty="0">
                      <a:cs typeface="+mn-ea"/>
                      <a:sym typeface="+mn-lt"/>
                    </a:rPr>
                    <a:t>夸父：远程过程调用</a:t>
                  </a:r>
                </a:p>
              </p:txBody>
            </p:sp>
          </p:grpSp>
          <p:sp>
            <p:nvSpPr>
              <p:cNvPr id="146" name="圆角矩形 145"/>
              <p:cNvSpPr/>
              <p:nvPr/>
            </p:nvSpPr>
            <p:spPr>
              <a:xfrm>
                <a:off x="2025488" y="10790319"/>
                <a:ext cx="20438402" cy="1677126"/>
              </a:xfrm>
              <a:prstGeom prst="roundRect">
                <a:avLst/>
              </a:prstGeom>
              <a:solidFill>
                <a:srgbClr val="FFC000"/>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zh-CN" altLang="en-US" sz="800" dirty="0">
                  <a:cs typeface="+mn-ea"/>
                  <a:sym typeface="+mn-lt"/>
                </a:endParaRPr>
              </a:p>
            </p:txBody>
          </p:sp>
          <p:grpSp>
            <p:nvGrpSpPr>
              <p:cNvPr id="147" name="组合 9"/>
              <p:cNvGrpSpPr/>
              <p:nvPr/>
            </p:nvGrpSpPr>
            <p:grpSpPr>
              <a:xfrm>
                <a:off x="3582233" y="6469387"/>
                <a:ext cx="17158490" cy="2426600"/>
                <a:chOff x="1322191" y="2081542"/>
                <a:chExt cx="8579245" cy="1591492"/>
              </a:xfrm>
            </p:grpSpPr>
            <p:sp>
              <p:nvSpPr>
                <p:cNvPr id="180" name="矩形 179"/>
                <p:cNvSpPr/>
                <p:nvPr/>
              </p:nvSpPr>
              <p:spPr>
                <a:xfrm>
                  <a:off x="1322191" y="2081542"/>
                  <a:ext cx="8579245" cy="1591492"/>
                </a:xfrm>
                <a:prstGeom prst="rect">
                  <a:avLst/>
                </a:prstGeom>
                <a:solidFill>
                  <a:schemeClr val="accent1">
                    <a:lumMod val="20000"/>
                    <a:lumOff val="80000"/>
                  </a:schemeClr>
                </a:solidFill>
                <a:ln w="6350">
                  <a:prstDash val="sysDash"/>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endParaRPr lang="zh-CN" altLang="en-US" sz="400" dirty="0">
                    <a:cs typeface="+mn-ea"/>
                    <a:sym typeface="+mn-lt"/>
                  </a:endParaRPr>
                </a:p>
              </p:txBody>
            </p:sp>
            <p:sp>
              <p:nvSpPr>
                <p:cNvPr id="181" name="圆角矩形 180"/>
                <p:cNvSpPr/>
                <p:nvPr/>
              </p:nvSpPr>
              <p:spPr>
                <a:xfrm>
                  <a:off x="2111817" y="2397551"/>
                  <a:ext cx="2180124" cy="1263630"/>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en-US" altLang="zh-CN" sz="800" dirty="0">
                      <a:cs typeface="+mn-ea"/>
                      <a:sym typeface="+mn-lt"/>
                    </a:rPr>
                    <a:t>IaaS</a:t>
                  </a:r>
                  <a:endParaRPr lang="zh-CN" altLang="en-US" sz="800" dirty="0">
                    <a:cs typeface="+mn-ea"/>
                    <a:sym typeface="+mn-lt"/>
                  </a:endParaRPr>
                </a:p>
              </p:txBody>
            </p:sp>
            <p:sp>
              <p:nvSpPr>
                <p:cNvPr id="182" name="圆角矩形 181"/>
                <p:cNvSpPr/>
                <p:nvPr/>
              </p:nvSpPr>
              <p:spPr>
                <a:xfrm>
                  <a:off x="4608328" y="2397551"/>
                  <a:ext cx="2180124" cy="1258838"/>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en-US" altLang="zh-CN" sz="800" dirty="0" err="1">
                      <a:cs typeface="+mn-ea"/>
                      <a:sym typeface="+mn-lt"/>
                    </a:rPr>
                    <a:t>DaaS</a:t>
                  </a:r>
                  <a:endParaRPr lang="zh-CN" altLang="en-US" sz="800" dirty="0">
                    <a:cs typeface="+mn-ea"/>
                    <a:sym typeface="+mn-lt"/>
                  </a:endParaRPr>
                </a:p>
              </p:txBody>
            </p:sp>
            <p:sp>
              <p:nvSpPr>
                <p:cNvPr id="183" name="圆角矩形 182"/>
                <p:cNvSpPr/>
                <p:nvPr/>
              </p:nvSpPr>
              <p:spPr>
                <a:xfrm>
                  <a:off x="7084304" y="2397551"/>
                  <a:ext cx="2180124" cy="1236555"/>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en-US" altLang="zh-CN" sz="800" dirty="0">
                      <a:cs typeface="+mn-ea"/>
                      <a:sym typeface="+mn-lt"/>
                    </a:rPr>
                    <a:t>PaaS</a:t>
                  </a:r>
                  <a:endParaRPr lang="zh-CN" altLang="en-US" sz="800" dirty="0">
                    <a:cs typeface="+mn-ea"/>
                    <a:sym typeface="+mn-lt"/>
                  </a:endParaRPr>
                </a:p>
              </p:txBody>
            </p:sp>
          </p:grpSp>
          <p:sp>
            <p:nvSpPr>
              <p:cNvPr id="148" name="矩形 147"/>
              <p:cNvSpPr/>
              <p:nvPr/>
            </p:nvSpPr>
            <p:spPr>
              <a:xfrm>
                <a:off x="11477238" y="6275084"/>
                <a:ext cx="1677609" cy="916667"/>
              </a:xfrm>
              <a:prstGeom prst="rect">
                <a:avLst/>
              </a:prstGeom>
            </p:spPr>
            <p:txBody>
              <a:bodyPr wrap="none">
                <a:spAutoFit/>
              </a:bodyPr>
              <a:lstStyle/>
              <a:p>
                <a:pPr algn="ctr">
                  <a:lnSpc>
                    <a:spcPct val="150000"/>
                  </a:lnSpc>
                </a:pPr>
                <a:r>
                  <a:rPr lang="zh-CN" altLang="en-US" sz="1100" b="1" dirty="0">
                    <a:cs typeface="+mn-ea"/>
                    <a:sym typeface="+mn-lt"/>
                  </a:rPr>
                  <a:t>云产品</a:t>
                </a:r>
              </a:p>
            </p:txBody>
          </p:sp>
          <p:sp>
            <p:nvSpPr>
              <p:cNvPr id="149" name="圆角矩形 148"/>
              <p:cNvSpPr/>
              <p:nvPr/>
            </p:nvSpPr>
            <p:spPr>
              <a:xfrm>
                <a:off x="3636099" y="5664501"/>
                <a:ext cx="17158490" cy="622878"/>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权限控制：</a:t>
                </a:r>
                <a:r>
                  <a:rPr lang="en-US" altLang="zh-CN" sz="800" dirty="0">
                    <a:cs typeface="+mn-ea"/>
                    <a:sym typeface="+mn-lt"/>
                  </a:rPr>
                  <a:t>RAM</a:t>
                </a:r>
                <a:endParaRPr lang="zh-CN" altLang="en-US" sz="800" dirty="0">
                  <a:cs typeface="+mn-ea"/>
                  <a:sym typeface="+mn-lt"/>
                </a:endParaRPr>
              </a:p>
            </p:txBody>
          </p:sp>
          <p:sp>
            <p:nvSpPr>
              <p:cNvPr id="150" name="圆角矩形 149"/>
              <p:cNvSpPr/>
              <p:nvPr/>
            </p:nvSpPr>
            <p:spPr>
              <a:xfrm>
                <a:off x="3643957" y="4850725"/>
                <a:ext cx="17158490" cy="622878"/>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开放接口：</a:t>
                </a:r>
                <a:r>
                  <a:rPr lang="en-US" altLang="zh-CN" sz="800" dirty="0" err="1">
                    <a:cs typeface="+mn-ea"/>
                    <a:sym typeface="+mn-lt"/>
                  </a:rPr>
                  <a:t>OpenAPI</a:t>
                </a:r>
                <a:endParaRPr lang="zh-CN" altLang="en-US" sz="800" dirty="0">
                  <a:cs typeface="+mn-ea"/>
                  <a:sym typeface="+mn-lt"/>
                </a:endParaRPr>
              </a:p>
            </p:txBody>
          </p:sp>
          <p:grpSp>
            <p:nvGrpSpPr>
              <p:cNvPr id="151" name="组合 13"/>
              <p:cNvGrpSpPr/>
              <p:nvPr/>
            </p:nvGrpSpPr>
            <p:grpSpPr>
              <a:xfrm>
                <a:off x="1994783" y="2729522"/>
                <a:ext cx="20333394" cy="1425736"/>
                <a:chOff x="1349760" y="1115056"/>
                <a:chExt cx="8579245" cy="712868"/>
              </a:xfrm>
            </p:grpSpPr>
            <p:sp>
              <p:nvSpPr>
                <p:cNvPr id="170" name="圆角矩形 169"/>
                <p:cNvSpPr/>
                <p:nvPr/>
              </p:nvSpPr>
              <p:spPr>
                <a:xfrm>
                  <a:off x="1349760" y="1516485"/>
                  <a:ext cx="8579245" cy="311439"/>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账号和权限的映射</a:t>
                  </a:r>
                </a:p>
              </p:txBody>
            </p:sp>
            <p:sp>
              <p:nvSpPr>
                <p:cNvPr id="171" name="圆角矩形 170"/>
                <p:cNvSpPr/>
                <p:nvPr/>
              </p:nvSpPr>
              <p:spPr>
                <a:xfrm>
                  <a:off x="1548571" y="1130358"/>
                  <a:ext cx="723943" cy="309104"/>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权限管理</a:t>
                  </a:r>
                </a:p>
              </p:txBody>
            </p:sp>
            <p:sp>
              <p:nvSpPr>
                <p:cNvPr id="172" name="圆角矩形 171"/>
                <p:cNvSpPr/>
                <p:nvPr/>
              </p:nvSpPr>
              <p:spPr>
                <a:xfrm>
                  <a:off x="2345545" y="1123269"/>
                  <a:ext cx="759816" cy="303763"/>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运营管理</a:t>
                  </a:r>
                </a:p>
              </p:txBody>
            </p:sp>
            <p:sp>
              <p:nvSpPr>
                <p:cNvPr id="173" name="圆角矩形 172"/>
                <p:cNvSpPr/>
                <p:nvPr/>
              </p:nvSpPr>
              <p:spPr>
                <a:xfrm>
                  <a:off x="7048993" y="1126266"/>
                  <a:ext cx="886842" cy="313197"/>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监控管理</a:t>
                  </a:r>
                </a:p>
              </p:txBody>
            </p:sp>
            <p:sp>
              <p:nvSpPr>
                <p:cNvPr id="174" name="圆角矩形 173"/>
                <p:cNvSpPr/>
                <p:nvPr/>
              </p:nvSpPr>
              <p:spPr>
                <a:xfrm>
                  <a:off x="5108403" y="1130102"/>
                  <a:ext cx="899703" cy="303108"/>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smtClean="0">
                      <a:cs typeface="+mn-ea"/>
                      <a:sym typeface="+mn-lt"/>
                    </a:rPr>
                    <a:t>运维管理</a:t>
                  </a:r>
                  <a:endParaRPr lang="zh-CN" altLang="en-US" sz="800" dirty="0">
                    <a:cs typeface="+mn-ea"/>
                    <a:sym typeface="+mn-lt"/>
                  </a:endParaRPr>
                </a:p>
              </p:txBody>
            </p:sp>
            <p:sp>
              <p:nvSpPr>
                <p:cNvPr id="175" name="圆角矩形 174"/>
                <p:cNvSpPr/>
                <p:nvPr/>
              </p:nvSpPr>
              <p:spPr>
                <a:xfrm>
                  <a:off x="6093608" y="1126266"/>
                  <a:ext cx="860328" cy="313196"/>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配置管理</a:t>
                  </a:r>
                </a:p>
              </p:txBody>
            </p:sp>
            <p:sp>
              <p:nvSpPr>
                <p:cNvPr id="176" name="圆角矩形 175"/>
                <p:cNvSpPr/>
                <p:nvPr/>
              </p:nvSpPr>
              <p:spPr>
                <a:xfrm>
                  <a:off x="4030272" y="1127114"/>
                  <a:ext cx="756037" cy="300648"/>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产品管理</a:t>
                  </a:r>
                </a:p>
              </p:txBody>
            </p:sp>
            <p:sp>
              <p:nvSpPr>
                <p:cNvPr id="177" name="圆角矩形 176"/>
                <p:cNvSpPr/>
                <p:nvPr/>
              </p:nvSpPr>
              <p:spPr>
                <a:xfrm>
                  <a:off x="3190864" y="1115056"/>
                  <a:ext cx="756037" cy="300648"/>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资源管理</a:t>
                  </a:r>
                </a:p>
              </p:txBody>
            </p:sp>
            <p:sp>
              <p:nvSpPr>
                <p:cNvPr id="178" name="圆角矩形 177"/>
                <p:cNvSpPr/>
                <p:nvPr/>
              </p:nvSpPr>
              <p:spPr>
                <a:xfrm>
                  <a:off x="8024459" y="1126266"/>
                  <a:ext cx="890676" cy="313197"/>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健康诊断</a:t>
                  </a:r>
                </a:p>
              </p:txBody>
            </p:sp>
            <p:sp>
              <p:nvSpPr>
                <p:cNvPr id="179" name="圆角矩形 178"/>
                <p:cNvSpPr/>
                <p:nvPr/>
              </p:nvSpPr>
              <p:spPr>
                <a:xfrm>
                  <a:off x="9000637" y="1126266"/>
                  <a:ext cx="814019" cy="313197"/>
                </a:xfrm>
                <a:prstGeom prst="roundRect">
                  <a:avLst/>
                </a:prstGeom>
                <a:solidFill>
                  <a:schemeClr val="bg2"/>
                </a:solidFill>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800" dirty="0">
                      <a:cs typeface="+mn-ea"/>
                      <a:sym typeface="+mn-lt"/>
                    </a:rPr>
                    <a:t>巡检管理</a:t>
                  </a:r>
                </a:p>
              </p:txBody>
            </p:sp>
          </p:grpSp>
          <p:sp>
            <p:nvSpPr>
              <p:cNvPr id="152" name="矩形 151"/>
              <p:cNvSpPr/>
              <p:nvPr/>
            </p:nvSpPr>
            <p:spPr>
              <a:xfrm>
                <a:off x="9263061" y="10893273"/>
                <a:ext cx="5830466" cy="722009"/>
              </a:xfrm>
              <a:prstGeom prst="rect">
                <a:avLst/>
              </a:prstGeom>
            </p:spPr>
            <p:txBody>
              <a:bodyPr wrap="none">
                <a:spAutoFit/>
              </a:bodyPr>
              <a:lstStyle/>
              <a:p>
                <a:pPr algn="ctr"/>
                <a:r>
                  <a:rPr lang="zh-CN" altLang="en-US" sz="1100" b="1" dirty="0">
                    <a:cs typeface="+mn-ea"/>
                    <a:sym typeface="+mn-lt"/>
                  </a:rPr>
                  <a:t>天基</a:t>
                </a:r>
                <a:r>
                  <a:rPr lang="zh-CN" altLang="en-US" sz="1100" dirty="0">
                    <a:cs typeface="+mn-ea"/>
                    <a:sym typeface="+mn-lt"/>
                  </a:rPr>
                  <a:t>：部署管理</a:t>
                </a:r>
                <a:r>
                  <a:rPr lang="en-US" altLang="zh-CN" sz="1100" dirty="0">
                    <a:cs typeface="+mn-ea"/>
                    <a:sym typeface="+mn-lt"/>
                  </a:rPr>
                  <a:t>&amp;</a:t>
                </a:r>
                <a:r>
                  <a:rPr lang="zh-CN" altLang="en-US" sz="1100" dirty="0">
                    <a:cs typeface="+mn-ea"/>
                    <a:sym typeface="+mn-lt"/>
                  </a:rPr>
                  <a:t>物理设备管理</a:t>
                </a:r>
              </a:p>
            </p:txBody>
          </p:sp>
          <p:sp>
            <p:nvSpPr>
              <p:cNvPr id="153" name="圆角矩形 152"/>
              <p:cNvSpPr/>
              <p:nvPr/>
            </p:nvSpPr>
            <p:spPr>
              <a:xfrm>
                <a:off x="2173570" y="11423622"/>
                <a:ext cx="1574063" cy="67258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天基</a:t>
                </a:r>
                <a:r>
                  <a:rPr lang="en-US" altLang="zh-CN" sz="700" dirty="0">
                    <a:cs typeface="+mn-ea"/>
                    <a:sym typeface="+mn-lt"/>
                  </a:rPr>
                  <a:t>Mon</a:t>
                </a:r>
                <a:endParaRPr lang="zh-CN" altLang="en-US" sz="700" dirty="0">
                  <a:cs typeface="+mn-ea"/>
                  <a:sym typeface="+mn-lt"/>
                </a:endParaRPr>
              </a:p>
            </p:txBody>
          </p:sp>
          <p:sp>
            <p:nvSpPr>
              <p:cNvPr id="154" name="圆角矩形 153"/>
              <p:cNvSpPr/>
              <p:nvPr/>
            </p:nvSpPr>
            <p:spPr>
              <a:xfrm>
                <a:off x="3808841" y="11440473"/>
                <a:ext cx="1870024" cy="64570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天基</a:t>
                </a:r>
                <a:r>
                  <a:rPr lang="en-US" altLang="zh-CN" sz="700" dirty="0">
                    <a:cs typeface="+mn-ea"/>
                    <a:sym typeface="+mn-lt"/>
                  </a:rPr>
                  <a:t>Core</a:t>
                </a:r>
                <a:endParaRPr lang="zh-CN" altLang="en-US" sz="700" dirty="0">
                  <a:cs typeface="+mn-ea"/>
                  <a:sym typeface="+mn-lt"/>
                </a:endParaRPr>
              </a:p>
            </p:txBody>
          </p:sp>
          <p:sp>
            <p:nvSpPr>
              <p:cNvPr id="155" name="圆角矩形 154"/>
              <p:cNvSpPr/>
              <p:nvPr/>
            </p:nvSpPr>
            <p:spPr>
              <a:xfrm>
                <a:off x="5757186" y="11454156"/>
                <a:ext cx="1874882" cy="645704"/>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元数据库</a:t>
                </a:r>
              </a:p>
            </p:txBody>
          </p:sp>
          <p:sp>
            <p:nvSpPr>
              <p:cNvPr id="156" name="圆角矩形 155"/>
              <p:cNvSpPr/>
              <p:nvPr/>
            </p:nvSpPr>
            <p:spPr>
              <a:xfrm>
                <a:off x="7715514" y="11451216"/>
                <a:ext cx="4708283" cy="644990"/>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en-US" altLang="zh-CN" sz="700" dirty="0">
                    <a:cs typeface="+mn-ea"/>
                    <a:sym typeface="+mn-lt"/>
                  </a:rPr>
                  <a:t>Ops</a:t>
                </a:r>
                <a:r>
                  <a:rPr lang="zh-CN" altLang="en-US" sz="700" dirty="0">
                    <a:cs typeface="+mn-ea"/>
                    <a:sym typeface="+mn-lt"/>
                  </a:rPr>
                  <a:t>组件</a:t>
                </a:r>
                <a:r>
                  <a:rPr lang="en-US" altLang="zh-CN" sz="700" dirty="0">
                    <a:cs typeface="+mn-ea"/>
                    <a:sym typeface="+mn-lt"/>
                  </a:rPr>
                  <a:t>(</a:t>
                </a:r>
                <a:r>
                  <a:rPr lang="en-US" altLang="zh-CN" sz="700" dirty="0" err="1">
                    <a:cs typeface="+mn-ea"/>
                    <a:sym typeface="+mn-lt"/>
                  </a:rPr>
                  <a:t>Clone,Yum,NTP,DNS</a:t>
                </a:r>
                <a:r>
                  <a:rPr lang="en-US" altLang="zh-CN" sz="700" dirty="0">
                    <a:cs typeface="+mn-ea"/>
                    <a:sym typeface="+mn-lt"/>
                  </a:rPr>
                  <a:t>)</a:t>
                </a:r>
              </a:p>
            </p:txBody>
          </p:sp>
          <p:sp>
            <p:nvSpPr>
              <p:cNvPr id="157" name="圆角矩形 156"/>
              <p:cNvSpPr/>
              <p:nvPr/>
            </p:nvSpPr>
            <p:spPr>
              <a:xfrm>
                <a:off x="20488705" y="11416494"/>
                <a:ext cx="1895723" cy="652832"/>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日志服务</a:t>
                </a:r>
              </a:p>
            </p:txBody>
          </p:sp>
          <p:sp>
            <p:nvSpPr>
              <p:cNvPr id="158" name="圆角矩形 157"/>
              <p:cNvSpPr/>
              <p:nvPr/>
            </p:nvSpPr>
            <p:spPr>
              <a:xfrm>
                <a:off x="12568466" y="11454156"/>
                <a:ext cx="5927544" cy="642050"/>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系统中间件</a:t>
                </a:r>
                <a:r>
                  <a:rPr lang="en-US" altLang="zh-CN" sz="700" dirty="0">
                    <a:cs typeface="+mn-ea"/>
                    <a:sym typeface="+mn-lt"/>
                  </a:rPr>
                  <a:t>(</a:t>
                </a:r>
                <a:r>
                  <a:rPr lang="en-US" altLang="zh-CN" sz="700" dirty="0" err="1">
                    <a:cs typeface="+mn-ea"/>
                    <a:sym typeface="+mn-lt"/>
                  </a:rPr>
                  <a:t>dubbo,tair,mq,zk,diamond</a:t>
                </a:r>
                <a:r>
                  <a:rPr lang="en-US" altLang="zh-CN" sz="700" dirty="0">
                    <a:cs typeface="+mn-ea"/>
                    <a:sym typeface="+mn-lt"/>
                  </a:rPr>
                  <a:t>)</a:t>
                </a:r>
                <a:endParaRPr lang="zh-CN" altLang="en-US" sz="700" dirty="0">
                  <a:cs typeface="+mn-ea"/>
                  <a:sym typeface="+mn-lt"/>
                </a:endParaRPr>
              </a:p>
            </p:txBody>
          </p:sp>
          <p:sp>
            <p:nvSpPr>
              <p:cNvPr id="159" name="圆角矩形 158"/>
              <p:cNvSpPr/>
              <p:nvPr/>
            </p:nvSpPr>
            <p:spPr>
              <a:xfrm>
                <a:off x="18651998" y="11416494"/>
                <a:ext cx="1753261" cy="644988"/>
              </a:xfrm>
              <a:prstGeom prst="roundRect">
                <a:avLst/>
              </a:prstGeom>
              <a:ln w="952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lnSpc>
                    <a:spcPct val="150000"/>
                  </a:lnSpc>
                </a:pPr>
                <a:r>
                  <a:rPr lang="zh-CN" altLang="en-US" sz="700" dirty="0">
                    <a:cs typeface="+mn-ea"/>
                    <a:sym typeface="+mn-lt"/>
                  </a:rPr>
                  <a:t>表格存储</a:t>
                </a:r>
              </a:p>
            </p:txBody>
          </p:sp>
          <p:sp>
            <p:nvSpPr>
              <p:cNvPr id="160" name="下箭头 159"/>
              <p:cNvSpPr/>
              <p:nvPr/>
            </p:nvSpPr>
            <p:spPr>
              <a:xfrm>
                <a:off x="2465977" y="4309816"/>
                <a:ext cx="698446" cy="650935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1" name="下箭头 160"/>
              <p:cNvSpPr/>
              <p:nvPr/>
            </p:nvSpPr>
            <p:spPr>
              <a:xfrm>
                <a:off x="21323702" y="4246438"/>
                <a:ext cx="733460" cy="665315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2" name="下箭头 161"/>
              <p:cNvSpPr/>
              <p:nvPr/>
            </p:nvSpPr>
            <p:spPr>
              <a:xfrm>
                <a:off x="3644619" y="12257160"/>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3" name="下箭头 162"/>
              <p:cNvSpPr/>
              <p:nvPr/>
            </p:nvSpPr>
            <p:spPr>
              <a:xfrm>
                <a:off x="7133893" y="12262756"/>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4" name="下箭头 163"/>
              <p:cNvSpPr/>
              <p:nvPr/>
            </p:nvSpPr>
            <p:spPr>
              <a:xfrm>
                <a:off x="10721555" y="12223172"/>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5" name="下箭头 164"/>
              <p:cNvSpPr/>
              <p:nvPr/>
            </p:nvSpPr>
            <p:spPr>
              <a:xfrm>
                <a:off x="14628539" y="12206622"/>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6" name="下箭头 165"/>
              <p:cNvSpPr/>
              <p:nvPr/>
            </p:nvSpPr>
            <p:spPr>
              <a:xfrm>
                <a:off x="18651999" y="12240698"/>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7" name="下箭头 166"/>
              <p:cNvSpPr/>
              <p:nvPr/>
            </p:nvSpPr>
            <p:spPr>
              <a:xfrm>
                <a:off x="8029523" y="4266940"/>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8" name="下箭头 167"/>
              <p:cNvSpPr/>
              <p:nvPr/>
            </p:nvSpPr>
            <p:spPr>
              <a:xfrm>
                <a:off x="11518797" y="4272536"/>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sp>
            <p:nvSpPr>
              <p:cNvPr id="169" name="下箭头 168"/>
              <p:cNvSpPr/>
              <p:nvPr/>
            </p:nvSpPr>
            <p:spPr>
              <a:xfrm>
                <a:off x="15106459" y="4232952"/>
                <a:ext cx="797242" cy="56062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grpSp>
        <p:sp>
          <p:nvSpPr>
            <p:cNvPr id="139" name="圆角矩形 138"/>
            <p:cNvSpPr/>
            <p:nvPr/>
          </p:nvSpPr>
          <p:spPr>
            <a:xfrm>
              <a:off x="1150285" y="1077818"/>
              <a:ext cx="3623569" cy="7346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zh-CN" altLang="en-US" sz="1400">
                <a:cs typeface="+mn-ea"/>
                <a:sym typeface="+mn-lt"/>
              </a:endParaRPr>
            </a:p>
          </p:txBody>
        </p:sp>
        <p:sp>
          <p:nvSpPr>
            <p:cNvPr id="140" name="矩形 139"/>
            <p:cNvSpPr/>
            <p:nvPr/>
          </p:nvSpPr>
          <p:spPr>
            <a:xfrm>
              <a:off x="1407160" y="1082118"/>
              <a:ext cx="2891363" cy="372410"/>
            </a:xfrm>
            <a:prstGeom prst="rect">
              <a:avLst/>
            </a:prstGeom>
          </p:spPr>
          <p:txBody>
            <a:bodyPr wrap="square" lIns="45720" tIns="22860" rIns="45720" bIns="22860">
              <a:spAutoFit/>
            </a:bodyPr>
            <a:lstStyle/>
            <a:p>
              <a:pPr algn="ctr">
                <a:lnSpc>
                  <a:spcPct val="150000"/>
                </a:lnSpc>
              </a:pPr>
              <a:r>
                <a:rPr lang="en-US" altLang="zh-CN" sz="1200" b="1" dirty="0" err="1">
                  <a:cs typeface="+mn-ea"/>
                  <a:sym typeface="+mn-lt"/>
                </a:rPr>
                <a:t>DTCenter</a:t>
              </a:r>
              <a:r>
                <a:rPr lang="zh-CN" altLang="en-US" sz="1200" b="1" dirty="0">
                  <a:cs typeface="+mn-ea"/>
                  <a:sym typeface="+mn-lt"/>
                </a:rPr>
                <a:t>云控制台</a:t>
              </a:r>
            </a:p>
          </p:txBody>
        </p:sp>
        <p:sp>
          <p:nvSpPr>
            <p:cNvPr id="141" name="圆角矩形 140"/>
            <p:cNvSpPr/>
            <p:nvPr/>
          </p:nvSpPr>
          <p:spPr>
            <a:xfrm>
              <a:off x="4898571" y="1077818"/>
              <a:ext cx="5111143" cy="7346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zh-CN" altLang="en-US" sz="1400">
                <a:cs typeface="+mn-ea"/>
                <a:sym typeface="+mn-lt"/>
              </a:endParaRPr>
            </a:p>
          </p:txBody>
        </p:sp>
        <p:sp>
          <p:nvSpPr>
            <p:cNvPr id="142" name="矩形 141"/>
            <p:cNvSpPr/>
            <p:nvPr/>
          </p:nvSpPr>
          <p:spPr>
            <a:xfrm>
              <a:off x="5872064" y="1038871"/>
              <a:ext cx="2891363" cy="372410"/>
            </a:xfrm>
            <a:prstGeom prst="rect">
              <a:avLst/>
            </a:prstGeom>
          </p:spPr>
          <p:txBody>
            <a:bodyPr wrap="square" lIns="45720" tIns="22860" rIns="45720" bIns="22860">
              <a:spAutoFit/>
            </a:bodyPr>
            <a:lstStyle/>
            <a:p>
              <a:pPr algn="ctr">
                <a:lnSpc>
                  <a:spcPct val="150000"/>
                </a:lnSpc>
              </a:pPr>
              <a:r>
                <a:rPr lang="zh-CN" altLang="en-US" sz="1200" b="1" dirty="0">
                  <a:cs typeface="+mn-ea"/>
                  <a:sym typeface="+mn-lt"/>
                </a:rPr>
                <a:t>统一运维管理</a:t>
              </a:r>
            </a:p>
          </p:txBody>
        </p:sp>
      </p:grpSp>
    </p:spTree>
    <p:extLst>
      <p:ext uri="{BB962C8B-B14F-4D97-AF65-F5344CB8AC3E}">
        <p14:creationId xmlns:p14="http://schemas.microsoft.com/office/powerpoint/2010/main" val="1313114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65759" y="1188724"/>
            <a:ext cx="11390810" cy="5342709"/>
            <a:chOff x="2240623" y="1713553"/>
            <a:chExt cx="8427378" cy="4623438"/>
          </a:xfrm>
        </p:grpSpPr>
        <p:sp>
          <p:nvSpPr>
            <p:cNvPr id="46" name="矩形 45"/>
            <p:cNvSpPr/>
            <p:nvPr/>
          </p:nvSpPr>
          <p:spPr>
            <a:xfrm>
              <a:off x="3781359" y="3290473"/>
              <a:ext cx="4928350" cy="5759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7" name="矩形 46"/>
            <p:cNvSpPr/>
            <p:nvPr/>
          </p:nvSpPr>
          <p:spPr>
            <a:xfrm>
              <a:off x="3781359" y="3968369"/>
              <a:ext cx="4928350" cy="630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48" name="组合 47"/>
            <p:cNvGrpSpPr/>
            <p:nvPr/>
          </p:nvGrpSpPr>
          <p:grpSpPr>
            <a:xfrm>
              <a:off x="3120088" y="2836934"/>
              <a:ext cx="5940844" cy="2363226"/>
              <a:chOff x="252304" y="771511"/>
              <a:chExt cx="8801250" cy="4221170"/>
            </a:xfrm>
          </p:grpSpPr>
          <p:sp>
            <p:nvSpPr>
              <p:cNvPr id="70" name="矩形 69"/>
              <p:cNvSpPr/>
              <p:nvPr/>
            </p:nvSpPr>
            <p:spPr bwMode="auto">
              <a:xfrm>
                <a:off x="252304" y="1581618"/>
                <a:ext cx="901700" cy="2340312"/>
              </a:xfrm>
              <a:prstGeom prst="rect">
                <a:avLst/>
              </a:prstGeom>
              <a:noFill/>
              <a:ln w="9525" algn="ctr">
                <a:solidFill>
                  <a:srgbClr val="A0A0A0"/>
                </a:solidFill>
                <a:round/>
                <a:headEnd/>
                <a:tailEnd/>
              </a:ln>
            </p:spPr>
            <p:txBody>
              <a:bodyPr wrap="none" lIns="30860" tIns="15430" rIns="30860" bIns="15430" anchor="ctr"/>
              <a:lstStyle/>
              <a:p>
                <a:pPr algn="ctr" defTabSz="308381">
                  <a:defRPr/>
                </a:pPr>
                <a:r>
                  <a:rPr lang="zh-CN" altLang="en-US" b="1" dirty="0">
                    <a:cs typeface="+mn-ea"/>
                    <a:sym typeface="+mn-lt"/>
                  </a:rPr>
                  <a:t>公共</a:t>
                </a:r>
                <a:endParaRPr lang="en-US" altLang="zh-CN" b="1" dirty="0">
                  <a:cs typeface="+mn-ea"/>
                  <a:sym typeface="+mn-lt"/>
                </a:endParaRPr>
              </a:p>
              <a:p>
                <a:pPr algn="ctr" defTabSz="308381">
                  <a:defRPr/>
                </a:pPr>
                <a:r>
                  <a:rPr lang="zh-CN" altLang="en-US" b="1" dirty="0">
                    <a:cs typeface="+mn-ea"/>
                    <a:sym typeface="+mn-lt"/>
                  </a:rPr>
                  <a:t>服务层</a:t>
                </a:r>
                <a:endParaRPr lang="en-US" altLang="zh-CN" b="1" dirty="0">
                  <a:cs typeface="+mn-ea"/>
                  <a:sym typeface="+mn-lt"/>
                </a:endParaRPr>
              </a:p>
            </p:txBody>
          </p:sp>
          <p:sp>
            <p:nvSpPr>
              <p:cNvPr id="71" name="矩形 70"/>
              <p:cNvSpPr/>
              <p:nvPr/>
            </p:nvSpPr>
            <p:spPr bwMode="auto">
              <a:xfrm>
                <a:off x="252304" y="771511"/>
                <a:ext cx="901700" cy="720096"/>
              </a:xfrm>
              <a:prstGeom prst="rect">
                <a:avLst/>
              </a:prstGeom>
              <a:noFill/>
              <a:ln w="9525" algn="ctr">
                <a:solidFill>
                  <a:srgbClr val="A0A0A0"/>
                </a:solidFill>
                <a:round/>
                <a:headEnd/>
                <a:tailEnd/>
              </a:ln>
            </p:spPr>
            <p:txBody>
              <a:bodyPr wrap="none" lIns="30860" tIns="15430" rIns="30860" bIns="15430" anchor="ctr"/>
              <a:lstStyle/>
              <a:p>
                <a:pPr algn="ctr" defTabSz="308381">
                  <a:defRPr/>
                </a:pPr>
                <a:r>
                  <a:rPr lang="zh-CN" altLang="en-US" b="1" dirty="0">
                    <a:cs typeface="+mn-ea"/>
                    <a:sym typeface="+mn-lt"/>
                  </a:rPr>
                  <a:t>应用层</a:t>
                </a:r>
                <a:endParaRPr lang="en-US" altLang="zh-CN" b="1" dirty="0">
                  <a:cs typeface="+mn-ea"/>
                  <a:sym typeface="+mn-lt"/>
                </a:endParaRPr>
              </a:p>
            </p:txBody>
          </p:sp>
          <p:sp>
            <p:nvSpPr>
              <p:cNvPr id="72" name="矩形 71"/>
              <p:cNvSpPr/>
              <p:nvPr/>
            </p:nvSpPr>
            <p:spPr bwMode="auto">
              <a:xfrm>
                <a:off x="252304" y="4020979"/>
                <a:ext cx="901700" cy="971702"/>
              </a:xfrm>
              <a:prstGeom prst="rect">
                <a:avLst/>
              </a:prstGeom>
              <a:noFill/>
              <a:ln w="9525" algn="ctr">
                <a:solidFill>
                  <a:srgbClr val="A0A0A0"/>
                </a:solidFill>
                <a:round/>
                <a:headEnd/>
                <a:tailEnd/>
              </a:ln>
            </p:spPr>
            <p:txBody>
              <a:bodyPr wrap="none" lIns="30860" tIns="15430" rIns="30860" bIns="15430" anchor="ctr"/>
              <a:lstStyle/>
              <a:p>
                <a:pPr algn="ctr" defTabSz="308381">
                  <a:defRPr/>
                </a:pPr>
                <a:r>
                  <a:rPr lang="zh-CN" altLang="en-US" b="1" dirty="0">
                    <a:cs typeface="+mn-ea"/>
                    <a:sym typeface="+mn-lt"/>
                  </a:rPr>
                  <a:t>资源层</a:t>
                </a:r>
                <a:endParaRPr lang="en-US" altLang="zh-CN" b="1" dirty="0">
                  <a:cs typeface="+mn-ea"/>
                  <a:sym typeface="+mn-lt"/>
                </a:endParaRPr>
              </a:p>
            </p:txBody>
          </p:sp>
          <p:sp>
            <p:nvSpPr>
              <p:cNvPr id="73" name="矩形 72"/>
              <p:cNvSpPr/>
              <p:nvPr/>
            </p:nvSpPr>
            <p:spPr bwMode="auto">
              <a:xfrm>
                <a:off x="1237642" y="4569905"/>
                <a:ext cx="7812000" cy="418152"/>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100" dirty="0">
                    <a:solidFill>
                      <a:schemeClr val="bg1"/>
                    </a:solidFill>
                    <a:cs typeface="+mn-ea"/>
                    <a:sym typeface="+mn-lt"/>
                  </a:rPr>
                  <a:t>数据中心 </a:t>
                </a:r>
              </a:p>
            </p:txBody>
          </p:sp>
          <p:sp>
            <p:nvSpPr>
              <p:cNvPr id="74" name="矩形 73"/>
              <p:cNvSpPr/>
              <p:nvPr/>
            </p:nvSpPr>
            <p:spPr bwMode="auto">
              <a:xfrm>
                <a:off x="1241554" y="4020978"/>
                <a:ext cx="7812000" cy="506247"/>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100" dirty="0">
                    <a:solidFill>
                      <a:schemeClr val="bg1"/>
                    </a:solidFill>
                    <a:cs typeface="+mn-ea"/>
                    <a:sym typeface="+mn-lt"/>
                  </a:rPr>
                  <a:t>基础架构平台（</a:t>
                </a:r>
                <a:r>
                  <a:rPr lang="en-US" altLang="zh-CN" sz="1100" dirty="0" err="1">
                    <a:solidFill>
                      <a:schemeClr val="bg1"/>
                    </a:solidFill>
                    <a:cs typeface="+mn-ea"/>
                    <a:sym typeface="+mn-lt"/>
                  </a:rPr>
                  <a:t>IaaS</a:t>
                </a:r>
                <a:r>
                  <a:rPr lang="zh-CN" altLang="en-US" sz="1100" dirty="0">
                    <a:solidFill>
                      <a:schemeClr val="bg1"/>
                    </a:solidFill>
                    <a:cs typeface="+mn-ea"/>
                    <a:sym typeface="+mn-lt"/>
                  </a:rPr>
                  <a:t>）</a:t>
                </a:r>
              </a:p>
            </p:txBody>
          </p:sp>
          <p:sp>
            <p:nvSpPr>
              <p:cNvPr id="75" name="矩形 74"/>
              <p:cNvSpPr/>
              <p:nvPr/>
            </p:nvSpPr>
            <p:spPr bwMode="auto">
              <a:xfrm>
                <a:off x="1620457" y="3044514"/>
                <a:ext cx="1414499" cy="620778"/>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900" dirty="0">
                    <a:solidFill>
                      <a:schemeClr val="bg1"/>
                    </a:solidFill>
                    <a:cs typeface="+mn-ea"/>
                    <a:sym typeface="+mn-lt"/>
                  </a:rPr>
                  <a:t>分布式服务服务</a:t>
                </a:r>
                <a:endParaRPr lang="en-US" altLang="zh-CN" sz="900" dirty="0">
                  <a:solidFill>
                    <a:schemeClr val="bg1"/>
                  </a:solidFill>
                  <a:cs typeface="+mn-ea"/>
                  <a:sym typeface="+mn-lt"/>
                </a:endParaRPr>
              </a:p>
            </p:txBody>
          </p:sp>
          <p:sp>
            <p:nvSpPr>
              <p:cNvPr id="76" name="矩形 75"/>
              <p:cNvSpPr/>
              <p:nvPr/>
            </p:nvSpPr>
            <p:spPr bwMode="auto">
              <a:xfrm>
                <a:off x="8605232" y="771511"/>
                <a:ext cx="414592" cy="3148030"/>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eaVert" wrap="none" lIns="30861" tIns="15431" rIns="30861" bIns="15431" numCol="1" spcCol="0" rtlCol="0" fromWordArt="0" anchor="ctr" anchorCtr="0" forceAA="0" compatLnSpc="1">
                <a:prstTxWarp prst="textNoShape">
                  <a:avLst/>
                </a:prstTxWarp>
                <a:noAutofit/>
              </a:bodyPr>
              <a:lstStyle/>
              <a:p>
                <a:pPr algn="ctr" fontAlgn="base">
                  <a:spcBef>
                    <a:spcPct val="0"/>
                  </a:spcBef>
                  <a:spcAft>
                    <a:spcPct val="0"/>
                  </a:spcAft>
                </a:pPr>
                <a:r>
                  <a:rPr lang="zh-CN" altLang="en-US" sz="1100" dirty="0">
                    <a:solidFill>
                      <a:schemeClr val="bg1"/>
                    </a:solidFill>
                    <a:cs typeface="+mn-ea"/>
                    <a:sym typeface="+mn-lt"/>
                  </a:rPr>
                  <a:t>运维管控</a:t>
                </a:r>
              </a:p>
            </p:txBody>
          </p:sp>
          <p:sp>
            <p:nvSpPr>
              <p:cNvPr id="77" name="矩形 76"/>
              <p:cNvSpPr/>
              <p:nvPr/>
            </p:nvSpPr>
            <p:spPr bwMode="auto">
              <a:xfrm>
                <a:off x="3206646" y="3044514"/>
                <a:ext cx="1446440" cy="620778"/>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900" dirty="0">
                    <a:solidFill>
                      <a:schemeClr val="bg1"/>
                    </a:solidFill>
                    <a:cs typeface="+mn-ea"/>
                    <a:sym typeface="+mn-lt"/>
                  </a:rPr>
                  <a:t>分布式数据库</a:t>
                </a:r>
                <a:endParaRPr lang="en-US" altLang="zh-CN" sz="900" dirty="0">
                  <a:solidFill>
                    <a:schemeClr val="bg1"/>
                  </a:solidFill>
                  <a:cs typeface="+mn-ea"/>
                  <a:sym typeface="+mn-lt"/>
                </a:endParaRPr>
              </a:p>
            </p:txBody>
          </p:sp>
          <p:sp>
            <p:nvSpPr>
              <p:cNvPr id="78" name="矩形 77"/>
              <p:cNvSpPr/>
              <p:nvPr/>
            </p:nvSpPr>
            <p:spPr bwMode="auto">
              <a:xfrm>
                <a:off x="4874408" y="3044514"/>
                <a:ext cx="1604320" cy="620778"/>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900" dirty="0">
                    <a:solidFill>
                      <a:schemeClr val="bg1"/>
                    </a:solidFill>
                    <a:cs typeface="+mn-ea"/>
                    <a:sym typeface="+mn-lt"/>
                  </a:rPr>
                  <a:t>实时业务运营服务</a:t>
                </a:r>
                <a:endParaRPr lang="en-US" altLang="zh-CN" sz="900" dirty="0">
                  <a:solidFill>
                    <a:schemeClr val="bg1"/>
                  </a:solidFill>
                  <a:cs typeface="+mn-ea"/>
                  <a:sym typeface="+mn-lt"/>
                </a:endParaRPr>
              </a:p>
            </p:txBody>
          </p:sp>
          <p:sp>
            <p:nvSpPr>
              <p:cNvPr id="79" name="矩形 78"/>
              <p:cNvSpPr/>
              <p:nvPr/>
            </p:nvSpPr>
            <p:spPr bwMode="auto">
              <a:xfrm>
                <a:off x="6699590" y="3035190"/>
                <a:ext cx="886434" cy="620778"/>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900" dirty="0">
                    <a:solidFill>
                      <a:schemeClr val="bg1"/>
                    </a:solidFill>
                    <a:cs typeface="+mn-ea"/>
                    <a:sym typeface="+mn-lt"/>
                  </a:rPr>
                  <a:t>消息服务</a:t>
                </a:r>
              </a:p>
            </p:txBody>
          </p:sp>
          <p:sp>
            <p:nvSpPr>
              <p:cNvPr id="80" name="矩形 79"/>
              <p:cNvSpPr/>
              <p:nvPr/>
            </p:nvSpPr>
            <p:spPr bwMode="auto">
              <a:xfrm>
                <a:off x="1733673" y="1860183"/>
                <a:ext cx="966904" cy="576599"/>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用户中心</a:t>
                </a:r>
              </a:p>
            </p:txBody>
          </p:sp>
          <p:sp>
            <p:nvSpPr>
              <p:cNvPr id="81" name="矩形 80"/>
              <p:cNvSpPr/>
              <p:nvPr/>
            </p:nvSpPr>
            <p:spPr bwMode="auto">
              <a:xfrm>
                <a:off x="2977988" y="1860183"/>
                <a:ext cx="951878" cy="576599"/>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商品中心</a:t>
                </a:r>
                <a:endParaRPr lang="en-US" altLang="zh-CN" sz="1000" dirty="0">
                  <a:solidFill>
                    <a:schemeClr val="bg1"/>
                  </a:solidFill>
                  <a:cs typeface="+mn-ea"/>
                  <a:sym typeface="+mn-lt"/>
                </a:endParaRPr>
              </a:p>
            </p:txBody>
          </p:sp>
          <p:sp>
            <p:nvSpPr>
              <p:cNvPr id="82" name="矩形 81"/>
              <p:cNvSpPr/>
              <p:nvPr/>
            </p:nvSpPr>
            <p:spPr bwMode="auto">
              <a:xfrm>
                <a:off x="4096827" y="1862989"/>
                <a:ext cx="1010013" cy="570986"/>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a:solidFill>
                      <a:schemeClr val="bg1"/>
                    </a:solidFill>
                    <a:cs typeface="+mn-ea"/>
                    <a:sym typeface="+mn-lt"/>
                  </a:rPr>
                  <a:t>交易中心</a:t>
                </a:r>
                <a:endParaRPr lang="zh-CN" altLang="en-US" sz="1000" dirty="0">
                  <a:solidFill>
                    <a:schemeClr val="bg1"/>
                  </a:solidFill>
                  <a:cs typeface="+mn-ea"/>
                  <a:sym typeface="+mn-lt"/>
                </a:endParaRPr>
              </a:p>
            </p:txBody>
          </p:sp>
          <p:sp>
            <p:nvSpPr>
              <p:cNvPr id="83" name="矩形 82"/>
              <p:cNvSpPr/>
              <p:nvPr/>
            </p:nvSpPr>
            <p:spPr bwMode="auto">
              <a:xfrm>
                <a:off x="1231965" y="771511"/>
                <a:ext cx="2450686" cy="720097"/>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统建应用</a:t>
                </a:r>
              </a:p>
            </p:txBody>
          </p:sp>
          <p:sp>
            <p:nvSpPr>
              <p:cNvPr id="84" name="矩形 83"/>
              <p:cNvSpPr/>
              <p:nvPr/>
            </p:nvSpPr>
            <p:spPr bwMode="auto">
              <a:xfrm>
                <a:off x="3810484" y="771511"/>
                <a:ext cx="1571624" cy="720097"/>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分支机构创新应用</a:t>
                </a:r>
              </a:p>
            </p:txBody>
          </p:sp>
          <p:sp>
            <p:nvSpPr>
              <p:cNvPr id="85" name="矩形 84"/>
              <p:cNvSpPr/>
              <p:nvPr/>
            </p:nvSpPr>
            <p:spPr bwMode="auto">
              <a:xfrm>
                <a:off x="5460068" y="771511"/>
                <a:ext cx="3073155" cy="720096"/>
              </a:xfrm>
              <a:prstGeom prst="rect">
                <a:avLst/>
              </a:prstGeom>
              <a:solidFill>
                <a:srgbClr val="FF0000">
                  <a:alpha val="21000"/>
                </a:srgb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能力开放平台</a:t>
                </a:r>
              </a:p>
            </p:txBody>
          </p:sp>
        </p:grpSp>
        <p:sp>
          <p:nvSpPr>
            <p:cNvPr id="49" name="矩形 48"/>
            <p:cNvSpPr/>
            <p:nvPr/>
          </p:nvSpPr>
          <p:spPr>
            <a:xfrm>
              <a:off x="2697548" y="1713553"/>
              <a:ext cx="7198678" cy="346245"/>
            </a:xfrm>
            <a:prstGeom prst="rect">
              <a:avLst/>
            </a:prstGeom>
            <a:ln>
              <a:solidFill>
                <a:srgbClr val="C00000"/>
              </a:solidFill>
            </a:ln>
          </p:spPr>
          <p:txBody>
            <a:bodyPr wrap="square">
              <a:spAutoFit/>
            </a:bodyPr>
            <a:lstStyle/>
            <a:p>
              <a:pPr algn="ctr"/>
              <a:r>
                <a:rPr lang="en-US" altLang="zh-CN" sz="2000" b="1" dirty="0" err="1">
                  <a:solidFill>
                    <a:srgbClr val="D29C33"/>
                  </a:solidFill>
                  <a:cs typeface="+mn-ea"/>
                  <a:sym typeface="+mn-lt"/>
                </a:rPr>
                <a:t>Apsara</a:t>
              </a:r>
              <a:r>
                <a:rPr lang="en-US" altLang="zh-CN" sz="2000" b="1" dirty="0">
                  <a:solidFill>
                    <a:srgbClr val="D29C33"/>
                  </a:solidFill>
                  <a:cs typeface="+mn-ea"/>
                  <a:sym typeface="+mn-lt"/>
                </a:rPr>
                <a:t> </a:t>
              </a:r>
              <a:r>
                <a:rPr lang="en-US" altLang="zh-CN" sz="2000" b="1" dirty="0" err="1">
                  <a:solidFill>
                    <a:srgbClr val="D29C33"/>
                  </a:solidFill>
                  <a:cs typeface="+mn-ea"/>
                  <a:sym typeface="+mn-lt"/>
                </a:rPr>
                <a:t>Aliware</a:t>
              </a:r>
              <a:r>
                <a:rPr lang="zh-CN" altLang="en-US" sz="2000" b="1" dirty="0">
                  <a:solidFill>
                    <a:srgbClr val="D29C33"/>
                  </a:solidFill>
                  <a:cs typeface="+mn-ea"/>
                  <a:sym typeface="+mn-lt"/>
                </a:rPr>
                <a:t>提供的中间件能满足</a:t>
              </a:r>
              <a:r>
                <a:rPr lang="en-US" altLang="zh-CN" sz="2000" b="1" dirty="0">
                  <a:solidFill>
                    <a:srgbClr val="D29C33"/>
                  </a:solidFill>
                  <a:cs typeface="+mn-ea"/>
                  <a:sym typeface="+mn-lt"/>
                </a:rPr>
                <a:t>99%</a:t>
              </a:r>
              <a:r>
                <a:rPr lang="zh-CN" altLang="en-US" sz="2000" b="1" dirty="0">
                  <a:solidFill>
                    <a:srgbClr val="D29C33"/>
                  </a:solidFill>
                  <a:cs typeface="+mn-ea"/>
                  <a:sym typeface="+mn-lt"/>
                </a:rPr>
                <a:t>企业在线交易类业务的支撑</a:t>
              </a:r>
              <a:endParaRPr lang="en-US" altLang="zh-CN" sz="2000" b="1" dirty="0">
                <a:solidFill>
                  <a:srgbClr val="D29C33"/>
                </a:solidFill>
                <a:cs typeface="+mn-ea"/>
                <a:sym typeface="+mn-lt"/>
              </a:endParaRPr>
            </a:p>
          </p:txBody>
        </p:sp>
        <p:sp>
          <p:nvSpPr>
            <p:cNvPr id="50" name="文本框 49"/>
            <p:cNvSpPr txBox="1"/>
            <p:nvPr/>
          </p:nvSpPr>
          <p:spPr>
            <a:xfrm>
              <a:off x="3802542" y="3948288"/>
              <a:ext cx="261861" cy="734251"/>
            </a:xfrm>
            <a:prstGeom prst="rect">
              <a:avLst/>
            </a:prstGeom>
            <a:noFill/>
          </p:spPr>
          <p:txBody>
            <a:bodyPr vert="eaVert" wrap="square" rtlCol="0">
              <a:spAutoFit/>
            </a:bodyPr>
            <a:lstStyle/>
            <a:p>
              <a:pPr algn="ctr"/>
              <a:r>
                <a:rPr lang="zh-CN" altLang="en-US" sz="1100" dirty="0">
                  <a:solidFill>
                    <a:schemeClr val="bg1"/>
                  </a:solidFill>
                  <a:cs typeface="+mn-ea"/>
                  <a:sym typeface="+mn-lt"/>
                </a:rPr>
                <a:t>技术平台</a:t>
              </a:r>
            </a:p>
          </p:txBody>
        </p:sp>
        <p:sp>
          <p:nvSpPr>
            <p:cNvPr id="51" name="文本框 50"/>
            <p:cNvSpPr txBox="1"/>
            <p:nvPr/>
          </p:nvSpPr>
          <p:spPr>
            <a:xfrm>
              <a:off x="3780445" y="3256759"/>
              <a:ext cx="261861" cy="657815"/>
            </a:xfrm>
            <a:prstGeom prst="rect">
              <a:avLst/>
            </a:prstGeom>
            <a:noFill/>
          </p:spPr>
          <p:txBody>
            <a:bodyPr vert="eaVert" wrap="square" rtlCol="0">
              <a:spAutoFit/>
            </a:bodyPr>
            <a:lstStyle/>
            <a:p>
              <a:pPr algn="ctr"/>
              <a:r>
                <a:rPr lang="zh-CN" altLang="en-US" sz="1100" dirty="0">
                  <a:solidFill>
                    <a:schemeClr val="bg1"/>
                  </a:solidFill>
                  <a:cs typeface="+mn-ea"/>
                  <a:sym typeface="+mn-lt"/>
                </a:rPr>
                <a:t>业务中台</a:t>
              </a:r>
            </a:p>
          </p:txBody>
        </p:sp>
        <p:sp>
          <p:nvSpPr>
            <p:cNvPr id="52" name="矩形 51"/>
            <p:cNvSpPr/>
            <p:nvPr/>
          </p:nvSpPr>
          <p:spPr bwMode="auto">
            <a:xfrm>
              <a:off x="8126445" y="3449573"/>
              <a:ext cx="424364" cy="319667"/>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en-US" altLang="zh-CN" sz="1000" dirty="0">
                  <a:solidFill>
                    <a:schemeClr val="bg1"/>
                  </a:solidFill>
                  <a:cs typeface="+mn-ea"/>
                  <a:sym typeface="+mn-lt"/>
                </a:rPr>
                <a:t>… …</a:t>
              </a:r>
              <a:endParaRPr lang="zh-CN" altLang="en-US" sz="1000" dirty="0">
                <a:solidFill>
                  <a:schemeClr val="bg1"/>
                </a:solidFill>
                <a:cs typeface="+mn-ea"/>
                <a:sym typeface="+mn-lt"/>
              </a:endParaRPr>
            </a:p>
          </p:txBody>
        </p:sp>
        <p:sp>
          <p:nvSpPr>
            <p:cNvPr id="53" name="矩形 52"/>
            <p:cNvSpPr/>
            <p:nvPr/>
          </p:nvSpPr>
          <p:spPr bwMode="auto">
            <a:xfrm>
              <a:off x="8219432" y="4106444"/>
              <a:ext cx="445678" cy="347543"/>
            </a:xfrm>
            <a:prstGeom prst="rect">
              <a:avLst/>
            </a:prstGeom>
            <a:solidFill>
              <a:srgbClr val="F5740A"/>
            </a:solidFill>
            <a:ln w="12700">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en-US" altLang="zh-CN" sz="800" dirty="0">
                  <a:solidFill>
                    <a:schemeClr val="bg1"/>
                  </a:solidFill>
                  <a:cs typeface="+mn-ea"/>
                  <a:sym typeface="+mn-lt"/>
                </a:rPr>
                <a:t>… …</a:t>
              </a:r>
            </a:p>
          </p:txBody>
        </p:sp>
        <p:sp>
          <p:nvSpPr>
            <p:cNvPr id="54" name="矩形 53"/>
            <p:cNvSpPr/>
            <p:nvPr/>
          </p:nvSpPr>
          <p:spPr bwMode="auto">
            <a:xfrm>
              <a:off x="6630659" y="2349107"/>
              <a:ext cx="1109770" cy="403147"/>
            </a:xfrm>
            <a:prstGeom prst="rect">
              <a:avLst/>
            </a:prstGeom>
            <a:solidFill>
              <a:srgbClr val="92D05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公有云应用</a:t>
              </a:r>
            </a:p>
          </p:txBody>
        </p:sp>
        <p:sp>
          <p:nvSpPr>
            <p:cNvPr id="55" name="矩形 54"/>
            <p:cNvSpPr/>
            <p:nvPr/>
          </p:nvSpPr>
          <p:spPr bwMode="auto">
            <a:xfrm>
              <a:off x="3131071" y="2359683"/>
              <a:ext cx="608647" cy="403147"/>
            </a:xfrm>
            <a:prstGeom prst="rect">
              <a:avLst/>
            </a:prstGeom>
            <a:noFill/>
            <a:ln w="9525" algn="ctr">
              <a:solidFill>
                <a:srgbClr val="A0A0A0"/>
              </a:solidFill>
              <a:round/>
              <a:headEnd/>
              <a:tailEnd/>
            </a:ln>
          </p:spPr>
          <p:txBody>
            <a:bodyPr wrap="none" lIns="30860" tIns="15430" rIns="30860" bIns="15430" anchor="ctr"/>
            <a:lstStyle/>
            <a:p>
              <a:pPr algn="ctr" defTabSz="308381">
                <a:defRPr/>
              </a:pPr>
              <a:r>
                <a:rPr lang="zh-CN" altLang="en-US" b="1" dirty="0">
                  <a:cs typeface="+mn-ea"/>
                  <a:sym typeface="+mn-lt"/>
                </a:rPr>
                <a:t>访问层</a:t>
              </a:r>
              <a:endParaRPr lang="en-US" altLang="zh-CN" b="1" dirty="0">
                <a:cs typeface="+mn-ea"/>
                <a:sym typeface="+mn-lt"/>
              </a:endParaRPr>
            </a:p>
          </p:txBody>
        </p:sp>
        <p:sp>
          <p:nvSpPr>
            <p:cNvPr id="56" name="矩形 55"/>
            <p:cNvSpPr/>
            <p:nvPr/>
          </p:nvSpPr>
          <p:spPr bwMode="auto">
            <a:xfrm>
              <a:off x="7845795" y="2344530"/>
              <a:ext cx="874897" cy="403147"/>
            </a:xfrm>
            <a:prstGeom prst="rect">
              <a:avLst/>
            </a:prstGeom>
            <a:solidFill>
              <a:srgbClr val="FFC000"/>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第三方应用</a:t>
              </a:r>
            </a:p>
          </p:txBody>
        </p:sp>
        <p:pic>
          <p:nvPicPr>
            <p:cNvPr id="57" name="图片 56"/>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880868" y="2372741"/>
              <a:ext cx="525067" cy="375784"/>
            </a:xfrm>
            <a:prstGeom prst="rect">
              <a:avLst/>
            </a:prstGeom>
          </p:spPr>
        </p:pic>
        <p:pic>
          <p:nvPicPr>
            <p:cNvPr id="58" name="图片 57"/>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908758" y="2397337"/>
              <a:ext cx="486054" cy="326597"/>
            </a:xfrm>
            <a:prstGeom prst="rect">
              <a:avLst/>
            </a:prstGeom>
          </p:spPr>
        </p:pic>
        <p:grpSp>
          <p:nvGrpSpPr>
            <p:cNvPr id="59" name="Group 4"/>
            <p:cNvGrpSpPr>
              <a:grpSpLocks noChangeAspect="1"/>
            </p:cNvGrpSpPr>
            <p:nvPr/>
          </p:nvGrpSpPr>
          <p:grpSpPr bwMode="auto">
            <a:xfrm>
              <a:off x="5837688" y="2349992"/>
              <a:ext cx="342900" cy="527209"/>
              <a:chOff x="2469" y="772"/>
              <a:chExt cx="320" cy="492"/>
            </a:xfrm>
          </p:grpSpPr>
          <p:sp>
            <p:nvSpPr>
              <p:cNvPr id="67" name="AutoShape 3"/>
              <p:cNvSpPr>
                <a:spLocks noChangeAspect="1" noChangeArrowheads="1" noTextEdit="1"/>
              </p:cNvSpPr>
              <p:nvPr/>
            </p:nvSpPr>
            <p:spPr bwMode="auto">
              <a:xfrm>
                <a:off x="2469" y="772"/>
                <a:ext cx="320"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861" tIns="15431" rIns="30861" bIns="15431" numCol="1" anchor="t" anchorCtr="0" compatLnSpc="1">
                <a:prstTxWarp prst="textNoShape">
                  <a:avLst/>
                </a:prstTxWarp>
              </a:bodyPr>
              <a:lstStyle/>
              <a:p>
                <a:pPr algn="ctr"/>
                <a:endParaRPr lang="zh-CN" altLang="en-US">
                  <a:solidFill>
                    <a:schemeClr val="bg1"/>
                  </a:solidFill>
                  <a:cs typeface="+mn-ea"/>
                  <a:sym typeface="+mn-lt"/>
                </a:endParaRPr>
              </a:p>
            </p:txBody>
          </p:sp>
          <p:pic>
            <p:nvPicPr>
              <p:cNvPr id="68" name="Picture 5"/>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2472" y="774"/>
                <a:ext cx="3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2472" y="774"/>
                <a:ext cx="3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矩形 59"/>
            <p:cNvSpPr/>
            <p:nvPr/>
          </p:nvSpPr>
          <p:spPr bwMode="auto">
            <a:xfrm>
              <a:off x="6561731" y="3449499"/>
              <a:ext cx="648726" cy="319667"/>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营销中心</a:t>
              </a:r>
            </a:p>
          </p:txBody>
        </p:sp>
        <p:sp>
          <p:nvSpPr>
            <p:cNvPr id="61" name="矩形 60"/>
            <p:cNvSpPr/>
            <p:nvPr/>
          </p:nvSpPr>
          <p:spPr bwMode="auto">
            <a:xfrm>
              <a:off x="7331986" y="3443017"/>
              <a:ext cx="647515" cy="319667"/>
            </a:xfrm>
            <a:prstGeom prst="rect">
              <a:avLst/>
            </a:prstGeom>
            <a:solidFill>
              <a:srgbClr val="2FA2C1"/>
            </a:solidFill>
            <a:ln>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none" rtlCol="0" anchor="ctr"/>
            <a:lstStyle/>
            <a:p>
              <a:pPr algn="ctr" fontAlgn="base">
                <a:spcBef>
                  <a:spcPct val="0"/>
                </a:spcBef>
                <a:spcAft>
                  <a:spcPct val="0"/>
                </a:spcAft>
              </a:pPr>
              <a:r>
                <a:rPr lang="zh-CN" altLang="en-US" sz="1000" dirty="0">
                  <a:solidFill>
                    <a:schemeClr val="bg1"/>
                  </a:solidFill>
                  <a:cs typeface="+mn-ea"/>
                  <a:sym typeface="+mn-lt"/>
                </a:rPr>
                <a:t>财务中心</a:t>
              </a:r>
            </a:p>
          </p:txBody>
        </p:sp>
        <p:sp>
          <p:nvSpPr>
            <p:cNvPr id="62" name="圆角矩形标注 61"/>
            <p:cNvSpPr/>
            <p:nvPr/>
          </p:nvSpPr>
          <p:spPr>
            <a:xfrm>
              <a:off x="9124452" y="2181908"/>
              <a:ext cx="1543549" cy="863374"/>
            </a:xfrm>
            <a:prstGeom prst="wedgeRoundRectCallout">
              <a:avLst>
                <a:gd name="adj1" fmla="val -118329"/>
                <a:gd name="adj2" fmla="val 55451"/>
                <a:gd name="adj3" fmla="val 16667"/>
              </a:avLst>
            </a:prstGeom>
            <a:solidFill>
              <a:schemeClr val="accent1">
                <a:hueOff val="0"/>
                <a:satOff val="0"/>
                <a:lumOff val="0"/>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39" tIns="84039" rIns="84039" bIns="84039" numCol="1" spcCol="1270" rtlCol="0" anchor="ctr" anchorCtr="0">
              <a:noAutofit/>
            </a:bodyPr>
            <a:lstStyle/>
            <a:p>
              <a:pPr algn="ctr" defTabSz="466725">
                <a:spcBef>
                  <a:spcPts val="500"/>
                </a:spcBef>
              </a:pPr>
              <a:r>
                <a:rPr lang="en-US" altLang="zh-CN" sz="1100" dirty="0">
                  <a:solidFill>
                    <a:srgbClr val="FF0000"/>
                  </a:solidFill>
                  <a:cs typeface="+mn-ea"/>
                  <a:sym typeface="+mn-lt"/>
                </a:rPr>
                <a:t>CSB</a:t>
              </a:r>
              <a:r>
                <a:rPr lang="zh-CN" altLang="en-US" sz="1100" dirty="0">
                  <a:cs typeface="+mn-ea"/>
                  <a:sym typeface="+mn-lt"/>
                </a:rPr>
                <a:t>将承载企业基于自身服务和数据</a:t>
              </a:r>
              <a:r>
                <a:rPr lang="zh-CN" altLang="en-US" sz="1100" dirty="0">
                  <a:solidFill>
                    <a:srgbClr val="FF0000"/>
                  </a:solidFill>
                  <a:cs typeface="+mn-ea"/>
                  <a:sym typeface="+mn-lt"/>
                </a:rPr>
                <a:t>开放运营</a:t>
              </a:r>
              <a:r>
                <a:rPr lang="zh-CN" altLang="en-US" sz="1100" dirty="0">
                  <a:cs typeface="+mn-ea"/>
                  <a:sym typeface="+mn-lt"/>
                </a:rPr>
                <a:t>的使命</a:t>
              </a:r>
            </a:p>
          </p:txBody>
        </p:sp>
        <p:sp>
          <p:nvSpPr>
            <p:cNvPr id="63" name="圆角矩形标注 62"/>
            <p:cNvSpPr/>
            <p:nvPr/>
          </p:nvSpPr>
          <p:spPr>
            <a:xfrm>
              <a:off x="8126445" y="5435115"/>
              <a:ext cx="1495303" cy="857806"/>
            </a:xfrm>
            <a:prstGeom prst="wedgeRoundRectCallout">
              <a:avLst>
                <a:gd name="adj1" fmla="val -65605"/>
                <a:gd name="adj2" fmla="val -176554"/>
                <a:gd name="adj3" fmla="val 16667"/>
              </a:avLst>
            </a:prstGeom>
            <a:solidFill>
              <a:schemeClr val="accent1">
                <a:hueOff val="0"/>
                <a:satOff val="0"/>
                <a:lumOff val="0"/>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39" tIns="84039" rIns="84039" bIns="84039" numCol="1" spcCol="1270" rtlCol="0" anchor="ctr" anchorCtr="0">
              <a:noAutofit/>
            </a:bodyPr>
            <a:lstStyle/>
            <a:p>
              <a:pPr algn="ctr" defTabSz="466725">
                <a:spcBef>
                  <a:spcPts val="500"/>
                </a:spcBef>
              </a:pPr>
              <a:r>
                <a:rPr lang="en-US" altLang="zh-CN" sz="1100" dirty="0">
                  <a:solidFill>
                    <a:srgbClr val="FF0000"/>
                  </a:solidFill>
                  <a:cs typeface="+mn-ea"/>
                  <a:sym typeface="+mn-lt"/>
                </a:rPr>
                <a:t>MQ</a:t>
              </a:r>
              <a:r>
                <a:rPr lang="zh-CN" altLang="en-US" sz="1100" dirty="0">
                  <a:cs typeface="+mn-ea"/>
                  <a:sym typeface="+mn-lt"/>
                </a:rPr>
                <a:t>为系统提供削峰填谷能力的同时，也成为</a:t>
              </a:r>
              <a:r>
                <a:rPr lang="zh-CN" altLang="en-US" sz="1100" dirty="0">
                  <a:solidFill>
                    <a:srgbClr val="FF0000"/>
                  </a:solidFill>
                  <a:cs typeface="+mn-ea"/>
                  <a:sym typeface="+mn-lt"/>
                </a:rPr>
                <a:t>物联网入口</a:t>
              </a:r>
            </a:p>
          </p:txBody>
        </p:sp>
        <p:sp>
          <p:nvSpPr>
            <p:cNvPr id="64" name="圆角矩形标注 63"/>
            <p:cNvSpPr/>
            <p:nvPr/>
          </p:nvSpPr>
          <p:spPr>
            <a:xfrm>
              <a:off x="5980692" y="5435115"/>
              <a:ext cx="1902741" cy="901876"/>
            </a:xfrm>
            <a:prstGeom prst="wedgeRoundRectCallout">
              <a:avLst>
                <a:gd name="adj1" fmla="val 6569"/>
                <a:gd name="adj2" fmla="val -170419"/>
                <a:gd name="adj3" fmla="val 16667"/>
              </a:avLst>
            </a:prstGeom>
            <a:solidFill>
              <a:schemeClr val="accent1">
                <a:hueOff val="0"/>
                <a:satOff val="0"/>
                <a:lumOff val="0"/>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39" tIns="84039" rIns="84039" bIns="84039" numCol="1" spcCol="1270" rtlCol="0" anchor="ctr" anchorCtr="0">
              <a:noAutofit/>
            </a:bodyPr>
            <a:lstStyle/>
            <a:p>
              <a:pPr algn="ctr" defTabSz="466725">
                <a:spcBef>
                  <a:spcPts val="500"/>
                </a:spcBef>
              </a:pPr>
              <a:r>
                <a:rPr lang="en-US" altLang="zh-CN" sz="1100" dirty="0">
                  <a:solidFill>
                    <a:srgbClr val="FF0000"/>
                  </a:solidFill>
                  <a:cs typeface="+mn-ea"/>
                  <a:sym typeface="+mn-lt"/>
                </a:rPr>
                <a:t>ARMS</a:t>
              </a:r>
              <a:r>
                <a:rPr lang="zh-CN" altLang="en-US" sz="1100" dirty="0">
                  <a:cs typeface="+mn-ea"/>
                  <a:sym typeface="+mn-lt"/>
                </a:rPr>
                <a:t>让用户对业务指标的变化做到实时感知，真正让</a:t>
              </a:r>
              <a:r>
                <a:rPr lang="en-US" altLang="zh-CN" sz="1100" dirty="0">
                  <a:cs typeface="+mn-ea"/>
                  <a:sym typeface="+mn-lt"/>
                </a:rPr>
                <a:t>IT</a:t>
              </a:r>
              <a:r>
                <a:rPr lang="zh-CN" altLang="en-US" sz="1100" dirty="0">
                  <a:solidFill>
                    <a:srgbClr val="FF0000"/>
                  </a:solidFill>
                  <a:cs typeface="+mn-ea"/>
                  <a:sym typeface="+mn-lt"/>
                </a:rPr>
                <a:t>从运维走向运营</a:t>
              </a:r>
            </a:p>
          </p:txBody>
        </p:sp>
        <p:sp>
          <p:nvSpPr>
            <p:cNvPr id="65" name="圆角矩形标注 64"/>
            <p:cNvSpPr/>
            <p:nvPr/>
          </p:nvSpPr>
          <p:spPr>
            <a:xfrm>
              <a:off x="4194376" y="5419640"/>
              <a:ext cx="1520765" cy="917351"/>
            </a:xfrm>
            <a:prstGeom prst="wedgeRoundRectCallout">
              <a:avLst>
                <a:gd name="adj1" fmla="val 37553"/>
                <a:gd name="adj2" fmla="val -166993"/>
                <a:gd name="adj3" fmla="val 16667"/>
              </a:avLst>
            </a:prstGeom>
            <a:solidFill>
              <a:schemeClr val="accent1">
                <a:hueOff val="0"/>
                <a:satOff val="0"/>
                <a:lumOff val="0"/>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39" tIns="84039" rIns="84039" bIns="84039" numCol="1" spcCol="1270" rtlCol="0" anchor="ctr" anchorCtr="0">
              <a:noAutofit/>
            </a:bodyPr>
            <a:lstStyle/>
            <a:p>
              <a:pPr algn="ctr" defTabSz="466725">
                <a:spcBef>
                  <a:spcPts val="750"/>
                </a:spcBef>
              </a:pPr>
              <a:r>
                <a:rPr lang="en-US" altLang="zh-CN" sz="1100" dirty="0">
                  <a:solidFill>
                    <a:srgbClr val="FF0000"/>
                  </a:solidFill>
                  <a:cs typeface="+mn-ea"/>
                  <a:sym typeface="+mn-lt"/>
                </a:rPr>
                <a:t>DRDS</a:t>
              </a:r>
              <a:r>
                <a:rPr lang="zh-CN" altLang="en-US" sz="1100" dirty="0">
                  <a:solidFill>
                    <a:schemeClr val="bg1"/>
                  </a:solidFill>
                  <a:cs typeface="+mn-ea"/>
                  <a:sym typeface="+mn-lt"/>
                </a:rPr>
                <a:t>让客户彻底摆脱数据库层面上的</a:t>
              </a:r>
              <a:r>
                <a:rPr lang="zh-CN" altLang="en-US" sz="1100" dirty="0">
                  <a:solidFill>
                    <a:srgbClr val="FF0000"/>
                  </a:solidFill>
                  <a:cs typeface="+mn-ea"/>
                  <a:sym typeface="+mn-lt"/>
                </a:rPr>
                <a:t>性能瓶颈</a:t>
              </a:r>
            </a:p>
          </p:txBody>
        </p:sp>
        <p:sp>
          <p:nvSpPr>
            <p:cNvPr id="66" name="圆角矩形标注 65"/>
            <p:cNvSpPr/>
            <p:nvPr/>
          </p:nvSpPr>
          <p:spPr>
            <a:xfrm>
              <a:off x="2240623" y="5419640"/>
              <a:ext cx="1688202" cy="917351"/>
            </a:xfrm>
            <a:prstGeom prst="wedgeRoundRectCallout">
              <a:avLst>
                <a:gd name="adj1" fmla="val 67200"/>
                <a:gd name="adj2" fmla="val -166966"/>
                <a:gd name="adj3" fmla="val 16667"/>
              </a:avLst>
            </a:prstGeom>
            <a:solidFill>
              <a:schemeClr val="accent1">
                <a:hueOff val="0"/>
                <a:satOff val="0"/>
                <a:lumOff val="0"/>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039" tIns="84039" rIns="84039" bIns="84039" numCol="1" spcCol="1270" rtlCol="0" anchor="ctr" anchorCtr="0">
              <a:noAutofit/>
            </a:bodyPr>
            <a:lstStyle/>
            <a:p>
              <a:pPr algn="ctr" defTabSz="466725">
                <a:spcBef>
                  <a:spcPts val="750"/>
                </a:spcBef>
              </a:pPr>
              <a:r>
                <a:rPr lang="en-US" altLang="zh-CN" sz="1100" dirty="0">
                  <a:solidFill>
                    <a:srgbClr val="FF0000"/>
                  </a:solidFill>
                  <a:cs typeface="+mn-ea"/>
                  <a:sym typeface="+mn-lt"/>
                </a:rPr>
                <a:t>EDAS</a:t>
              </a:r>
              <a:r>
                <a:rPr lang="zh-CN" altLang="en-US" sz="1100" dirty="0">
                  <a:solidFill>
                    <a:schemeClr val="bg1"/>
                  </a:solidFill>
                  <a:cs typeface="+mn-ea"/>
                  <a:sym typeface="+mn-lt"/>
                </a:rPr>
                <a:t>为企业搭建了内部高速公路网络，为业务快速、创新发展提供业界</a:t>
              </a:r>
              <a:r>
                <a:rPr lang="zh-CN" altLang="en-US" sz="1100" dirty="0">
                  <a:solidFill>
                    <a:srgbClr val="FF0000"/>
                  </a:solidFill>
                  <a:cs typeface="+mn-ea"/>
                  <a:sym typeface="+mn-lt"/>
                </a:rPr>
                <a:t>最专业的微服务</a:t>
              </a:r>
              <a:r>
                <a:rPr lang="zh-CN" altLang="en-US" sz="1100" dirty="0">
                  <a:solidFill>
                    <a:schemeClr val="bg1"/>
                  </a:solidFill>
                  <a:cs typeface="+mn-ea"/>
                  <a:sym typeface="+mn-lt"/>
                </a:rPr>
                <a:t>架构</a:t>
              </a:r>
            </a:p>
          </p:txBody>
        </p:sp>
      </p:grpSp>
      <p:sp>
        <p:nvSpPr>
          <p:cNvPr id="86" name="Shape 349">
            <a:extLst>
              <a:ext uri="{FF2B5EF4-FFF2-40B4-BE49-F238E27FC236}">
                <a16:creationId xmlns="" xmlns:a16="http://schemas.microsoft.com/office/drawing/2014/main" id="{98615758-689F-0C42-AE7F-9A301551EDD1}"/>
              </a:ext>
            </a:extLst>
          </p:cNvPr>
          <p:cNvSpPr/>
          <p:nvPr/>
        </p:nvSpPr>
        <p:spPr>
          <a:xfrm>
            <a:off x="306293" y="139160"/>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业务中台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技术支撑能力框架</a:t>
            </a:r>
            <a:endParaRPr sz="2700" dirty="0">
              <a:solidFill>
                <a:srgbClr val="18181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783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306293" y="132235"/>
            <a:ext cx="98417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数据中台</a:t>
            </a:r>
            <a:r>
              <a:rPr lang="en-US" altLang="zh-CN" sz="2700" dirty="0">
                <a:solidFill>
                  <a:srgbClr val="181818"/>
                </a:solidFill>
                <a:latin typeface="Microsoft YaHei" panose="020B0503020204020204" pitchFamily="34" charset="-122"/>
                <a:ea typeface="Microsoft YaHei" panose="020B0503020204020204" pitchFamily="34" charset="-122"/>
              </a:rPr>
              <a:t>-</a:t>
            </a:r>
            <a:r>
              <a:rPr lang="zh-CN" altLang="en-US" sz="2700" dirty="0">
                <a:solidFill>
                  <a:srgbClr val="181818"/>
                </a:solidFill>
                <a:latin typeface="Microsoft YaHei" panose="020B0503020204020204" pitchFamily="34" charset="-122"/>
                <a:ea typeface="Microsoft YaHei" panose="020B0503020204020204" pitchFamily="34" charset="-122"/>
              </a:rPr>
              <a:t>技术支撑能力概览</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45" name="圆角矩形 144"/>
          <p:cNvSpPr/>
          <p:nvPr/>
        </p:nvSpPr>
        <p:spPr>
          <a:xfrm>
            <a:off x="306284" y="1149531"/>
            <a:ext cx="11424162" cy="5199018"/>
          </a:xfrm>
          <a:prstGeom prst="roundRect">
            <a:avLst>
              <a:gd name="adj" fmla="val 862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000">
              <a:cs typeface="+mn-ea"/>
              <a:sym typeface="+mn-lt"/>
            </a:endParaRPr>
          </a:p>
        </p:txBody>
      </p:sp>
      <p:sp>
        <p:nvSpPr>
          <p:cNvPr id="146" name="形状"/>
          <p:cNvSpPr/>
          <p:nvPr/>
        </p:nvSpPr>
        <p:spPr>
          <a:xfrm>
            <a:off x="5506621" y="4028705"/>
            <a:ext cx="2734839" cy="1554116"/>
          </a:xfrm>
          <a:custGeom>
            <a:avLst/>
            <a:gdLst/>
            <a:ahLst/>
            <a:cxnLst>
              <a:cxn ang="0">
                <a:pos x="wd2" y="hd2"/>
              </a:cxn>
              <a:cxn ang="5400000">
                <a:pos x="wd2" y="hd2"/>
              </a:cxn>
              <a:cxn ang="10800000">
                <a:pos x="wd2" y="hd2"/>
              </a:cxn>
              <a:cxn ang="16200000">
                <a:pos x="wd2" y="hd2"/>
              </a:cxn>
            </a:cxnLst>
            <a:rect l="0" t="0" r="r" b="b"/>
            <a:pathLst>
              <a:path w="21600" h="21600" extrusionOk="0">
                <a:moveTo>
                  <a:pt x="0" y="2498"/>
                </a:moveTo>
                <a:cubicBezTo>
                  <a:pt x="0" y="1118"/>
                  <a:pt x="4835" y="0"/>
                  <a:pt x="10800" y="0"/>
                </a:cubicBezTo>
                <a:cubicBezTo>
                  <a:pt x="16765" y="0"/>
                  <a:pt x="21600" y="1118"/>
                  <a:pt x="21600" y="2498"/>
                </a:cubicBezTo>
                <a:lnTo>
                  <a:pt x="21600" y="19102"/>
                </a:lnTo>
                <a:cubicBezTo>
                  <a:pt x="21600" y="20482"/>
                  <a:pt x="16765" y="21600"/>
                  <a:pt x="10800" y="21600"/>
                </a:cubicBezTo>
                <a:cubicBezTo>
                  <a:pt x="4835" y="21600"/>
                  <a:pt x="0" y="20482"/>
                  <a:pt x="0" y="19102"/>
                </a:cubicBezTo>
                <a:close/>
              </a:path>
            </a:pathLst>
          </a:cu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147" name="椭圆形"/>
          <p:cNvSpPr/>
          <p:nvPr/>
        </p:nvSpPr>
        <p:spPr>
          <a:xfrm>
            <a:off x="5506621" y="4028714"/>
            <a:ext cx="2734839" cy="372677"/>
          </a:xfrm>
          <a:prstGeom prst="ellipse">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148" name="TextBox 34"/>
          <p:cNvSpPr/>
          <p:nvPr/>
        </p:nvSpPr>
        <p:spPr>
          <a:xfrm>
            <a:off x="5945709" y="4074576"/>
            <a:ext cx="1965019" cy="2412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solidFill>
                  <a:srgbClr val="000000"/>
                </a:solidFill>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人工智能平台</a:t>
            </a:r>
            <a:endParaRPr sz="1000" dirty="0">
              <a:solidFill>
                <a:srgbClr val="FFFFFF"/>
              </a:solidFill>
              <a:latin typeface="+mn-lt"/>
              <a:ea typeface="+mn-ea"/>
              <a:cs typeface="+mn-ea"/>
              <a:sym typeface="+mn-lt"/>
            </a:endParaRPr>
          </a:p>
        </p:txBody>
      </p:sp>
      <p:sp>
        <p:nvSpPr>
          <p:cNvPr id="149" name="矩形 210"/>
          <p:cNvSpPr/>
          <p:nvPr/>
        </p:nvSpPr>
        <p:spPr>
          <a:xfrm>
            <a:off x="10369110" y="2687640"/>
            <a:ext cx="692762" cy="3040112"/>
          </a:xfrm>
          <a:prstGeom prst="rect">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150" name="Rectangle 109"/>
          <p:cNvSpPr/>
          <p:nvPr/>
        </p:nvSpPr>
        <p:spPr>
          <a:xfrm>
            <a:off x="1094388" y="1636882"/>
            <a:ext cx="1245217" cy="1379779"/>
          </a:xfrm>
          <a:prstGeom prst="rect">
            <a:avLst/>
          </a:prstGeom>
          <a:solidFill>
            <a:schemeClr val="bg1"/>
          </a:solidFill>
          <a:ln w="12700">
            <a:solidFill>
              <a:srgbClr val="41A4FF"/>
            </a:solidFill>
            <a:miter lim="400000"/>
          </a:ln>
        </p:spPr>
        <p:txBody>
          <a:bodyPr lIns="12700" tIns="12700" rIns="12700" bIns="12700" anchor="ctr"/>
          <a:lstStyle/>
          <a:p>
            <a:pPr defTabSz="139151">
              <a:defRPr sz="3200">
                <a:latin typeface="Arial"/>
                <a:ea typeface="Arial"/>
                <a:cs typeface="Arial"/>
                <a:sym typeface="Arial"/>
              </a:defRPr>
            </a:pPr>
            <a:endParaRPr sz="1000">
              <a:cs typeface="+mn-ea"/>
              <a:sym typeface="+mn-lt"/>
            </a:endParaRPr>
          </a:p>
        </p:txBody>
      </p:sp>
      <p:sp>
        <p:nvSpPr>
          <p:cNvPr id="151" name="Rectangle 94"/>
          <p:cNvSpPr/>
          <p:nvPr/>
        </p:nvSpPr>
        <p:spPr>
          <a:xfrm>
            <a:off x="1094389" y="3134213"/>
            <a:ext cx="1244095" cy="1216232"/>
          </a:xfrm>
          <a:prstGeom prst="rect">
            <a:avLst/>
          </a:prstGeom>
          <a:solidFill>
            <a:schemeClr val="bg1"/>
          </a:solidFill>
          <a:ln w="12700">
            <a:solidFill>
              <a:srgbClr val="41A4FF"/>
            </a:solidFill>
            <a:miter lim="400000"/>
          </a:ln>
        </p:spPr>
        <p:txBody>
          <a:bodyPr lIns="12700" tIns="12700" rIns="12700" bIns="12700" anchor="ctr"/>
          <a:lstStyle/>
          <a:p>
            <a:pPr defTabSz="139151">
              <a:defRPr sz="3200">
                <a:latin typeface="Arial"/>
                <a:ea typeface="Arial"/>
                <a:cs typeface="Arial"/>
                <a:sym typeface="Arial"/>
              </a:defRPr>
            </a:pPr>
            <a:endParaRPr sz="1000">
              <a:cs typeface="+mn-ea"/>
              <a:sym typeface="+mn-lt"/>
            </a:endParaRPr>
          </a:p>
        </p:txBody>
      </p:sp>
      <p:pic>
        <p:nvPicPr>
          <p:cNvPr id="152" name="Picture 10" descr="Picture 10"/>
          <p:cNvPicPr>
            <a:picLocks noChangeAspect="1"/>
          </p:cNvPicPr>
          <p:nvPr/>
        </p:nvPicPr>
        <p:blipFill>
          <a:blip>
            <a:extLst/>
          </a:blip>
          <a:stretch>
            <a:fillRect/>
          </a:stretch>
        </p:blipFill>
        <p:spPr>
          <a:xfrm>
            <a:off x="1234230" y="1989472"/>
            <a:ext cx="969278" cy="1003349"/>
          </a:xfrm>
          <a:prstGeom prst="rect">
            <a:avLst/>
          </a:prstGeom>
          <a:solidFill>
            <a:schemeClr val="bg1"/>
          </a:solidFill>
          <a:ln w="12700">
            <a:miter lim="400000"/>
          </a:ln>
        </p:spPr>
      </p:pic>
      <p:sp>
        <p:nvSpPr>
          <p:cNvPr id="153" name="文本框 1"/>
          <p:cNvSpPr/>
          <p:nvPr/>
        </p:nvSpPr>
        <p:spPr>
          <a:xfrm>
            <a:off x="1191880" y="1682913"/>
            <a:ext cx="1053978" cy="258838"/>
          </a:xfrm>
          <a:prstGeom prst="rect">
            <a:avLst/>
          </a:prstGeom>
          <a:ln w="12700">
            <a:miter lim="400000"/>
          </a:ln>
          <a:extLst>
            <a:ext uri="{C572A759-6A51-4108-AA02-DFA0A04FC94B}">
              <ma14:wrappingTextBoxFlag xmlns:ma14="http://schemas.microsoft.com/office/mac/drawingml/2011/main" xmlns="" val="1"/>
            </a:ext>
          </a:extLst>
        </p:spPr>
        <p:txBody>
          <a:bodyPr lIns="12700" tIns="12700" rIns="12700" bIns="12700" anchor="ctr"/>
          <a:lstStyle>
            <a:lvl1pPr defTabSz="1071032">
              <a:defRPr sz="3000">
                <a:latin typeface="Roboto Bold"/>
                <a:ea typeface="Roboto Bold"/>
                <a:cs typeface="Roboto Bold"/>
                <a:sym typeface="Roboto Bold"/>
              </a:defRPr>
            </a:lvl1pPr>
          </a:lstStyle>
          <a:p>
            <a:r>
              <a:rPr lang="zh-TW" altLang="en-US" sz="1000" dirty="0">
                <a:latin typeface="+mn-lt"/>
                <a:ea typeface="+mn-ea"/>
                <a:cs typeface="+mn-ea"/>
                <a:sym typeface="+mn-lt"/>
              </a:rPr>
              <a:t>结构化数据</a:t>
            </a:r>
            <a:endParaRPr sz="1000" dirty="0">
              <a:latin typeface="+mn-lt"/>
              <a:ea typeface="+mn-ea"/>
              <a:cs typeface="+mn-ea"/>
              <a:sym typeface="+mn-lt"/>
            </a:endParaRPr>
          </a:p>
        </p:txBody>
      </p:sp>
      <p:sp>
        <p:nvSpPr>
          <p:cNvPr id="154" name="文本框 101"/>
          <p:cNvSpPr/>
          <p:nvPr/>
        </p:nvSpPr>
        <p:spPr>
          <a:xfrm>
            <a:off x="1117116" y="3217200"/>
            <a:ext cx="1212609" cy="258838"/>
          </a:xfrm>
          <a:prstGeom prst="rect">
            <a:avLst/>
          </a:prstGeom>
          <a:ln w="12700">
            <a:miter lim="400000"/>
          </a:ln>
          <a:extLst>
            <a:ext uri="{C572A759-6A51-4108-AA02-DFA0A04FC94B}">
              <ma14:wrappingTextBoxFlag xmlns:ma14="http://schemas.microsoft.com/office/mac/drawingml/2011/main" xmlns="" val="1"/>
            </a:ext>
          </a:extLst>
        </p:spPr>
        <p:txBody>
          <a:bodyPr lIns="12700" tIns="12700" rIns="12700" bIns="12700" anchor="ctr"/>
          <a:lstStyle>
            <a:lvl1pPr defTabSz="1071032">
              <a:defRPr sz="3000">
                <a:latin typeface="Roboto Bold"/>
                <a:ea typeface="Roboto Bold"/>
                <a:cs typeface="Roboto Bold"/>
                <a:sym typeface="Roboto Bold"/>
              </a:defRPr>
            </a:lvl1pPr>
          </a:lstStyle>
          <a:p>
            <a:r>
              <a:rPr lang="zh-TW" altLang="en-US" sz="1000" dirty="0">
                <a:latin typeface="+mn-ea"/>
                <a:ea typeface="+mn-ea"/>
                <a:cs typeface="+mn-ea"/>
                <a:sym typeface="+mn-lt"/>
              </a:rPr>
              <a:t>非结构化数据</a:t>
            </a:r>
            <a:endParaRPr sz="1000" dirty="0">
              <a:latin typeface="+mn-ea"/>
              <a:ea typeface="+mn-ea"/>
              <a:cs typeface="+mn-ea"/>
              <a:sym typeface="+mn-lt"/>
            </a:endParaRPr>
          </a:p>
        </p:txBody>
      </p:sp>
      <p:sp>
        <p:nvSpPr>
          <p:cNvPr id="155" name="Freeform 32"/>
          <p:cNvSpPr/>
          <p:nvPr/>
        </p:nvSpPr>
        <p:spPr>
          <a:xfrm>
            <a:off x="1506654" y="3738573"/>
            <a:ext cx="161790" cy="214814"/>
          </a:xfrm>
          <a:custGeom>
            <a:avLst/>
            <a:gdLst/>
            <a:ahLst/>
            <a:cxnLst>
              <a:cxn ang="0">
                <a:pos x="wd2" y="hd2"/>
              </a:cxn>
              <a:cxn ang="5400000">
                <a:pos x="wd2" y="hd2"/>
              </a:cxn>
              <a:cxn ang="10800000">
                <a:pos x="wd2" y="hd2"/>
              </a:cxn>
              <a:cxn ang="16200000">
                <a:pos x="wd2" y="hd2"/>
              </a:cxn>
            </a:cxnLst>
            <a:rect l="0" t="0" r="r" b="b"/>
            <a:pathLst>
              <a:path w="21547" h="21510" extrusionOk="0">
                <a:moveTo>
                  <a:pt x="6335" y="20250"/>
                </a:moveTo>
                <a:cubicBezTo>
                  <a:pt x="6456" y="20250"/>
                  <a:pt x="6637" y="20292"/>
                  <a:pt x="6758" y="20377"/>
                </a:cubicBezTo>
                <a:cubicBezTo>
                  <a:pt x="8206" y="20419"/>
                  <a:pt x="9654" y="20545"/>
                  <a:pt x="11102" y="20756"/>
                </a:cubicBezTo>
                <a:cubicBezTo>
                  <a:pt x="13274" y="20925"/>
                  <a:pt x="15446" y="21094"/>
                  <a:pt x="17618" y="21262"/>
                </a:cubicBezTo>
                <a:cubicBezTo>
                  <a:pt x="18342" y="21305"/>
                  <a:pt x="19066" y="21389"/>
                  <a:pt x="19790" y="21431"/>
                </a:cubicBezTo>
                <a:cubicBezTo>
                  <a:pt x="21419" y="21600"/>
                  <a:pt x="21419" y="21600"/>
                  <a:pt x="21540" y="20377"/>
                </a:cubicBezTo>
                <a:cubicBezTo>
                  <a:pt x="21540" y="19744"/>
                  <a:pt x="21540" y="19069"/>
                  <a:pt x="21540" y="18394"/>
                </a:cubicBezTo>
                <a:cubicBezTo>
                  <a:pt x="21540" y="17888"/>
                  <a:pt x="21540" y="17381"/>
                  <a:pt x="21540" y="16833"/>
                </a:cubicBezTo>
                <a:cubicBezTo>
                  <a:pt x="21540" y="16200"/>
                  <a:pt x="21540" y="15525"/>
                  <a:pt x="21540" y="14850"/>
                </a:cubicBezTo>
                <a:cubicBezTo>
                  <a:pt x="21540" y="14344"/>
                  <a:pt x="21540" y="13838"/>
                  <a:pt x="21540" y="13289"/>
                </a:cubicBezTo>
                <a:cubicBezTo>
                  <a:pt x="21540" y="12656"/>
                  <a:pt x="21540" y="11981"/>
                  <a:pt x="21540" y="11306"/>
                </a:cubicBezTo>
                <a:cubicBezTo>
                  <a:pt x="21540" y="10800"/>
                  <a:pt x="21540" y="10294"/>
                  <a:pt x="21540" y="9745"/>
                </a:cubicBezTo>
                <a:cubicBezTo>
                  <a:pt x="21540" y="9112"/>
                  <a:pt x="21540" y="8437"/>
                  <a:pt x="21540" y="7762"/>
                </a:cubicBezTo>
                <a:cubicBezTo>
                  <a:pt x="21540" y="7256"/>
                  <a:pt x="21540" y="6750"/>
                  <a:pt x="21540" y="6202"/>
                </a:cubicBezTo>
                <a:cubicBezTo>
                  <a:pt x="21540" y="5569"/>
                  <a:pt x="21540" y="4894"/>
                  <a:pt x="21540" y="4219"/>
                </a:cubicBezTo>
                <a:cubicBezTo>
                  <a:pt x="21540" y="3712"/>
                  <a:pt x="21540" y="3206"/>
                  <a:pt x="21540" y="2658"/>
                </a:cubicBezTo>
                <a:cubicBezTo>
                  <a:pt x="21540" y="2025"/>
                  <a:pt x="21540" y="1350"/>
                  <a:pt x="21540" y="675"/>
                </a:cubicBezTo>
                <a:cubicBezTo>
                  <a:pt x="21600" y="169"/>
                  <a:pt x="21298" y="0"/>
                  <a:pt x="20876" y="0"/>
                </a:cubicBezTo>
                <a:cubicBezTo>
                  <a:pt x="20695" y="0"/>
                  <a:pt x="20454" y="0"/>
                  <a:pt x="20212" y="42"/>
                </a:cubicBezTo>
                <a:cubicBezTo>
                  <a:pt x="17437" y="295"/>
                  <a:pt x="14601" y="548"/>
                  <a:pt x="11826" y="802"/>
                </a:cubicBezTo>
                <a:cubicBezTo>
                  <a:pt x="10136" y="928"/>
                  <a:pt x="8447" y="1055"/>
                  <a:pt x="6758" y="1181"/>
                </a:cubicBezTo>
                <a:cubicBezTo>
                  <a:pt x="6758" y="1181"/>
                  <a:pt x="6758" y="1181"/>
                  <a:pt x="6758" y="1181"/>
                </a:cubicBezTo>
                <a:cubicBezTo>
                  <a:pt x="6637" y="1266"/>
                  <a:pt x="6456" y="1308"/>
                  <a:pt x="6335" y="1308"/>
                </a:cubicBezTo>
                <a:cubicBezTo>
                  <a:pt x="6215" y="1308"/>
                  <a:pt x="6094" y="1308"/>
                  <a:pt x="6034" y="1308"/>
                </a:cubicBezTo>
                <a:cubicBezTo>
                  <a:pt x="4766" y="1392"/>
                  <a:pt x="3499" y="1519"/>
                  <a:pt x="2293" y="1645"/>
                </a:cubicBezTo>
                <a:cubicBezTo>
                  <a:pt x="1750" y="1687"/>
                  <a:pt x="1267" y="1730"/>
                  <a:pt x="784" y="1772"/>
                </a:cubicBezTo>
                <a:cubicBezTo>
                  <a:pt x="121" y="1814"/>
                  <a:pt x="0" y="1983"/>
                  <a:pt x="0" y="2405"/>
                </a:cubicBezTo>
                <a:cubicBezTo>
                  <a:pt x="0" y="7973"/>
                  <a:pt x="0" y="13584"/>
                  <a:pt x="0" y="19153"/>
                </a:cubicBezTo>
                <a:cubicBezTo>
                  <a:pt x="0" y="19575"/>
                  <a:pt x="121" y="19744"/>
                  <a:pt x="784" y="19786"/>
                </a:cubicBezTo>
                <a:cubicBezTo>
                  <a:pt x="2534" y="19913"/>
                  <a:pt x="4284" y="20123"/>
                  <a:pt x="6034" y="20292"/>
                </a:cubicBezTo>
                <a:cubicBezTo>
                  <a:pt x="6094" y="20250"/>
                  <a:pt x="6215" y="20250"/>
                  <a:pt x="6335" y="20250"/>
                </a:cubicBezTo>
                <a:close/>
                <a:moveTo>
                  <a:pt x="5732" y="7256"/>
                </a:moveTo>
                <a:cubicBezTo>
                  <a:pt x="6275" y="7256"/>
                  <a:pt x="7120" y="6919"/>
                  <a:pt x="7301" y="7720"/>
                </a:cubicBezTo>
                <a:cubicBezTo>
                  <a:pt x="7542" y="9112"/>
                  <a:pt x="7904" y="10505"/>
                  <a:pt x="8387" y="11897"/>
                </a:cubicBezTo>
                <a:cubicBezTo>
                  <a:pt x="8809" y="10547"/>
                  <a:pt x="9292" y="9239"/>
                  <a:pt x="9593" y="7847"/>
                </a:cubicBezTo>
                <a:cubicBezTo>
                  <a:pt x="9774" y="7256"/>
                  <a:pt x="10197" y="7214"/>
                  <a:pt x="10921" y="7172"/>
                </a:cubicBezTo>
                <a:cubicBezTo>
                  <a:pt x="11705" y="7130"/>
                  <a:pt x="11886" y="7425"/>
                  <a:pt x="12007" y="7889"/>
                </a:cubicBezTo>
                <a:cubicBezTo>
                  <a:pt x="12369" y="9281"/>
                  <a:pt x="12731" y="10631"/>
                  <a:pt x="13153" y="12277"/>
                </a:cubicBezTo>
                <a:cubicBezTo>
                  <a:pt x="13575" y="10631"/>
                  <a:pt x="13998" y="9239"/>
                  <a:pt x="14179" y="7805"/>
                </a:cubicBezTo>
                <a:cubicBezTo>
                  <a:pt x="14360" y="6919"/>
                  <a:pt x="15204" y="7256"/>
                  <a:pt x="15808" y="7256"/>
                </a:cubicBezTo>
                <a:cubicBezTo>
                  <a:pt x="16592" y="7298"/>
                  <a:pt x="16109" y="7720"/>
                  <a:pt x="16049" y="7973"/>
                </a:cubicBezTo>
                <a:cubicBezTo>
                  <a:pt x="15506" y="9872"/>
                  <a:pt x="14903" y="11812"/>
                  <a:pt x="14360" y="13711"/>
                </a:cubicBezTo>
                <a:cubicBezTo>
                  <a:pt x="14239" y="14217"/>
                  <a:pt x="14058" y="14428"/>
                  <a:pt x="13274" y="14386"/>
                </a:cubicBezTo>
                <a:cubicBezTo>
                  <a:pt x="12489" y="14344"/>
                  <a:pt x="12007" y="14344"/>
                  <a:pt x="11826" y="13669"/>
                </a:cubicBezTo>
                <a:cubicBezTo>
                  <a:pt x="11584" y="12403"/>
                  <a:pt x="11162" y="11095"/>
                  <a:pt x="10619" y="9830"/>
                </a:cubicBezTo>
                <a:cubicBezTo>
                  <a:pt x="10197" y="11138"/>
                  <a:pt x="9714" y="12403"/>
                  <a:pt x="9473" y="13753"/>
                </a:cubicBezTo>
                <a:cubicBezTo>
                  <a:pt x="9352" y="14386"/>
                  <a:pt x="8869" y="14302"/>
                  <a:pt x="8206" y="14344"/>
                </a:cubicBezTo>
                <a:cubicBezTo>
                  <a:pt x="7542" y="14344"/>
                  <a:pt x="7120" y="14302"/>
                  <a:pt x="6999" y="13711"/>
                </a:cubicBezTo>
                <a:cubicBezTo>
                  <a:pt x="6516" y="11770"/>
                  <a:pt x="5913" y="9872"/>
                  <a:pt x="5370" y="7931"/>
                </a:cubicBezTo>
                <a:cubicBezTo>
                  <a:pt x="5309" y="7720"/>
                  <a:pt x="4947" y="7256"/>
                  <a:pt x="5732" y="7256"/>
                </a:cubicBezTo>
                <a:close/>
              </a:path>
            </a:pathLst>
          </a:custGeom>
          <a:solidFill>
            <a:srgbClr val="00529B"/>
          </a:solidFill>
          <a:ln>
            <a:solidFill>
              <a:srgbClr val="00529B"/>
            </a:solidFill>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156" name="Freeform 34"/>
          <p:cNvSpPr/>
          <p:nvPr/>
        </p:nvSpPr>
        <p:spPr>
          <a:xfrm>
            <a:off x="1554262" y="3627154"/>
            <a:ext cx="296919" cy="362426"/>
          </a:xfrm>
          <a:custGeom>
            <a:avLst/>
            <a:gdLst/>
            <a:ahLst/>
            <a:cxnLst>
              <a:cxn ang="0">
                <a:pos x="wd2" y="hd2"/>
              </a:cxn>
              <a:cxn ang="5400000">
                <a:pos x="wd2" y="hd2"/>
              </a:cxn>
              <a:cxn ang="10800000">
                <a:pos x="wd2" y="hd2"/>
              </a:cxn>
              <a:cxn ang="16200000">
                <a:pos x="wd2" y="hd2"/>
              </a:cxn>
            </a:cxnLst>
            <a:rect l="0" t="0" r="r" b="b"/>
            <a:pathLst>
              <a:path w="21572" h="21600" extrusionOk="0">
                <a:moveTo>
                  <a:pt x="2601" y="6347"/>
                </a:moveTo>
                <a:cubicBezTo>
                  <a:pt x="2634" y="5996"/>
                  <a:pt x="3062" y="6146"/>
                  <a:pt x="3293" y="6146"/>
                </a:cubicBezTo>
                <a:cubicBezTo>
                  <a:pt x="8363" y="6121"/>
                  <a:pt x="13434" y="6146"/>
                  <a:pt x="18538" y="6121"/>
                </a:cubicBezTo>
                <a:cubicBezTo>
                  <a:pt x="18999" y="6121"/>
                  <a:pt x="19229" y="6197"/>
                  <a:pt x="19229" y="6598"/>
                </a:cubicBezTo>
                <a:cubicBezTo>
                  <a:pt x="19229" y="7049"/>
                  <a:pt x="18966" y="7049"/>
                  <a:pt x="18538" y="7049"/>
                </a:cubicBezTo>
                <a:cubicBezTo>
                  <a:pt x="15113" y="7024"/>
                  <a:pt x="11689" y="7049"/>
                  <a:pt x="8298" y="7049"/>
                </a:cubicBezTo>
                <a:cubicBezTo>
                  <a:pt x="8298" y="7451"/>
                  <a:pt x="8298" y="7852"/>
                  <a:pt x="8298" y="8229"/>
                </a:cubicBezTo>
                <a:cubicBezTo>
                  <a:pt x="11689" y="8229"/>
                  <a:pt x="15113" y="8254"/>
                  <a:pt x="18538" y="8229"/>
                </a:cubicBezTo>
                <a:cubicBezTo>
                  <a:pt x="19032" y="8229"/>
                  <a:pt x="19229" y="8304"/>
                  <a:pt x="19229" y="8730"/>
                </a:cubicBezTo>
                <a:cubicBezTo>
                  <a:pt x="19229" y="9157"/>
                  <a:pt x="18933" y="9157"/>
                  <a:pt x="18538" y="9157"/>
                </a:cubicBezTo>
                <a:cubicBezTo>
                  <a:pt x="15113" y="9132"/>
                  <a:pt x="11689" y="9157"/>
                  <a:pt x="8298" y="9157"/>
                </a:cubicBezTo>
                <a:cubicBezTo>
                  <a:pt x="8298" y="9558"/>
                  <a:pt x="8298" y="9960"/>
                  <a:pt x="8298" y="10336"/>
                </a:cubicBezTo>
                <a:cubicBezTo>
                  <a:pt x="11689" y="10336"/>
                  <a:pt x="15113" y="10361"/>
                  <a:pt x="18538" y="10336"/>
                </a:cubicBezTo>
                <a:cubicBezTo>
                  <a:pt x="19032" y="10336"/>
                  <a:pt x="19229" y="10411"/>
                  <a:pt x="19229" y="10838"/>
                </a:cubicBezTo>
                <a:cubicBezTo>
                  <a:pt x="19229" y="11264"/>
                  <a:pt x="18933" y="11264"/>
                  <a:pt x="18538" y="11264"/>
                </a:cubicBezTo>
                <a:cubicBezTo>
                  <a:pt x="15113" y="11239"/>
                  <a:pt x="11689" y="11264"/>
                  <a:pt x="8298" y="11264"/>
                </a:cubicBezTo>
                <a:cubicBezTo>
                  <a:pt x="8298" y="11666"/>
                  <a:pt x="8298" y="12067"/>
                  <a:pt x="8298" y="12443"/>
                </a:cubicBezTo>
                <a:cubicBezTo>
                  <a:pt x="11689" y="12443"/>
                  <a:pt x="15113" y="12468"/>
                  <a:pt x="18538" y="12443"/>
                </a:cubicBezTo>
                <a:cubicBezTo>
                  <a:pt x="19032" y="12443"/>
                  <a:pt x="19229" y="12518"/>
                  <a:pt x="19229" y="12945"/>
                </a:cubicBezTo>
                <a:cubicBezTo>
                  <a:pt x="19229" y="13371"/>
                  <a:pt x="18933" y="13371"/>
                  <a:pt x="18538" y="13371"/>
                </a:cubicBezTo>
                <a:cubicBezTo>
                  <a:pt x="15113" y="13346"/>
                  <a:pt x="11689" y="13371"/>
                  <a:pt x="8298" y="13371"/>
                </a:cubicBezTo>
                <a:cubicBezTo>
                  <a:pt x="8298" y="13773"/>
                  <a:pt x="8298" y="14174"/>
                  <a:pt x="8298" y="14551"/>
                </a:cubicBezTo>
                <a:cubicBezTo>
                  <a:pt x="11689" y="14551"/>
                  <a:pt x="15113" y="14576"/>
                  <a:pt x="18538" y="14551"/>
                </a:cubicBezTo>
                <a:cubicBezTo>
                  <a:pt x="19032" y="14551"/>
                  <a:pt x="19229" y="14626"/>
                  <a:pt x="19229" y="15052"/>
                </a:cubicBezTo>
                <a:cubicBezTo>
                  <a:pt x="19229" y="15479"/>
                  <a:pt x="18933" y="15479"/>
                  <a:pt x="18538" y="15479"/>
                </a:cubicBezTo>
                <a:cubicBezTo>
                  <a:pt x="15113" y="15454"/>
                  <a:pt x="11689" y="15479"/>
                  <a:pt x="8298" y="15479"/>
                </a:cubicBezTo>
                <a:cubicBezTo>
                  <a:pt x="8298" y="15880"/>
                  <a:pt x="8298" y="16282"/>
                  <a:pt x="8298" y="16658"/>
                </a:cubicBezTo>
                <a:cubicBezTo>
                  <a:pt x="11689" y="16658"/>
                  <a:pt x="15113" y="16683"/>
                  <a:pt x="18538" y="16658"/>
                </a:cubicBezTo>
                <a:cubicBezTo>
                  <a:pt x="19032" y="16658"/>
                  <a:pt x="19229" y="16733"/>
                  <a:pt x="19229" y="17160"/>
                </a:cubicBezTo>
                <a:cubicBezTo>
                  <a:pt x="19229" y="17586"/>
                  <a:pt x="18933" y="17586"/>
                  <a:pt x="18538" y="17586"/>
                </a:cubicBezTo>
                <a:cubicBezTo>
                  <a:pt x="15113" y="17561"/>
                  <a:pt x="11689" y="17586"/>
                  <a:pt x="8298" y="17586"/>
                </a:cubicBezTo>
                <a:cubicBezTo>
                  <a:pt x="8298" y="17987"/>
                  <a:pt x="8298" y="18389"/>
                  <a:pt x="8298" y="18765"/>
                </a:cubicBezTo>
                <a:cubicBezTo>
                  <a:pt x="11689" y="18765"/>
                  <a:pt x="15080" y="18790"/>
                  <a:pt x="18505" y="18765"/>
                </a:cubicBezTo>
                <a:cubicBezTo>
                  <a:pt x="18900" y="18765"/>
                  <a:pt x="19229" y="18740"/>
                  <a:pt x="19229" y="19217"/>
                </a:cubicBezTo>
                <a:cubicBezTo>
                  <a:pt x="19229" y="19668"/>
                  <a:pt x="18966" y="19693"/>
                  <a:pt x="18505" y="19693"/>
                </a:cubicBezTo>
                <a:cubicBezTo>
                  <a:pt x="13500" y="19668"/>
                  <a:pt x="8495" y="19693"/>
                  <a:pt x="3490" y="19668"/>
                </a:cubicBezTo>
                <a:cubicBezTo>
                  <a:pt x="2437" y="19668"/>
                  <a:pt x="2634" y="19769"/>
                  <a:pt x="2601" y="18991"/>
                </a:cubicBezTo>
                <a:cubicBezTo>
                  <a:pt x="3787" y="19091"/>
                  <a:pt x="4972" y="19192"/>
                  <a:pt x="6157" y="19292"/>
                </a:cubicBezTo>
                <a:cubicBezTo>
                  <a:pt x="4972" y="19192"/>
                  <a:pt x="3787" y="19091"/>
                  <a:pt x="2601" y="18991"/>
                </a:cubicBezTo>
                <a:cubicBezTo>
                  <a:pt x="1811" y="18866"/>
                  <a:pt x="1021" y="18790"/>
                  <a:pt x="230" y="18765"/>
                </a:cubicBezTo>
                <a:cubicBezTo>
                  <a:pt x="165" y="18715"/>
                  <a:pt x="66" y="18690"/>
                  <a:pt x="0" y="18690"/>
                </a:cubicBezTo>
                <a:cubicBezTo>
                  <a:pt x="66" y="18690"/>
                  <a:pt x="165" y="18715"/>
                  <a:pt x="230" y="18765"/>
                </a:cubicBezTo>
                <a:cubicBezTo>
                  <a:pt x="230" y="19543"/>
                  <a:pt x="263" y="20295"/>
                  <a:pt x="230" y="21073"/>
                </a:cubicBezTo>
                <a:cubicBezTo>
                  <a:pt x="198" y="21500"/>
                  <a:pt x="362" y="21600"/>
                  <a:pt x="922" y="21600"/>
                </a:cubicBezTo>
                <a:cubicBezTo>
                  <a:pt x="7540" y="21575"/>
                  <a:pt x="14191" y="21575"/>
                  <a:pt x="20843" y="21600"/>
                </a:cubicBezTo>
                <a:cubicBezTo>
                  <a:pt x="21435" y="21600"/>
                  <a:pt x="21567" y="21500"/>
                  <a:pt x="21567" y="21048"/>
                </a:cubicBezTo>
                <a:cubicBezTo>
                  <a:pt x="21567" y="15855"/>
                  <a:pt x="21567" y="10662"/>
                  <a:pt x="21567" y="5444"/>
                </a:cubicBezTo>
                <a:cubicBezTo>
                  <a:pt x="21567" y="5394"/>
                  <a:pt x="21567" y="5344"/>
                  <a:pt x="21567" y="5293"/>
                </a:cubicBezTo>
                <a:cubicBezTo>
                  <a:pt x="21600" y="5017"/>
                  <a:pt x="21468" y="4917"/>
                  <a:pt x="21106" y="4917"/>
                </a:cubicBezTo>
                <a:cubicBezTo>
                  <a:pt x="20448" y="4942"/>
                  <a:pt x="19822" y="4917"/>
                  <a:pt x="19196" y="4917"/>
                </a:cubicBezTo>
                <a:cubicBezTo>
                  <a:pt x="17846" y="4917"/>
                  <a:pt x="16463" y="4917"/>
                  <a:pt x="15113" y="4917"/>
                </a:cubicBezTo>
                <a:cubicBezTo>
                  <a:pt x="12117" y="4917"/>
                  <a:pt x="9121" y="4917"/>
                  <a:pt x="6091" y="4917"/>
                </a:cubicBezTo>
                <a:cubicBezTo>
                  <a:pt x="5104" y="4942"/>
                  <a:pt x="4116" y="4942"/>
                  <a:pt x="3095" y="4942"/>
                </a:cubicBezTo>
                <a:cubicBezTo>
                  <a:pt x="2601" y="4942"/>
                  <a:pt x="2601" y="4767"/>
                  <a:pt x="2601" y="4491"/>
                </a:cubicBezTo>
                <a:cubicBezTo>
                  <a:pt x="2568" y="4164"/>
                  <a:pt x="2667" y="4014"/>
                  <a:pt x="3161" y="4014"/>
                </a:cubicBezTo>
                <a:cubicBezTo>
                  <a:pt x="7145" y="4039"/>
                  <a:pt x="11129" y="4039"/>
                  <a:pt x="15113" y="4039"/>
                </a:cubicBezTo>
                <a:cubicBezTo>
                  <a:pt x="15113" y="4014"/>
                  <a:pt x="15113" y="4014"/>
                  <a:pt x="15113" y="4014"/>
                </a:cubicBezTo>
                <a:cubicBezTo>
                  <a:pt x="15113" y="3638"/>
                  <a:pt x="15113" y="3236"/>
                  <a:pt x="15113" y="2835"/>
                </a:cubicBezTo>
                <a:cubicBezTo>
                  <a:pt x="15113" y="2835"/>
                  <a:pt x="15113" y="2835"/>
                  <a:pt x="15113" y="2835"/>
                </a:cubicBezTo>
                <a:cubicBezTo>
                  <a:pt x="11162" y="2835"/>
                  <a:pt x="7211" y="2810"/>
                  <a:pt x="3260" y="2835"/>
                </a:cubicBezTo>
                <a:cubicBezTo>
                  <a:pt x="2766" y="2835"/>
                  <a:pt x="2568" y="2760"/>
                  <a:pt x="2568" y="2358"/>
                </a:cubicBezTo>
                <a:cubicBezTo>
                  <a:pt x="2568" y="1907"/>
                  <a:pt x="2865" y="1907"/>
                  <a:pt x="3260" y="1907"/>
                </a:cubicBezTo>
                <a:cubicBezTo>
                  <a:pt x="7211" y="1932"/>
                  <a:pt x="11162" y="1932"/>
                  <a:pt x="15113" y="1932"/>
                </a:cubicBezTo>
                <a:cubicBezTo>
                  <a:pt x="15113" y="1907"/>
                  <a:pt x="15113" y="1907"/>
                  <a:pt x="15113" y="1907"/>
                </a:cubicBezTo>
                <a:cubicBezTo>
                  <a:pt x="15113" y="1430"/>
                  <a:pt x="15080" y="953"/>
                  <a:pt x="15113" y="452"/>
                </a:cubicBezTo>
                <a:cubicBezTo>
                  <a:pt x="15146" y="125"/>
                  <a:pt x="15015" y="0"/>
                  <a:pt x="14554" y="0"/>
                </a:cubicBezTo>
                <a:cubicBezTo>
                  <a:pt x="9977" y="25"/>
                  <a:pt x="5400" y="25"/>
                  <a:pt x="856" y="0"/>
                </a:cubicBezTo>
                <a:cubicBezTo>
                  <a:pt x="362" y="0"/>
                  <a:pt x="230" y="100"/>
                  <a:pt x="230" y="477"/>
                </a:cubicBezTo>
                <a:cubicBezTo>
                  <a:pt x="230" y="2785"/>
                  <a:pt x="230" y="5068"/>
                  <a:pt x="230" y="7351"/>
                </a:cubicBezTo>
                <a:cubicBezTo>
                  <a:pt x="230" y="7351"/>
                  <a:pt x="230" y="7351"/>
                  <a:pt x="230" y="7351"/>
                </a:cubicBezTo>
                <a:cubicBezTo>
                  <a:pt x="1152" y="7275"/>
                  <a:pt x="2074" y="7200"/>
                  <a:pt x="2996" y="7125"/>
                </a:cubicBezTo>
                <a:cubicBezTo>
                  <a:pt x="2437" y="6974"/>
                  <a:pt x="2601" y="6623"/>
                  <a:pt x="2601" y="6347"/>
                </a:cubicBezTo>
                <a:close/>
              </a:path>
            </a:pathLst>
          </a:custGeom>
          <a:solidFill>
            <a:srgbClr val="3F72A0"/>
          </a:solidFill>
          <a:ln w="12700">
            <a:miter lim="400000"/>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157" name="Freeform 86"/>
          <p:cNvSpPr/>
          <p:nvPr/>
        </p:nvSpPr>
        <p:spPr>
          <a:xfrm>
            <a:off x="1732034" y="3795805"/>
            <a:ext cx="262928" cy="209910"/>
          </a:xfrm>
          <a:custGeom>
            <a:avLst/>
            <a:gdLst/>
            <a:ahLst/>
            <a:cxnLst>
              <a:cxn ang="0">
                <a:pos x="wd2" y="hd2"/>
              </a:cxn>
              <a:cxn ang="5400000">
                <a:pos x="wd2" y="hd2"/>
              </a:cxn>
              <a:cxn ang="10800000">
                <a:pos x="wd2" y="hd2"/>
              </a:cxn>
              <a:cxn ang="16200000">
                <a:pos x="wd2" y="hd2"/>
              </a:cxn>
            </a:cxnLst>
            <a:rect l="0" t="0" r="r" b="b"/>
            <a:pathLst>
              <a:path w="21600" h="21600" extrusionOk="0">
                <a:moveTo>
                  <a:pt x="0" y="3299"/>
                </a:moveTo>
                <a:cubicBezTo>
                  <a:pt x="0" y="2660"/>
                  <a:pt x="456" y="2128"/>
                  <a:pt x="1003" y="2128"/>
                </a:cubicBezTo>
                <a:cubicBezTo>
                  <a:pt x="9478" y="2128"/>
                  <a:pt x="9478" y="2128"/>
                  <a:pt x="9478" y="2128"/>
                </a:cubicBezTo>
                <a:cubicBezTo>
                  <a:pt x="9752" y="2128"/>
                  <a:pt x="9934" y="2234"/>
                  <a:pt x="10116" y="2447"/>
                </a:cubicBezTo>
                <a:cubicBezTo>
                  <a:pt x="11392" y="3937"/>
                  <a:pt x="11392" y="3937"/>
                  <a:pt x="11392" y="3937"/>
                </a:cubicBezTo>
                <a:cubicBezTo>
                  <a:pt x="11575" y="4150"/>
                  <a:pt x="11848" y="4256"/>
                  <a:pt x="12122" y="4256"/>
                </a:cubicBezTo>
                <a:cubicBezTo>
                  <a:pt x="18775" y="4256"/>
                  <a:pt x="18775" y="4256"/>
                  <a:pt x="18775" y="4256"/>
                </a:cubicBezTo>
                <a:cubicBezTo>
                  <a:pt x="19139" y="4256"/>
                  <a:pt x="19413" y="3937"/>
                  <a:pt x="19413" y="3511"/>
                </a:cubicBezTo>
                <a:cubicBezTo>
                  <a:pt x="19413" y="2873"/>
                  <a:pt x="19413" y="2873"/>
                  <a:pt x="19413" y="2873"/>
                </a:cubicBezTo>
                <a:cubicBezTo>
                  <a:pt x="19413" y="2447"/>
                  <a:pt x="19139" y="2128"/>
                  <a:pt x="18775" y="2128"/>
                </a:cubicBezTo>
                <a:cubicBezTo>
                  <a:pt x="18775" y="2128"/>
                  <a:pt x="18775" y="2128"/>
                  <a:pt x="18775" y="2128"/>
                </a:cubicBezTo>
                <a:cubicBezTo>
                  <a:pt x="12577" y="2128"/>
                  <a:pt x="12577" y="2128"/>
                  <a:pt x="12577" y="2128"/>
                </a:cubicBezTo>
                <a:cubicBezTo>
                  <a:pt x="14035" y="319"/>
                  <a:pt x="14035" y="319"/>
                  <a:pt x="14035" y="319"/>
                </a:cubicBezTo>
                <a:cubicBezTo>
                  <a:pt x="14035" y="319"/>
                  <a:pt x="14035" y="319"/>
                  <a:pt x="14035" y="319"/>
                </a:cubicBezTo>
                <a:cubicBezTo>
                  <a:pt x="14218" y="213"/>
                  <a:pt x="14491" y="0"/>
                  <a:pt x="14765" y="0"/>
                </a:cubicBezTo>
                <a:cubicBezTo>
                  <a:pt x="20597" y="0"/>
                  <a:pt x="20597" y="0"/>
                  <a:pt x="20597" y="0"/>
                </a:cubicBezTo>
                <a:cubicBezTo>
                  <a:pt x="21144" y="0"/>
                  <a:pt x="21600" y="532"/>
                  <a:pt x="21600" y="1170"/>
                </a:cubicBezTo>
                <a:cubicBezTo>
                  <a:pt x="21600" y="20430"/>
                  <a:pt x="21600" y="20430"/>
                  <a:pt x="21600" y="20430"/>
                </a:cubicBezTo>
                <a:cubicBezTo>
                  <a:pt x="21600" y="21068"/>
                  <a:pt x="21053" y="21600"/>
                  <a:pt x="20506" y="21600"/>
                </a:cubicBezTo>
                <a:cubicBezTo>
                  <a:pt x="1094" y="21600"/>
                  <a:pt x="1094" y="21600"/>
                  <a:pt x="1094" y="21600"/>
                </a:cubicBezTo>
                <a:cubicBezTo>
                  <a:pt x="456" y="21600"/>
                  <a:pt x="0" y="21068"/>
                  <a:pt x="0" y="20430"/>
                </a:cubicBezTo>
                <a:lnTo>
                  <a:pt x="0" y="3299"/>
                </a:lnTo>
                <a:close/>
              </a:path>
            </a:pathLst>
          </a:custGeom>
          <a:solidFill>
            <a:srgbClr val="2A4C6B"/>
          </a:solidFill>
          <a:ln w="12700">
            <a:miter lim="400000"/>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158" name="梯形 110"/>
          <p:cNvSpPr/>
          <p:nvPr/>
        </p:nvSpPr>
        <p:spPr>
          <a:xfrm rot="16200000">
            <a:off x="7602790" y="3424120"/>
            <a:ext cx="2628691" cy="11047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lose/>
              </a:path>
            </a:pathLst>
          </a:cu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159" name="矩形 111"/>
          <p:cNvSpPr/>
          <p:nvPr/>
        </p:nvSpPr>
        <p:spPr>
          <a:xfrm>
            <a:off x="8703905" y="3588016"/>
            <a:ext cx="733726"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精准决策</a:t>
            </a:r>
            <a:endParaRPr sz="1000" dirty="0">
              <a:solidFill>
                <a:srgbClr val="FFFFFF"/>
              </a:solidFill>
              <a:latin typeface="+mn-lt"/>
              <a:ea typeface="+mn-ea"/>
              <a:cs typeface="+mn-ea"/>
              <a:sym typeface="+mn-lt"/>
            </a:endParaRPr>
          </a:p>
        </p:txBody>
      </p:sp>
      <p:sp>
        <p:nvSpPr>
          <p:cNvPr id="160" name="矩形 112"/>
          <p:cNvSpPr/>
          <p:nvPr/>
        </p:nvSpPr>
        <p:spPr>
          <a:xfrm>
            <a:off x="8851282" y="3871726"/>
            <a:ext cx="350289"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查询</a:t>
            </a:r>
            <a:endParaRPr sz="1000" dirty="0">
              <a:solidFill>
                <a:srgbClr val="FFFFFF"/>
              </a:solidFill>
              <a:latin typeface="+mn-lt"/>
              <a:ea typeface="+mn-ea"/>
              <a:cs typeface="+mn-ea"/>
              <a:sym typeface="+mn-lt"/>
            </a:endParaRPr>
          </a:p>
        </p:txBody>
      </p:sp>
      <p:sp>
        <p:nvSpPr>
          <p:cNvPr id="161" name="矩形 113"/>
          <p:cNvSpPr/>
          <p:nvPr/>
        </p:nvSpPr>
        <p:spPr>
          <a:xfrm>
            <a:off x="8667683" y="4186636"/>
            <a:ext cx="850671"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商业智能</a:t>
            </a:r>
            <a:endParaRPr sz="1000" dirty="0">
              <a:solidFill>
                <a:srgbClr val="FFFFFF"/>
              </a:solidFill>
              <a:latin typeface="+mn-lt"/>
              <a:ea typeface="+mn-ea"/>
              <a:cs typeface="+mn-ea"/>
              <a:sym typeface="+mn-lt"/>
            </a:endParaRPr>
          </a:p>
        </p:txBody>
      </p:sp>
      <p:grpSp>
        <p:nvGrpSpPr>
          <p:cNvPr id="162" name="罐形 114"/>
          <p:cNvGrpSpPr/>
          <p:nvPr/>
        </p:nvGrpSpPr>
        <p:grpSpPr>
          <a:xfrm>
            <a:off x="8770456" y="3061924"/>
            <a:ext cx="352131" cy="186090"/>
            <a:chOff x="0" y="0"/>
            <a:chExt cx="1099956" cy="527859"/>
          </a:xfrm>
        </p:grpSpPr>
        <p:sp>
          <p:nvSpPr>
            <p:cNvPr id="163" name="形状"/>
            <p:cNvSpPr/>
            <p:nvPr/>
          </p:nvSpPr>
          <p:spPr>
            <a:xfrm>
              <a:off x="-1" y="0"/>
              <a:ext cx="1099958" cy="527860"/>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0C0"/>
            </a:solidFill>
            <a:ln w="12700" cap="flat">
              <a:noFill/>
              <a:miter lim="400000"/>
            </a:ln>
            <a:effectLst/>
          </p:spPr>
          <p:txBody>
            <a:bodyPr wrap="square" lIns="12700" tIns="12700" rIns="12700" bIns="12700" numCol="1" anchor="ctr">
              <a:noAutofit/>
            </a:bodyPr>
            <a:lstStyle/>
            <a:p>
              <a:pPr defTabSz="146056">
                <a:defRPr sz="2400">
                  <a:latin typeface="Microsoft YaHei"/>
                  <a:ea typeface="Microsoft YaHei"/>
                  <a:cs typeface="Microsoft YaHei"/>
                  <a:sym typeface="Microsoft YaHei"/>
                </a:defRPr>
              </a:pPr>
              <a:endParaRPr sz="1000">
                <a:solidFill>
                  <a:srgbClr val="FFFFFF"/>
                </a:solidFill>
                <a:cs typeface="+mn-ea"/>
                <a:sym typeface="+mn-lt"/>
              </a:endParaRPr>
            </a:p>
          </p:txBody>
        </p:sp>
        <p:sp>
          <p:nvSpPr>
            <p:cNvPr id="164" name="椭圆形"/>
            <p:cNvSpPr/>
            <p:nvPr/>
          </p:nvSpPr>
          <p:spPr>
            <a:xfrm>
              <a:off x="-1" y="-1"/>
              <a:ext cx="1099958" cy="131966"/>
            </a:xfrm>
            <a:prstGeom prst="ellipse">
              <a:avLst/>
            </a:prstGeom>
            <a:solidFill>
              <a:srgbClr val="FFFFFF">
                <a:alpha val="40000"/>
              </a:srgbClr>
            </a:solidFill>
            <a:ln w="12700" cap="flat">
              <a:noFill/>
              <a:miter lim="400000"/>
            </a:ln>
            <a:effectLst/>
          </p:spPr>
          <p:txBody>
            <a:bodyPr wrap="square" lIns="12700" tIns="12700" rIns="12700" bIns="12700" numCol="1" anchor="ctr">
              <a:noAutofit/>
            </a:bodyPr>
            <a:lstStyle/>
            <a:p>
              <a:pPr defTabSz="146056">
                <a:defRPr sz="2400">
                  <a:latin typeface="Microsoft YaHei"/>
                  <a:ea typeface="Microsoft YaHei"/>
                  <a:cs typeface="Microsoft YaHei"/>
                  <a:sym typeface="Microsoft YaHei"/>
                </a:defRPr>
              </a:pPr>
              <a:endParaRPr sz="1000">
                <a:solidFill>
                  <a:srgbClr val="FFFFFF"/>
                </a:solidFill>
                <a:cs typeface="+mn-ea"/>
                <a:sym typeface="+mn-lt"/>
              </a:endParaRPr>
            </a:p>
          </p:txBody>
        </p:sp>
      </p:grpSp>
      <p:sp>
        <p:nvSpPr>
          <p:cNvPr id="165" name="矩形 116"/>
          <p:cNvSpPr/>
          <p:nvPr/>
        </p:nvSpPr>
        <p:spPr>
          <a:xfrm>
            <a:off x="8616157" y="3250611"/>
            <a:ext cx="776766"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创新应用</a:t>
            </a:r>
            <a:endParaRPr sz="1000" dirty="0">
              <a:solidFill>
                <a:srgbClr val="FFFFFF"/>
              </a:solidFill>
              <a:latin typeface="+mn-lt"/>
              <a:ea typeface="+mn-ea"/>
              <a:cs typeface="+mn-ea"/>
              <a:sym typeface="+mn-lt"/>
            </a:endParaRPr>
          </a:p>
        </p:txBody>
      </p:sp>
      <p:grpSp>
        <p:nvGrpSpPr>
          <p:cNvPr id="166" name="组 120"/>
          <p:cNvGrpSpPr/>
          <p:nvPr/>
        </p:nvGrpSpPr>
        <p:grpSpPr>
          <a:xfrm>
            <a:off x="8898909" y="4480975"/>
            <a:ext cx="211279" cy="186090"/>
            <a:chOff x="0" y="0"/>
            <a:chExt cx="659973" cy="527859"/>
          </a:xfrm>
        </p:grpSpPr>
        <p:grpSp>
          <p:nvGrpSpPr>
            <p:cNvPr id="167" name="折角形 119"/>
            <p:cNvGrpSpPr/>
            <p:nvPr/>
          </p:nvGrpSpPr>
          <p:grpSpPr>
            <a:xfrm>
              <a:off x="0" y="0"/>
              <a:ext cx="659974" cy="527860"/>
              <a:chOff x="0" y="0"/>
              <a:chExt cx="659973" cy="527859"/>
            </a:xfrm>
          </p:grpSpPr>
          <p:sp>
            <p:nvSpPr>
              <p:cNvPr id="171" name="形状"/>
              <p:cNvSpPr/>
              <p:nvPr/>
            </p:nvSpPr>
            <p:spPr>
              <a:xfrm>
                <a:off x="0" y="0"/>
                <a:ext cx="659974" cy="527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0800"/>
                    </a:lnTo>
                    <a:lnTo>
                      <a:pt x="12962" y="21600"/>
                    </a:lnTo>
                    <a:lnTo>
                      <a:pt x="0" y="21600"/>
                    </a:lnTo>
                    <a:close/>
                  </a:path>
                </a:pathLst>
              </a:custGeom>
              <a:solidFill>
                <a:srgbClr val="0070C0"/>
              </a:solidFill>
              <a:ln w="12700" cap="flat">
                <a:noFill/>
                <a:miter lim="400000"/>
              </a:ln>
              <a:effectLst/>
            </p:spPr>
            <p:txBody>
              <a:bodyPr wrap="square" lIns="12700" tIns="12700" rIns="12700" bIns="12700" numCol="1" anchor="ctr">
                <a:noAutofit/>
              </a:bodyPr>
              <a:lstStyle/>
              <a:p>
                <a:pPr defTabSz="146056">
                  <a:defRPr sz="2400">
                    <a:latin typeface="Microsoft YaHei"/>
                    <a:ea typeface="Microsoft YaHei"/>
                    <a:cs typeface="Microsoft YaHei"/>
                    <a:sym typeface="Microsoft YaHei"/>
                  </a:defRPr>
                </a:pPr>
                <a:endParaRPr sz="1000">
                  <a:solidFill>
                    <a:srgbClr val="FFFFFF"/>
                  </a:solidFill>
                  <a:cs typeface="+mn-ea"/>
                  <a:sym typeface="+mn-lt"/>
                </a:endParaRPr>
              </a:p>
            </p:txBody>
          </p:sp>
          <p:sp>
            <p:nvSpPr>
              <p:cNvPr id="172" name="三角形"/>
              <p:cNvSpPr/>
              <p:nvPr/>
            </p:nvSpPr>
            <p:spPr>
              <a:xfrm>
                <a:off x="396044" y="263930"/>
                <a:ext cx="263930" cy="2639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12700" tIns="12700" rIns="12700" bIns="12700" numCol="1" anchor="ctr">
                <a:noAutofit/>
              </a:bodyPr>
              <a:lstStyle/>
              <a:p>
                <a:pPr defTabSz="146056">
                  <a:defRPr sz="2400">
                    <a:latin typeface="Microsoft YaHei"/>
                    <a:ea typeface="Microsoft YaHei"/>
                    <a:cs typeface="Microsoft YaHei"/>
                    <a:sym typeface="Microsoft YaHei"/>
                  </a:defRPr>
                </a:pPr>
                <a:endParaRPr sz="1000">
                  <a:solidFill>
                    <a:srgbClr val="FFFFFF"/>
                  </a:solidFill>
                  <a:cs typeface="+mn-ea"/>
                  <a:sym typeface="+mn-lt"/>
                </a:endParaRPr>
              </a:p>
            </p:txBody>
          </p:sp>
        </p:grpSp>
        <p:sp>
          <p:nvSpPr>
            <p:cNvPr id="168" name="直线连接符 122"/>
            <p:cNvSpPr/>
            <p:nvPr/>
          </p:nvSpPr>
          <p:spPr>
            <a:xfrm>
              <a:off x="122986" y="168333"/>
              <a:ext cx="439982"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sp>
          <p:nvSpPr>
            <p:cNvPr id="169" name="直线连接符 123"/>
            <p:cNvSpPr/>
            <p:nvPr/>
          </p:nvSpPr>
          <p:spPr>
            <a:xfrm>
              <a:off x="122986" y="101832"/>
              <a:ext cx="439982"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sp>
          <p:nvSpPr>
            <p:cNvPr id="170" name="直线连接符 124"/>
            <p:cNvSpPr/>
            <p:nvPr/>
          </p:nvSpPr>
          <p:spPr>
            <a:xfrm>
              <a:off x="122986" y="234834"/>
              <a:ext cx="439982"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grpSp>
      <p:sp>
        <p:nvSpPr>
          <p:cNvPr id="173" name="矩形 118"/>
          <p:cNvSpPr/>
          <p:nvPr/>
        </p:nvSpPr>
        <p:spPr>
          <a:xfrm>
            <a:off x="8823704" y="4705951"/>
            <a:ext cx="645792" cy="186952"/>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分析结果</a:t>
            </a:r>
            <a:endParaRPr sz="1000" dirty="0">
              <a:solidFill>
                <a:srgbClr val="FFFFFF"/>
              </a:solidFill>
              <a:latin typeface="+mn-lt"/>
              <a:ea typeface="+mn-ea"/>
              <a:cs typeface="+mn-ea"/>
              <a:sym typeface="+mn-lt"/>
            </a:endParaRPr>
          </a:p>
        </p:txBody>
      </p:sp>
      <p:sp>
        <p:nvSpPr>
          <p:cNvPr id="174" name="矩形 124"/>
          <p:cNvSpPr/>
          <p:nvPr/>
        </p:nvSpPr>
        <p:spPr>
          <a:xfrm>
            <a:off x="2914556" y="2459934"/>
            <a:ext cx="1023809" cy="1680281"/>
          </a:xfrm>
          <a:prstGeom prst="rect">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175" name="TextBox 11"/>
          <p:cNvSpPr/>
          <p:nvPr/>
        </p:nvSpPr>
        <p:spPr>
          <a:xfrm>
            <a:off x="3004322" y="2496294"/>
            <a:ext cx="833652" cy="393298"/>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Bold"/>
                <a:ea typeface="Roboto Bold"/>
                <a:cs typeface="Roboto Bold"/>
                <a:sym typeface="Roboto Bold"/>
              </a:defRPr>
            </a:lvl1pPr>
          </a:lstStyle>
          <a:p>
            <a:r>
              <a:rPr sz="1000" dirty="0">
                <a:solidFill>
                  <a:srgbClr val="FFFFFF"/>
                </a:solidFill>
                <a:latin typeface="+mn-lt"/>
                <a:ea typeface="+mn-ea"/>
                <a:cs typeface="+mn-ea"/>
                <a:sym typeface="+mn-lt"/>
              </a:rPr>
              <a:t>Apsara Stack IaaS</a:t>
            </a:r>
          </a:p>
        </p:txBody>
      </p:sp>
      <p:sp>
        <p:nvSpPr>
          <p:cNvPr id="176" name="矩形 128"/>
          <p:cNvSpPr/>
          <p:nvPr/>
        </p:nvSpPr>
        <p:spPr>
          <a:xfrm>
            <a:off x="3315887" y="2931776"/>
            <a:ext cx="581789" cy="258838"/>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Database </a:t>
            </a:r>
          </a:p>
        </p:txBody>
      </p:sp>
      <p:sp>
        <p:nvSpPr>
          <p:cNvPr id="177" name="矩形 129"/>
          <p:cNvSpPr/>
          <p:nvPr/>
        </p:nvSpPr>
        <p:spPr>
          <a:xfrm>
            <a:off x="3315880" y="3342095"/>
            <a:ext cx="537147" cy="249472"/>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Storage</a:t>
            </a:r>
          </a:p>
        </p:txBody>
      </p:sp>
      <p:sp>
        <p:nvSpPr>
          <p:cNvPr id="178" name="矩形 131"/>
          <p:cNvSpPr/>
          <p:nvPr/>
        </p:nvSpPr>
        <p:spPr>
          <a:xfrm>
            <a:off x="3315884" y="3742965"/>
            <a:ext cx="407171" cy="321345"/>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ECS/ </a:t>
            </a:r>
          </a:p>
        </p:txBody>
      </p:sp>
      <p:sp>
        <p:nvSpPr>
          <p:cNvPr id="179" name="矩形 132"/>
          <p:cNvSpPr/>
          <p:nvPr/>
        </p:nvSpPr>
        <p:spPr>
          <a:xfrm>
            <a:off x="3559527" y="3729249"/>
            <a:ext cx="248896" cy="165232"/>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 </a:t>
            </a:r>
          </a:p>
        </p:txBody>
      </p:sp>
      <p:sp>
        <p:nvSpPr>
          <p:cNvPr id="180" name="形状"/>
          <p:cNvSpPr/>
          <p:nvPr/>
        </p:nvSpPr>
        <p:spPr>
          <a:xfrm>
            <a:off x="5506621" y="2133600"/>
            <a:ext cx="2734839" cy="1952619"/>
          </a:xfrm>
          <a:custGeom>
            <a:avLst/>
            <a:gdLst/>
            <a:ahLst/>
            <a:cxnLst>
              <a:cxn ang="0">
                <a:pos x="wd2" y="hd2"/>
              </a:cxn>
              <a:cxn ang="5400000">
                <a:pos x="wd2" y="hd2"/>
              </a:cxn>
              <a:cxn ang="10800000">
                <a:pos x="wd2" y="hd2"/>
              </a:cxn>
              <a:cxn ang="16200000">
                <a:pos x="wd2" y="hd2"/>
              </a:cxn>
            </a:cxnLst>
            <a:rect l="0" t="0" r="r" b="b"/>
            <a:pathLst>
              <a:path w="21600" h="21600" extrusionOk="0">
                <a:moveTo>
                  <a:pt x="0" y="2498"/>
                </a:moveTo>
                <a:cubicBezTo>
                  <a:pt x="0" y="1118"/>
                  <a:pt x="4835" y="0"/>
                  <a:pt x="10800" y="0"/>
                </a:cubicBezTo>
                <a:cubicBezTo>
                  <a:pt x="16765" y="0"/>
                  <a:pt x="21600" y="1118"/>
                  <a:pt x="21600" y="2498"/>
                </a:cubicBezTo>
                <a:lnTo>
                  <a:pt x="21600" y="19102"/>
                </a:lnTo>
                <a:cubicBezTo>
                  <a:pt x="21600" y="20482"/>
                  <a:pt x="16765" y="21600"/>
                  <a:pt x="10800" y="21600"/>
                </a:cubicBezTo>
                <a:cubicBezTo>
                  <a:pt x="4835" y="21600"/>
                  <a:pt x="0" y="20482"/>
                  <a:pt x="0" y="19102"/>
                </a:cubicBezTo>
                <a:close/>
              </a:path>
            </a:pathLst>
          </a:cu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181" name="椭圆形"/>
          <p:cNvSpPr/>
          <p:nvPr/>
        </p:nvSpPr>
        <p:spPr>
          <a:xfrm>
            <a:off x="5506621" y="2095500"/>
            <a:ext cx="2734839" cy="457200"/>
          </a:xfrm>
          <a:prstGeom prst="ellipse">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182" name="TextBox 34"/>
          <p:cNvSpPr/>
          <p:nvPr/>
        </p:nvSpPr>
        <p:spPr>
          <a:xfrm>
            <a:off x="5971109" y="2196955"/>
            <a:ext cx="1965019" cy="241254"/>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solidFill>
                  <a:srgbClr val="000000"/>
                </a:solidFill>
                <a:latin typeface="Roboto Regular"/>
                <a:ea typeface="Roboto Regular"/>
                <a:cs typeface="Roboto Regular"/>
                <a:sym typeface="Roboto Regular"/>
              </a:defRPr>
            </a:lvl1pPr>
          </a:lstStyle>
          <a:p>
            <a:r>
              <a:rPr lang="zh-TW" altLang="en-US" sz="1000" dirty="0">
                <a:solidFill>
                  <a:srgbClr val="FFFFFF"/>
                </a:solidFill>
                <a:latin typeface="+mn-lt"/>
                <a:ea typeface="+mn-ea"/>
                <a:cs typeface="+mn-ea"/>
                <a:sym typeface="+mn-lt"/>
              </a:rPr>
              <a:t>大数据平台</a:t>
            </a:r>
            <a:endParaRPr sz="1000" dirty="0">
              <a:solidFill>
                <a:srgbClr val="FFFFFF"/>
              </a:solidFill>
              <a:latin typeface="+mn-lt"/>
              <a:ea typeface="+mn-ea"/>
              <a:cs typeface="+mn-ea"/>
              <a:sym typeface="+mn-lt"/>
            </a:endParaRPr>
          </a:p>
        </p:txBody>
      </p:sp>
      <p:grpSp>
        <p:nvGrpSpPr>
          <p:cNvPr id="183" name="成组"/>
          <p:cNvGrpSpPr/>
          <p:nvPr/>
        </p:nvGrpSpPr>
        <p:grpSpPr>
          <a:xfrm>
            <a:off x="5701854" y="3011588"/>
            <a:ext cx="2366672" cy="426986"/>
            <a:chOff x="0" y="0"/>
            <a:chExt cx="7392821" cy="1211186"/>
          </a:xfrm>
        </p:grpSpPr>
        <p:sp>
          <p:nvSpPr>
            <p:cNvPr id="184" name="圆角矩形 138"/>
            <p:cNvSpPr/>
            <p:nvPr/>
          </p:nvSpPr>
          <p:spPr>
            <a:xfrm>
              <a:off x="0" y="0"/>
              <a:ext cx="7392821" cy="1211186"/>
            </a:xfrm>
            <a:prstGeom prst="roundRect">
              <a:avLst>
                <a:gd name="adj" fmla="val 16667"/>
              </a:avLst>
            </a:prstGeom>
            <a:solidFill>
              <a:srgbClr val="FFFFFF"/>
            </a:solidFill>
            <a:ln w="12700" cap="flat">
              <a:noFill/>
              <a:miter lim="400000"/>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pic>
          <p:nvPicPr>
            <p:cNvPr id="185" name="Picture 14" descr="Picture 14"/>
            <p:cNvPicPr>
              <a:picLocks noChangeAspect="1"/>
            </p:cNvPicPr>
            <p:nvPr/>
          </p:nvPicPr>
          <p:blipFill>
            <a:blip>
              <a:extLst/>
            </a:blip>
            <a:stretch>
              <a:fillRect/>
            </a:stretch>
          </p:blipFill>
          <p:spPr>
            <a:xfrm>
              <a:off x="2534932" y="659336"/>
              <a:ext cx="607422" cy="336441"/>
            </a:xfrm>
            <a:prstGeom prst="rect">
              <a:avLst/>
            </a:prstGeom>
            <a:solidFill>
              <a:srgbClr val="0AD5E9">
                <a:alpha val="10000"/>
              </a:srgbClr>
            </a:solidFill>
            <a:ln w="12700">
              <a:solidFill>
                <a:schemeClr val="accent2">
                  <a:hueOff val="270297"/>
                  <a:satOff val="-19642"/>
                  <a:lumOff val="22306"/>
                </a:schemeClr>
              </a:solidFill>
            </a:ln>
          </p:spPr>
        </p:pic>
        <p:pic>
          <p:nvPicPr>
            <p:cNvPr id="186" name="Picture 14" descr="Picture 14"/>
            <p:cNvPicPr>
              <a:picLocks noChangeAspect="1"/>
            </p:cNvPicPr>
            <p:nvPr/>
          </p:nvPicPr>
          <p:blipFill>
            <a:blip>
              <a:extLst/>
            </a:blip>
            <a:stretch>
              <a:fillRect/>
            </a:stretch>
          </p:blipFill>
          <p:spPr>
            <a:xfrm>
              <a:off x="4414237" y="659336"/>
              <a:ext cx="607422" cy="336441"/>
            </a:xfrm>
            <a:prstGeom prst="rect">
              <a:avLst/>
            </a:prstGeom>
            <a:solidFill>
              <a:srgbClr val="0AD5E9">
                <a:alpha val="10000"/>
              </a:srgbClr>
            </a:solidFill>
            <a:ln w="12700">
              <a:solidFill>
                <a:schemeClr val="accent2">
                  <a:hueOff val="270297"/>
                  <a:satOff val="-19642"/>
                  <a:lumOff val="22306"/>
                </a:schemeClr>
              </a:solidFill>
            </a:ln>
          </p:spPr>
        </p:pic>
        <p:sp>
          <p:nvSpPr>
            <p:cNvPr id="187" name="TextBox 95"/>
            <p:cNvSpPr/>
            <p:nvPr/>
          </p:nvSpPr>
          <p:spPr>
            <a:xfrm>
              <a:off x="2546681" y="44194"/>
              <a:ext cx="2587121" cy="5303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567" tIns="5567" rIns="5567" bIns="5567" numCol="1" anchor="t">
              <a:noAutofit/>
            </a:bodyPr>
            <a:lstStyle>
              <a:lvl1pPr defTabSz="1071032">
                <a:defRPr sz="3000">
                  <a:solidFill>
                    <a:srgbClr val="000000"/>
                  </a:solidFill>
                  <a:latin typeface="Roboto Regular"/>
                  <a:ea typeface="Roboto Regular"/>
                  <a:cs typeface="Roboto Regular"/>
                  <a:sym typeface="Roboto Regular"/>
                </a:defRPr>
              </a:lvl1pPr>
            </a:lstStyle>
            <a:p>
              <a:r>
                <a:rPr sz="1000" dirty="0">
                  <a:latin typeface="+mn-lt"/>
                  <a:ea typeface="+mn-ea"/>
                  <a:cs typeface="+mn-ea"/>
                  <a:sym typeface="+mn-lt"/>
                </a:rPr>
                <a:t>Data Model</a:t>
              </a:r>
            </a:p>
          </p:txBody>
        </p:sp>
        <p:sp>
          <p:nvSpPr>
            <p:cNvPr id="188" name="直接箭头连接符 96"/>
            <p:cNvSpPr/>
            <p:nvPr/>
          </p:nvSpPr>
          <p:spPr>
            <a:xfrm>
              <a:off x="3142355" y="827557"/>
              <a:ext cx="1271886" cy="1"/>
            </a:xfrm>
            <a:prstGeom prst="line">
              <a:avLst/>
            </a:prstGeom>
            <a:noFill/>
            <a:ln w="9525" cap="flat">
              <a:solidFill>
                <a:srgbClr val="00B050"/>
              </a:solidFill>
              <a:prstDash val="solid"/>
              <a:round/>
              <a:headEnd type="triangle" w="med" len="med"/>
              <a:tailEnd type="triangle" w="med" len="med"/>
            </a:ln>
            <a:effectLst/>
          </p:spPr>
          <p:txBody>
            <a:bodyPr wrap="square" lIns="6235" tIns="6235" rIns="6235" bIns="6235" numCol="1" anchor="t">
              <a:noAutofit/>
            </a:bodyPr>
            <a:lstStyle/>
            <a:p>
              <a:pPr defTabSz="146056"/>
              <a:endParaRPr sz="1000">
                <a:solidFill>
                  <a:srgbClr val="FFFFFF"/>
                </a:solidFill>
                <a:cs typeface="+mn-ea"/>
                <a:sym typeface="+mn-lt"/>
              </a:endParaRPr>
            </a:p>
          </p:txBody>
        </p:sp>
        <p:pic>
          <p:nvPicPr>
            <p:cNvPr id="189" name="Picture 14" descr="Picture 14"/>
            <p:cNvPicPr>
              <a:picLocks noChangeAspect="1"/>
            </p:cNvPicPr>
            <p:nvPr/>
          </p:nvPicPr>
          <p:blipFill>
            <a:blip>
              <a:extLst/>
            </a:blip>
            <a:stretch>
              <a:fillRect/>
            </a:stretch>
          </p:blipFill>
          <p:spPr>
            <a:xfrm>
              <a:off x="5822998" y="274299"/>
              <a:ext cx="364453" cy="201865"/>
            </a:xfrm>
            <a:prstGeom prst="rect">
              <a:avLst/>
            </a:prstGeom>
            <a:solidFill>
              <a:srgbClr val="0AD5E9">
                <a:alpha val="10000"/>
              </a:srgbClr>
            </a:solidFill>
            <a:ln w="12700">
              <a:solidFill>
                <a:schemeClr val="accent2">
                  <a:hueOff val="270297"/>
                  <a:satOff val="-19642"/>
                  <a:lumOff val="22306"/>
                </a:schemeClr>
              </a:solidFill>
            </a:ln>
          </p:spPr>
        </p:pic>
        <p:sp>
          <p:nvSpPr>
            <p:cNvPr id="190" name="肘形连接符 144"/>
            <p:cNvSpPr/>
            <p:nvPr/>
          </p:nvSpPr>
          <p:spPr>
            <a:xfrm rot="10800000" flipH="1">
              <a:off x="5021664" y="375231"/>
              <a:ext cx="801337" cy="452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9525" cap="flat">
              <a:solidFill>
                <a:srgbClr val="00B050"/>
              </a:solidFill>
              <a:prstDash val="solid"/>
              <a:round/>
              <a:tailEnd type="triangle" w="med" len="med"/>
            </a:ln>
            <a:effectLst/>
          </p:spPr>
          <p:txBody>
            <a:bodyPr wrap="square" lIns="12700" tIns="12700" rIns="12700" bIns="12700" numCol="1" anchor="ctr">
              <a:noAutofit/>
            </a:bodyPr>
            <a:lstStyle/>
            <a:p>
              <a:pPr defTabSz="146056">
                <a:defRPr>
                  <a:solidFill>
                    <a:srgbClr val="000000"/>
                  </a:solidFill>
                </a:defRPr>
              </a:pPr>
              <a:endParaRPr sz="1000">
                <a:cs typeface="+mn-ea"/>
                <a:sym typeface="+mn-lt"/>
              </a:endParaRPr>
            </a:p>
          </p:txBody>
        </p:sp>
        <p:pic>
          <p:nvPicPr>
            <p:cNvPr id="191" name="Picture 14" descr="Picture 14"/>
            <p:cNvPicPr>
              <a:picLocks noChangeAspect="1"/>
            </p:cNvPicPr>
            <p:nvPr/>
          </p:nvPicPr>
          <p:blipFill>
            <a:blip>
              <a:extLst/>
            </a:blip>
            <a:stretch>
              <a:fillRect/>
            </a:stretch>
          </p:blipFill>
          <p:spPr>
            <a:xfrm>
              <a:off x="6374962" y="879383"/>
              <a:ext cx="364454" cy="201865"/>
            </a:xfrm>
            <a:prstGeom prst="rect">
              <a:avLst/>
            </a:prstGeom>
            <a:solidFill>
              <a:srgbClr val="0AD5E9">
                <a:alpha val="10000"/>
              </a:srgbClr>
            </a:solidFill>
            <a:ln w="12700">
              <a:solidFill>
                <a:schemeClr val="accent2">
                  <a:hueOff val="270297"/>
                  <a:satOff val="-19642"/>
                  <a:lumOff val="22306"/>
                </a:schemeClr>
              </a:solidFill>
            </a:ln>
          </p:spPr>
        </p:pic>
        <p:sp>
          <p:nvSpPr>
            <p:cNvPr id="192" name="肘形连接符 146"/>
            <p:cNvSpPr/>
            <p:nvPr/>
          </p:nvSpPr>
          <p:spPr>
            <a:xfrm>
              <a:off x="5021664" y="938175"/>
              <a:ext cx="1353304" cy="421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9525" cap="flat">
              <a:solidFill>
                <a:srgbClr val="00B050"/>
              </a:solidFill>
              <a:prstDash val="solid"/>
              <a:round/>
              <a:tailEnd type="triangle" w="med" len="med"/>
            </a:ln>
            <a:effectLst/>
          </p:spPr>
          <p:txBody>
            <a:bodyPr wrap="square" lIns="12700" tIns="12700" rIns="12700" bIns="12700" numCol="1" anchor="ctr">
              <a:noAutofit/>
            </a:bodyPr>
            <a:lstStyle/>
            <a:p>
              <a:pPr defTabSz="146056">
                <a:defRPr>
                  <a:solidFill>
                    <a:srgbClr val="000000"/>
                  </a:solidFill>
                </a:defRPr>
              </a:pPr>
              <a:endParaRPr sz="1000">
                <a:cs typeface="+mn-ea"/>
                <a:sym typeface="+mn-lt"/>
              </a:endParaRPr>
            </a:p>
          </p:txBody>
        </p:sp>
        <p:pic>
          <p:nvPicPr>
            <p:cNvPr id="193" name="Picture 14" descr="Picture 14"/>
            <p:cNvPicPr>
              <a:picLocks noChangeAspect="1"/>
            </p:cNvPicPr>
            <p:nvPr/>
          </p:nvPicPr>
          <p:blipFill>
            <a:blip>
              <a:extLst/>
            </a:blip>
            <a:stretch>
              <a:fillRect/>
            </a:stretch>
          </p:blipFill>
          <p:spPr>
            <a:xfrm flipH="1">
              <a:off x="1404261" y="644901"/>
              <a:ext cx="364454" cy="201865"/>
            </a:xfrm>
            <a:prstGeom prst="rect">
              <a:avLst/>
            </a:prstGeom>
            <a:solidFill>
              <a:srgbClr val="0AD5E9">
                <a:alpha val="10000"/>
              </a:srgbClr>
            </a:solidFill>
            <a:ln w="12700">
              <a:solidFill>
                <a:schemeClr val="accent2">
                  <a:hueOff val="270297"/>
                  <a:satOff val="-19642"/>
                  <a:lumOff val="22306"/>
                </a:schemeClr>
              </a:solidFill>
            </a:ln>
          </p:spPr>
        </p:pic>
        <p:sp>
          <p:nvSpPr>
            <p:cNvPr id="194" name="肘形连接符 148"/>
            <p:cNvSpPr/>
            <p:nvPr/>
          </p:nvSpPr>
          <p:spPr>
            <a:xfrm rot="10800000">
              <a:off x="1586495" y="460940"/>
              <a:ext cx="948444" cy="366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25" y="0"/>
                  </a:lnTo>
                  <a:lnTo>
                    <a:pt x="8725" y="21600"/>
                  </a:lnTo>
                  <a:lnTo>
                    <a:pt x="21600" y="21600"/>
                  </a:lnTo>
                  <a:lnTo>
                    <a:pt x="21600" y="10761"/>
                  </a:lnTo>
                </a:path>
              </a:pathLst>
            </a:custGeom>
            <a:noFill/>
            <a:ln w="9525" cap="flat">
              <a:solidFill>
                <a:srgbClr val="00B050"/>
              </a:solidFill>
              <a:prstDash val="solid"/>
              <a:round/>
              <a:tailEnd type="triangle" w="med" len="med"/>
            </a:ln>
            <a:effectLst/>
          </p:spPr>
          <p:txBody>
            <a:bodyPr wrap="square" lIns="12700" tIns="12700" rIns="12700" bIns="12700" numCol="1" anchor="ctr">
              <a:noAutofit/>
            </a:bodyPr>
            <a:lstStyle/>
            <a:p>
              <a:pPr defTabSz="146056">
                <a:defRPr>
                  <a:solidFill>
                    <a:srgbClr val="000000"/>
                  </a:solidFill>
                </a:defRPr>
              </a:pPr>
              <a:endParaRPr sz="1000">
                <a:cs typeface="+mn-ea"/>
                <a:sym typeface="+mn-lt"/>
              </a:endParaRPr>
            </a:p>
          </p:txBody>
        </p:sp>
        <p:pic>
          <p:nvPicPr>
            <p:cNvPr id="195" name="Picture 14" descr="Picture 14"/>
            <p:cNvPicPr>
              <a:picLocks noChangeAspect="1"/>
            </p:cNvPicPr>
            <p:nvPr/>
          </p:nvPicPr>
          <p:blipFill>
            <a:blip>
              <a:extLst/>
            </a:blip>
            <a:stretch>
              <a:fillRect/>
            </a:stretch>
          </p:blipFill>
          <p:spPr>
            <a:xfrm flipH="1">
              <a:off x="937609" y="858730"/>
              <a:ext cx="364454" cy="201865"/>
            </a:xfrm>
            <a:prstGeom prst="rect">
              <a:avLst/>
            </a:prstGeom>
            <a:solidFill>
              <a:srgbClr val="0AD5E9">
                <a:alpha val="10000"/>
              </a:srgbClr>
            </a:solidFill>
            <a:ln w="12700">
              <a:solidFill>
                <a:schemeClr val="accent2">
                  <a:hueOff val="270297"/>
                  <a:satOff val="-19642"/>
                  <a:lumOff val="22306"/>
                </a:schemeClr>
              </a:solidFill>
            </a:ln>
          </p:spPr>
        </p:pic>
        <p:sp>
          <p:nvSpPr>
            <p:cNvPr id="196" name="肘形连接符 150"/>
            <p:cNvSpPr/>
            <p:nvPr/>
          </p:nvSpPr>
          <p:spPr>
            <a:xfrm flipH="1">
              <a:off x="1302067" y="827556"/>
              <a:ext cx="1232870" cy="132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90" y="0"/>
                  </a:lnTo>
                  <a:lnTo>
                    <a:pt x="1790" y="21600"/>
                  </a:lnTo>
                  <a:lnTo>
                    <a:pt x="21600" y="21600"/>
                  </a:lnTo>
                </a:path>
              </a:pathLst>
            </a:custGeom>
            <a:noFill/>
            <a:ln w="9525" cap="flat">
              <a:solidFill>
                <a:srgbClr val="00B050"/>
              </a:solidFill>
              <a:prstDash val="solid"/>
              <a:round/>
              <a:tailEnd type="triangle" w="med" len="med"/>
            </a:ln>
            <a:effectLst/>
          </p:spPr>
          <p:txBody>
            <a:bodyPr wrap="square" lIns="12700" tIns="12700" rIns="12700" bIns="12700" numCol="1" anchor="ctr">
              <a:noAutofit/>
            </a:bodyPr>
            <a:lstStyle/>
            <a:p>
              <a:pPr defTabSz="146056">
                <a:defRPr>
                  <a:solidFill>
                    <a:srgbClr val="000000"/>
                  </a:solidFill>
                </a:defRPr>
              </a:pPr>
              <a:endParaRPr sz="1000">
                <a:cs typeface="+mn-ea"/>
                <a:sym typeface="+mn-lt"/>
              </a:endParaRPr>
            </a:p>
          </p:txBody>
        </p:sp>
      </p:grpSp>
      <p:grpSp>
        <p:nvGrpSpPr>
          <p:cNvPr id="197" name="成组"/>
          <p:cNvGrpSpPr/>
          <p:nvPr/>
        </p:nvGrpSpPr>
        <p:grpSpPr>
          <a:xfrm>
            <a:off x="5701829" y="4441759"/>
            <a:ext cx="2366672" cy="449413"/>
            <a:chOff x="0" y="0"/>
            <a:chExt cx="7392820" cy="1274800"/>
          </a:xfrm>
        </p:grpSpPr>
        <p:sp>
          <p:nvSpPr>
            <p:cNvPr id="198" name="圆角矩形 136"/>
            <p:cNvSpPr/>
            <p:nvPr/>
          </p:nvSpPr>
          <p:spPr>
            <a:xfrm>
              <a:off x="0" y="63614"/>
              <a:ext cx="7392821" cy="1211187"/>
            </a:xfrm>
            <a:prstGeom prst="roundRect">
              <a:avLst>
                <a:gd name="adj" fmla="val 16667"/>
              </a:avLst>
            </a:prstGeom>
            <a:solidFill>
              <a:srgbClr val="FFFFFF"/>
            </a:solidFill>
            <a:ln w="12700" cap="flat">
              <a:noFill/>
              <a:miter lim="400000"/>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199" name="TextBox 25"/>
            <p:cNvSpPr/>
            <p:nvPr/>
          </p:nvSpPr>
          <p:spPr>
            <a:xfrm>
              <a:off x="983068" y="0"/>
              <a:ext cx="5665386" cy="5991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567" tIns="5567" rIns="5567" bIns="5567" numCol="1" anchor="t">
              <a:noAutofit/>
            </a:bodyPr>
            <a:lstStyle>
              <a:lvl1pPr defTabSz="1071032">
                <a:defRPr sz="3000">
                  <a:solidFill>
                    <a:srgbClr val="000000"/>
                  </a:solidFill>
                  <a:latin typeface="Roboto Regular"/>
                  <a:ea typeface="Roboto Regular"/>
                  <a:cs typeface="Roboto Regular"/>
                  <a:sym typeface="Roboto Regular"/>
                </a:defRPr>
              </a:lvl1pPr>
            </a:lstStyle>
            <a:p>
              <a:r>
                <a:rPr sz="1000" dirty="0">
                  <a:latin typeface="+mn-lt"/>
                  <a:ea typeface="+mn-ea"/>
                  <a:cs typeface="+mn-ea"/>
                  <a:sym typeface="+mn-lt"/>
                </a:rPr>
                <a:t>Cleaning and transformation</a:t>
              </a:r>
            </a:p>
          </p:txBody>
        </p:sp>
        <p:pic>
          <p:nvPicPr>
            <p:cNvPr id="200" name="Picture 17" descr="Picture 17"/>
            <p:cNvPicPr>
              <a:picLocks noChangeAspect="1"/>
            </p:cNvPicPr>
            <p:nvPr/>
          </p:nvPicPr>
          <p:blipFill>
            <a:blip>
              <a:extLst/>
            </a:blip>
            <a:stretch>
              <a:fillRect/>
            </a:stretch>
          </p:blipFill>
          <p:spPr>
            <a:xfrm>
              <a:off x="2417495" y="686475"/>
              <a:ext cx="607422" cy="336442"/>
            </a:xfrm>
            <a:prstGeom prst="rect">
              <a:avLst/>
            </a:prstGeom>
            <a:solidFill>
              <a:srgbClr val="0AD5E9">
                <a:alpha val="10000"/>
              </a:srgbClr>
            </a:solidFill>
            <a:ln w="12700">
              <a:solidFill>
                <a:schemeClr val="accent2">
                  <a:hueOff val="270297"/>
                  <a:satOff val="-19642"/>
                  <a:lumOff val="22306"/>
                </a:schemeClr>
              </a:solidFill>
            </a:ln>
          </p:spPr>
        </p:pic>
        <p:pic>
          <p:nvPicPr>
            <p:cNvPr id="201" name="Picture 17" descr="Picture 17"/>
            <p:cNvPicPr>
              <a:picLocks noChangeAspect="1"/>
            </p:cNvPicPr>
            <p:nvPr/>
          </p:nvPicPr>
          <p:blipFill>
            <a:blip>
              <a:extLst/>
            </a:blip>
            <a:stretch>
              <a:fillRect/>
            </a:stretch>
          </p:blipFill>
          <p:spPr>
            <a:xfrm>
              <a:off x="4079963" y="517728"/>
              <a:ext cx="607422" cy="336442"/>
            </a:xfrm>
            <a:prstGeom prst="rect">
              <a:avLst/>
            </a:prstGeom>
            <a:solidFill>
              <a:srgbClr val="0AD5E9">
                <a:alpha val="10000"/>
              </a:srgbClr>
            </a:solidFill>
            <a:ln w="12700">
              <a:solidFill>
                <a:schemeClr val="accent2">
                  <a:hueOff val="270297"/>
                  <a:satOff val="-19642"/>
                  <a:lumOff val="22306"/>
                </a:schemeClr>
              </a:solidFill>
            </a:ln>
          </p:spPr>
        </p:pic>
        <p:pic>
          <p:nvPicPr>
            <p:cNvPr id="202" name="Picture 17" descr="Picture 17"/>
            <p:cNvPicPr>
              <a:picLocks noChangeAspect="1"/>
            </p:cNvPicPr>
            <p:nvPr/>
          </p:nvPicPr>
          <p:blipFill>
            <a:blip>
              <a:extLst/>
            </a:blip>
            <a:stretch>
              <a:fillRect/>
            </a:stretch>
          </p:blipFill>
          <p:spPr>
            <a:xfrm>
              <a:off x="6257346" y="686475"/>
              <a:ext cx="607422" cy="336442"/>
            </a:xfrm>
            <a:prstGeom prst="rect">
              <a:avLst/>
            </a:prstGeom>
            <a:solidFill>
              <a:srgbClr val="0AD5E9">
                <a:alpha val="10000"/>
              </a:srgbClr>
            </a:solidFill>
            <a:ln w="12700">
              <a:solidFill>
                <a:schemeClr val="accent2">
                  <a:hueOff val="270297"/>
                  <a:satOff val="-19642"/>
                  <a:lumOff val="22306"/>
                </a:schemeClr>
              </a:solidFill>
            </a:ln>
          </p:spPr>
        </p:pic>
        <p:sp>
          <p:nvSpPr>
            <p:cNvPr id="203" name="弧形 85"/>
            <p:cNvSpPr/>
            <p:nvPr/>
          </p:nvSpPr>
          <p:spPr>
            <a:xfrm rot="9437783">
              <a:off x="3180297" y="780538"/>
              <a:ext cx="487457" cy="24743"/>
            </a:xfrm>
            <a:custGeom>
              <a:avLst/>
              <a:gdLst/>
              <a:ahLst/>
              <a:cxnLst>
                <a:cxn ang="0">
                  <a:pos x="wd2" y="hd2"/>
                </a:cxn>
                <a:cxn ang="5400000">
                  <a:pos x="wd2" y="hd2"/>
                </a:cxn>
                <a:cxn ang="10800000">
                  <a:pos x="wd2" y="hd2"/>
                </a:cxn>
                <a:cxn ang="16200000">
                  <a:pos x="wd2" y="hd2"/>
                </a:cxn>
              </a:cxnLst>
              <a:rect l="0" t="0" r="r" b="b"/>
              <a:pathLst>
                <a:path w="21600" h="18300" extrusionOk="0">
                  <a:moveTo>
                    <a:pt x="0" y="18300"/>
                  </a:moveTo>
                  <a:lnTo>
                    <a:pt x="0" y="18300"/>
                  </a:lnTo>
                  <a:cubicBezTo>
                    <a:pt x="7060" y="2243"/>
                    <a:pt x="14351" y="-3300"/>
                    <a:pt x="21600" y="1879"/>
                  </a:cubicBezTo>
                </a:path>
              </a:pathLst>
            </a:custGeom>
            <a:noFill/>
            <a:ln w="222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04" name="等腰三角形 47"/>
            <p:cNvSpPr/>
            <p:nvPr/>
          </p:nvSpPr>
          <p:spPr>
            <a:xfrm rot="2577079">
              <a:off x="3556019" y="602154"/>
              <a:ext cx="276355" cy="131957"/>
            </a:xfrm>
            <a:prstGeom prst="triangle">
              <a:avLst/>
            </a:prstGeom>
            <a:solidFill>
              <a:srgbClr val="00B050"/>
            </a:solidFill>
            <a:ln w="95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05" name="弧形 140"/>
            <p:cNvSpPr/>
            <p:nvPr/>
          </p:nvSpPr>
          <p:spPr>
            <a:xfrm rot="275819">
              <a:off x="4795266" y="588335"/>
              <a:ext cx="1111419" cy="105576"/>
            </a:xfrm>
            <a:custGeom>
              <a:avLst/>
              <a:gdLst/>
              <a:ahLst/>
              <a:cxnLst>
                <a:cxn ang="0">
                  <a:pos x="wd2" y="hd2"/>
                </a:cxn>
                <a:cxn ang="5400000">
                  <a:pos x="wd2" y="hd2"/>
                </a:cxn>
                <a:cxn ang="10800000">
                  <a:pos x="wd2" y="hd2"/>
                </a:cxn>
                <a:cxn ang="16200000">
                  <a:pos x="wd2" y="hd2"/>
                </a:cxn>
              </a:cxnLst>
              <a:rect l="0" t="0" r="r" b="b"/>
              <a:pathLst>
                <a:path w="21600" h="17273" extrusionOk="0">
                  <a:moveTo>
                    <a:pt x="0" y="4048"/>
                  </a:moveTo>
                  <a:lnTo>
                    <a:pt x="0" y="4048"/>
                  </a:lnTo>
                  <a:cubicBezTo>
                    <a:pt x="7301" y="-4327"/>
                    <a:pt x="15010" y="393"/>
                    <a:pt x="21600" y="17273"/>
                  </a:cubicBezTo>
                </a:path>
              </a:pathLst>
            </a:custGeom>
            <a:noFill/>
            <a:ln w="222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06" name="等腰三角形 49"/>
            <p:cNvSpPr/>
            <p:nvPr/>
          </p:nvSpPr>
          <p:spPr>
            <a:xfrm rot="1860000">
              <a:off x="5850085" y="716214"/>
              <a:ext cx="276354" cy="131958"/>
            </a:xfrm>
            <a:prstGeom prst="triangle">
              <a:avLst/>
            </a:prstGeom>
            <a:solidFill>
              <a:srgbClr val="00B050"/>
            </a:solidFill>
            <a:ln w="95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pic>
          <p:nvPicPr>
            <p:cNvPr id="207" name="Picture 17" descr="Picture 17"/>
            <p:cNvPicPr>
              <a:picLocks noChangeAspect="1"/>
            </p:cNvPicPr>
            <p:nvPr/>
          </p:nvPicPr>
          <p:blipFill>
            <a:blip>
              <a:extLst/>
            </a:blip>
            <a:stretch>
              <a:fillRect/>
            </a:stretch>
          </p:blipFill>
          <p:spPr>
            <a:xfrm>
              <a:off x="434145" y="485428"/>
              <a:ext cx="607422" cy="336441"/>
            </a:xfrm>
            <a:prstGeom prst="rect">
              <a:avLst/>
            </a:prstGeom>
            <a:solidFill>
              <a:srgbClr val="0AD5E9">
                <a:alpha val="10000"/>
              </a:srgbClr>
            </a:solidFill>
            <a:ln w="12700">
              <a:solidFill>
                <a:schemeClr val="accent2">
                  <a:hueOff val="270297"/>
                  <a:satOff val="-19642"/>
                  <a:lumOff val="22306"/>
                </a:schemeClr>
              </a:solidFill>
            </a:ln>
          </p:spPr>
        </p:pic>
        <p:sp>
          <p:nvSpPr>
            <p:cNvPr id="208" name="弧形 143"/>
            <p:cNvSpPr/>
            <p:nvPr/>
          </p:nvSpPr>
          <p:spPr>
            <a:xfrm rot="1361852">
              <a:off x="1064029" y="611576"/>
              <a:ext cx="815021" cy="74191"/>
            </a:xfrm>
            <a:custGeom>
              <a:avLst/>
              <a:gdLst/>
              <a:ahLst/>
              <a:cxnLst>
                <a:cxn ang="0">
                  <a:pos x="wd2" y="hd2"/>
                </a:cxn>
                <a:cxn ang="5400000">
                  <a:pos x="wd2" y="hd2"/>
                </a:cxn>
                <a:cxn ang="10800000">
                  <a:pos x="wd2" y="hd2"/>
                </a:cxn>
                <a:cxn ang="16200000">
                  <a:pos x="wd2" y="hd2"/>
                </a:cxn>
              </a:cxnLst>
              <a:rect l="0" t="0" r="r" b="b"/>
              <a:pathLst>
                <a:path w="21600" h="18494" extrusionOk="0">
                  <a:moveTo>
                    <a:pt x="0" y="18494"/>
                  </a:moveTo>
                  <a:lnTo>
                    <a:pt x="0" y="18494"/>
                  </a:lnTo>
                  <a:cubicBezTo>
                    <a:pt x="6772" y="2748"/>
                    <a:pt x="14238" y="-3106"/>
                    <a:pt x="21600" y="1558"/>
                  </a:cubicBezTo>
                </a:path>
              </a:pathLst>
            </a:custGeom>
            <a:noFill/>
            <a:ln w="222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09" name="等腰三角形 52"/>
            <p:cNvSpPr/>
            <p:nvPr/>
          </p:nvSpPr>
          <p:spPr>
            <a:xfrm rot="1260000">
              <a:off x="1794298" y="724605"/>
              <a:ext cx="276354" cy="131957"/>
            </a:xfrm>
            <a:prstGeom prst="triangle">
              <a:avLst/>
            </a:prstGeom>
            <a:solidFill>
              <a:srgbClr val="00B050"/>
            </a:solidFill>
            <a:ln w="9525" cap="flat">
              <a:solidFill>
                <a:srgbClr val="00B050"/>
              </a:solidFill>
              <a:prstDash val="solid"/>
              <a:round/>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grpSp>
      <p:grpSp>
        <p:nvGrpSpPr>
          <p:cNvPr id="210" name="成组"/>
          <p:cNvGrpSpPr/>
          <p:nvPr/>
        </p:nvGrpSpPr>
        <p:grpSpPr>
          <a:xfrm>
            <a:off x="5701854" y="3479852"/>
            <a:ext cx="2366672" cy="426986"/>
            <a:chOff x="0" y="0"/>
            <a:chExt cx="7392820" cy="1211185"/>
          </a:xfrm>
        </p:grpSpPr>
        <p:sp>
          <p:nvSpPr>
            <p:cNvPr id="211" name="圆角矩形 151"/>
            <p:cNvSpPr/>
            <p:nvPr/>
          </p:nvSpPr>
          <p:spPr>
            <a:xfrm>
              <a:off x="0" y="0"/>
              <a:ext cx="7392820" cy="1211185"/>
            </a:xfrm>
            <a:prstGeom prst="roundRect">
              <a:avLst>
                <a:gd name="adj" fmla="val 16667"/>
              </a:avLst>
            </a:prstGeom>
            <a:solidFill>
              <a:srgbClr val="FFFFFF"/>
            </a:solidFill>
            <a:ln w="12700" cap="flat">
              <a:noFill/>
              <a:miter lim="400000"/>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12" name="TextBox 121"/>
            <p:cNvSpPr/>
            <p:nvPr/>
          </p:nvSpPr>
          <p:spPr>
            <a:xfrm>
              <a:off x="2414615" y="11639"/>
              <a:ext cx="2851210" cy="5303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567" tIns="5567" rIns="5567" bIns="5567" numCol="1" anchor="t">
              <a:noAutofit/>
            </a:bodyPr>
            <a:lstStyle>
              <a:lvl1pPr defTabSz="1071032">
                <a:defRPr sz="3000">
                  <a:solidFill>
                    <a:srgbClr val="000000"/>
                  </a:solidFill>
                  <a:latin typeface="Roboto Regular"/>
                  <a:ea typeface="Roboto Regular"/>
                  <a:cs typeface="Roboto Regular"/>
                  <a:sym typeface="Roboto Regular"/>
                </a:defRPr>
              </a:lvl1pPr>
            </a:lstStyle>
            <a:p>
              <a:r>
                <a:rPr sz="1000" dirty="0">
                  <a:latin typeface="+mn-lt"/>
                  <a:ea typeface="+mn-ea"/>
                  <a:cs typeface="+mn-ea"/>
                  <a:sym typeface="+mn-lt"/>
                </a:rPr>
                <a:t>Data Mining</a:t>
              </a:r>
            </a:p>
          </p:txBody>
        </p:sp>
        <p:grpSp>
          <p:nvGrpSpPr>
            <p:cNvPr id="213" name="Picture 25"/>
            <p:cNvGrpSpPr/>
            <p:nvPr/>
          </p:nvGrpSpPr>
          <p:grpSpPr>
            <a:xfrm>
              <a:off x="989187" y="511026"/>
              <a:ext cx="5471090" cy="605592"/>
              <a:chOff x="0" y="0"/>
              <a:chExt cx="5471088" cy="605591"/>
            </a:xfrm>
          </p:grpSpPr>
          <p:sp>
            <p:nvSpPr>
              <p:cNvPr id="214" name="形状"/>
              <p:cNvSpPr/>
              <p:nvPr/>
            </p:nvSpPr>
            <p:spPr>
              <a:xfrm>
                <a:off x="-1" y="-1"/>
                <a:ext cx="5471090" cy="605593"/>
              </a:xfrm>
              <a:custGeom>
                <a:avLst/>
                <a:gdLst/>
                <a:ahLst/>
                <a:cxnLst>
                  <a:cxn ang="0">
                    <a:pos x="wd2" y="hd2"/>
                  </a:cxn>
                  <a:cxn ang="5400000">
                    <a:pos x="wd2" y="hd2"/>
                  </a:cxn>
                  <a:cxn ang="10800000">
                    <a:pos x="wd2" y="hd2"/>
                  </a:cxn>
                  <a:cxn ang="16200000">
                    <a:pos x="wd2" y="hd2"/>
                  </a:cxn>
                </a:cxnLst>
                <a:rect l="0" t="0" r="r" b="b"/>
                <a:pathLst>
                  <a:path w="21600" h="21600" extrusionOk="0">
                    <a:moveTo>
                      <a:pt x="0" y="1856"/>
                    </a:moveTo>
                    <a:lnTo>
                      <a:pt x="0" y="1856"/>
                    </a:lnTo>
                    <a:cubicBezTo>
                      <a:pt x="0" y="831"/>
                      <a:pt x="92" y="0"/>
                      <a:pt x="205" y="0"/>
                    </a:cubicBezTo>
                    <a:lnTo>
                      <a:pt x="21395" y="0"/>
                    </a:lnTo>
                    <a:lnTo>
                      <a:pt x="21395" y="0"/>
                    </a:lnTo>
                    <a:cubicBezTo>
                      <a:pt x="21508" y="0"/>
                      <a:pt x="21600" y="831"/>
                      <a:pt x="21600" y="1856"/>
                    </a:cubicBezTo>
                    <a:lnTo>
                      <a:pt x="21600" y="19744"/>
                    </a:lnTo>
                    <a:lnTo>
                      <a:pt x="21600" y="19744"/>
                    </a:lnTo>
                    <a:cubicBezTo>
                      <a:pt x="21600" y="20769"/>
                      <a:pt x="21508" y="21600"/>
                      <a:pt x="21395" y="21600"/>
                    </a:cubicBezTo>
                    <a:lnTo>
                      <a:pt x="205" y="21600"/>
                    </a:lnTo>
                    <a:lnTo>
                      <a:pt x="205" y="21600"/>
                    </a:lnTo>
                    <a:cubicBezTo>
                      <a:pt x="92" y="21600"/>
                      <a:pt x="0" y="20769"/>
                      <a:pt x="0" y="19744"/>
                    </a:cubicBezTo>
                    <a:close/>
                  </a:path>
                </a:pathLst>
              </a:custGeom>
              <a:solidFill>
                <a:srgbClr val="EDEDED"/>
              </a:solidFill>
              <a:ln w="12700" cap="flat">
                <a:noFill/>
                <a:miter lim="400000"/>
              </a:ln>
              <a:effectLst/>
            </p:spPr>
            <p:txBody>
              <a:bodyPr wrap="square" lIns="12700" tIns="12700" rIns="12700" bIns="12700" numCol="1" anchor="ctr">
                <a:noAutofit/>
              </a:bodyPr>
              <a:lstStyle/>
              <a:p>
                <a:pPr defTabSz="146056">
                  <a:defRPr>
                    <a:solidFill>
                      <a:srgbClr val="000000"/>
                    </a:solidFill>
                  </a:defRPr>
                </a:pPr>
                <a:endParaRPr sz="1000">
                  <a:cs typeface="+mn-ea"/>
                  <a:sym typeface="+mn-lt"/>
                </a:endParaRPr>
              </a:p>
            </p:txBody>
          </p:sp>
          <p:pic>
            <p:nvPicPr>
              <p:cNvPr id="215" name="image75.jpeg" descr="image75.jpeg"/>
              <p:cNvPicPr>
                <a:picLocks noChangeAspect="1"/>
              </p:cNvPicPr>
              <p:nvPr/>
            </p:nvPicPr>
            <p:blipFill>
              <a:blip>
                <a:extLst/>
              </a:blip>
              <a:srcRect r="3"/>
              <a:stretch>
                <a:fillRect/>
              </a:stretch>
            </p:blipFill>
            <p:spPr>
              <a:xfrm>
                <a:off x="0" y="0"/>
                <a:ext cx="5470922" cy="605592"/>
              </a:xfrm>
              <a:custGeom>
                <a:avLst/>
                <a:gdLst/>
                <a:ahLst/>
                <a:cxnLst>
                  <a:cxn ang="0">
                    <a:pos x="wd2" y="hd2"/>
                  </a:cxn>
                  <a:cxn ang="5400000">
                    <a:pos x="wd2" y="hd2"/>
                  </a:cxn>
                  <a:cxn ang="10800000">
                    <a:pos x="wd2" y="hd2"/>
                  </a:cxn>
                  <a:cxn ang="16200000">
                    <a:pos x="wd2" y="hd2"/>
                  </a:cxn>
                </a:cxnLst>
                <a:rect l="0" t="0" r="r" b="b"/>
                <a:pathLst>
                  <a:path w="21600" h="21600" extrusionOk="0">
                    <a:moveTo>
                      <a:pt x="205" y="0"/>
                    </a:moveTo>
                    <a:cubicBezTo>
                      <a:pt x="92" y="0"/>
                      <a:pt x="0" y="829"/>
                      <a:pt x="0" y="1854"/>
                    </a:cubicBezTo>
                    <a:lnTo>
                      <a:pt x="0" y="19746"/>
                    </a:lnTo>
                    <a:cubicBezTo>
                      <a:pt x="0" y="20771"/>
                      <a:pt x="92" y="21600"/>
                      <a:pt x="205" y="21600"/>
                    </a:cubicBezTo>
                    <a:lnTo>
                      <a:pt x="21395" y="21600"/>
                    </a:lnTo>
                    <a:cubicBezTo>
                      <a:pt x="21508" y="21600"/>
                      <a:pt x="21600" y="20771"/>
                      <a:pt x="21600" y="19746"/>
                    </a:cubicBezTo>
                    <a:lnTo>
                      <a:pt x="21600" y="1854"/>
                    </a:lnTo>
                    <a:cubicBezTo>
                      <a:pt x="21600" y="829"/>
                      <a:pt x="21508" y="0"/>
                      <a:pt x="21395" y="0"/>
                    </a:cubicBezTo>
                    <a:lnTo>
                      <a:pt x="205" y="0"/>
                    </a:lnTo>
                    <a:close/>
                  </a:path>
                </a:pathLst>
              </a:custGeom>
              <a:solidFill>
                <a:srgbClr val="0AD5E9">
                  <a:alpha val="10000"/>
                </a:srgbClr>
              </a:solidFill>
              <a:ln w="12700">
                <a:solidFill>
                  <a:schemeClr val="accent2">
                    <a:hueOff val="270297"/>
                    <a:satOff val="-19642"/>
                    <a:lumOff val="22306"/>
                  </a:schemeClr>
                </a:solidFill>
              </a:ln>
            </p:spPr>
          </p:pic>
        </p:grpSp>
      </p:grpSp>
      <p:sp>
        <p:nvSpPr>
          <p:cNvPr id="216" name="直接箭头连接符 88"/>
          <p:cNvSpPr/>
          <p:nvPr/>
        </p:nvSpPr>
        <p:spPr>
          <a:xfrm>
            <a:off x="8246865" y="3672830"/>
            <a:ext cx="492070" cy="5281"/>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17" name="直接箭头连接符 154"/>
          <p:cNvSpPr/>
          <p:nvPr/>
        </p:nvSpPr>
        <p:spPr>
          <a:xfrm>
            <a:off x="8246885" y="3970525"/>
            <a:ext cx="494789" cy="6714"/>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18" name="直接箭头连接符 158"/>
          <p:cNvSpPr/>
          <p:nvPr/>
        </p:nvSpPr>
        <p:spPr>
          <a:xfrm>
            <a:off x="8246899" y="4275971"/>
            <a:ext cx="405191" cy="7125"/>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19" name="直接箭头连接符 160"/>
          <p:cNvSpPr/>
          <p:nvPr/>
        </p:nvSpPr>
        <p:spPr>
          <a:xfrm>
            <a:off x="9489833" y="4019207"/>
            <a:ext cx="152033"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20" name="直接箭头连接符 161"/>
          <p:cNvSpPr/>
          <p:nvPr/>
        </p:nvSpPr>
        <p:spPr>
          <a:xfrm>
            <a:off x="9489833" y="4283088"/>
            <a:ext cx="152033"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21" name="矩形"/>
          <p:cNvSpPr/>
          <p:nvPr/>
        </p:nvSpPr>
        <p:spPr>
          <a:xfrm>
            <a:off x="9650265" y="2687639"/>
            <a:ext cx="621690" cy="2608924"/>
          </a:xfrm>
          <a:prstGeom prst="rect">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222" name="Portal…"/>
          <p:cNvSpPr/>
          <p:nvPr/>
        </p:nvSpPr>
        <p:spPr>
          <a:xfrm>
            <a:off x="9725762" y="3266351"/>
            <a:ext cx="583093" cy="1299801"/>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nchor="ctr"/>
          <a:lstStyle/>
          <a:p>
            <a:pPr defTabSz="146056">
              <a:defRPr sz="3000">
                <a:latin typeface="Roboto Regular"/>
                <a:ea typeface="Roboto Regular"/>
                <a:cs typeface="Roboto Regular"/>
                <a:sym typeface="Roboto Regular"/>
              </a:defRPr>
            </a:pPr>
            <a:r>
              <a:rPr lang="zh-TW" altLang="en-US" sz="1000" dirty="0">
                <a:solidFill>
                  <a:srgbClr val="FFFFFF"/>
                </a:solidFill>
                <a:cs typeface="+mn-ea"/>
                <a:sym typeface="+mn-lt"/>
              </a:rPr>
              <a:t>依角色</a:t>
            </a:r>
            <a:endParaRPr lang="en-US" altLang="zh-TW" sz="1000" dirty="0">
              <a:solidFill>
                <a:srgbClr val="FFFFFF"/>
              </a:solidFill>
              <a:cs typeface="+mn-ea"/>
              <a:sym typeface="+mn-lt"/>
            </a:endParaRPr>
          </a:p>
          <a:p>
            <a:pPr defTabSz="146056">
              <a:defRPr sz="3000">
                <a:latin typeface="Roboto Regular"/>
                <a:ea typeface="Roboto Regular"/>
                <a:cs typeface="Roboto Regular"/>
                <a:sym typeface="Roboto Regular"/>
              </a:defRPr>
            </a:pPr>
            <a:r>
              <a:rPr lang="zh-TW" altLang="en-US" sz="1000" dirty="0">
                <a:solidFill>
                  <a:srgbClr val="FFFFFF"/>
                </a:solidFill>
                <a:cs typeface="+mn-ea"/>
                <a:sym typeface="+mn-lt"/>
              </a:rPr>
              <a:t>获取</a:t>
            </a:r>
            <a:r>
              <a:rPr lang="zh-CN" altLang="en-US" sz="1000" dirty="0">
                <a:solidFill>
                  <a:srgbClr val="FFFFFF"/>
                </a:solidFill>
                <a:cs typeface="+mn-ea"/>
                <a:sym typeface="+mn-lt"/>
              </a:rPr>
              <a:t>权限</a:t>
            </a:r>
            <a:endParaRPr sz="1000" dirty="0">
              <a:solidFill>
                <a:srgbClr val="FFFFFF"/>
              </a:solidFill>
              <a:cs typeface="+mn-ea"/>
              <a:sym typeface="+mn-lt"/>
            </a:endParaRPr>
          </a:p>
        </p:txBody>
      </p:sp>
      <p:sp>
        <p:nvSpPr>
          <p:cNvPr id="223" name="梯形 172"/>
          <p:cNvSpPr/>
          <p:nvPr/>
        </p:nvSpPr>
        <p:spPr>
          <a:xfrm rot="5400000">
            <a:off x="3512371" y="3582504"/>
            <a:ext cx="2669057" cy="1133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lose/>
              </a:path>
            </a:pathLst>
          </a:cu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endParaRPr sz="1000">
              <a:solidFill>
                <a:srgbClr val="FFFFFF"/>
              </a:solidFill>
              <a:cs typeface="+mn-ea"/>
              <a:sym typeface="+mn-lt"/>
            </a:endParaRPr>
          </a:p>
        </p:txBody>
      </p:sp>
      <p:sp>
        <p:nvSpPr>
          <p:cNvPr id="224" name="TextBox 14"/>
          <p:cNvSpPr/>
          <p:nvPr/>
        </p:nvSpPr>
        <p:spPr>
          <a:xfrm>
            <a:off x="4361521" y="4064192"/>
            <a:ext cx="848408" cy="2412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latin typeface="Roboto Regular"/>
                <a:ea typeface="Roboto Regular"/>
                <a:cs typeface="Roboto Regular"/>
                <a:sym typeface="Roboto Regular"/>
              </a:defRPr>
            </a:lvl1pPr>
          </a:lstStyle>
          <a:p>
            <a:r>
              <a:rPr lang="zh-CN" altLang="en-US" sz="1000" dirty="0">
                <a:solidFill>
                  <a:srgbClr val="FFFFFF"/>
                </a:solidFill>
                <a:latin typeface="+mn-lt"/>
                <a:ea typeface="+mn-ea"/>
                <a:cs typeface="+mn-ea"/>
                <a:sym typeface="+mn-lt"/>
              </a:rPr>
              <a:t>建模</a:t>
            </a:r>
            <a:r>
              <a:rPr lang="en-US" altLang="zh-CN" sz="1000" dirty="0">
                <a:solidFill>
                  <a:srgbClr val="FFFFFF"/>
                </a:solidFill>
                <a:latin typeface="+mn-lt"/>
                <a:ea typeface="+mn-ea"/>
                <a:cs typeface="+mn-ea"/>
                <a:sym typeface="+mn-lt"/>
              </a:rPr>
              <a:t>+</a:t>
            </a:r>
            <a:r>
              <a:rPr sz="1000" dirty="0">
                <a:solidFill>
                  <a:srgbClr val="FFFFFF"/>
                </a:solidFill>
                <a:latin typeface="+mn-lt"/>
                <a:ea typeface="+mn-ea"/>
                <a:cs typeface="+mn-ea"/>
                <a:sym typeface="+mn-lt"/>
              </a:rPr>
              <a:t>E</a:t>
            </a:r>
            <a:r>
              <a:rPr lang="en-US" altLang="zh-TW" sz="1000" dirty="0">
                <a:solidFill>
                  <a:srgbClr val="FFFFFF"/>
                </a:solidFill>
                <a:latin typeface="+mn-lt"/>
                <a:ea typeface="+mn-ea"/>
                <a:cs typeface="+mn-ea"/>
                <a:sym typeface="+mn-lt"/>
              </a:rPr>
              <a:t>TL</a:t>
            </a:r>
            <a:endParaRPr sz="1000" dirty="0">
              <a:solidFill>
                <a:srgbClr val="FFFFFF"/>
              </a:solidFill>
              <a:latin typeface="+mn-lt"/>
              <a:ea typeface="+mn-ea"/>
              <a:cs typeface="+mn-ea"/>
              <a:sym typeface="+mn-lt"/>
            </a:endParaRPr>
          </a:p>
        </p:txBody>
      </p:sp>
      <p:sp>
        <p:nvSpPr>
          <p:cNvPr id="225" name="矩形 176"/>
          <p:cNvSpPr/>
          <p:nvPr/>
        </p:nvSpPr>
        <p:spPr>
          <a:xfrm>
            <a:off x="2923568" y="4234632"/>
            <a:ext cx="1014796" cy="1491959"/>
          </a:xfrm>
          <a:prstGeom prst="rect">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226" name="TextBox 21"/>
          <p:cNvSpPr/>
          <p:nvPr/>
        </p:nvSpPr>
        <p:spPr>
          <a:xfrm>
            <a:off x="2974152" y="4310200"/>
            <a:ext cx="912762"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Bold"/>
                <a:ea typeface="Roboto Bold"/>
                <a:cs typeface="Roboto Bold"/>
                <a:sym typeface="Roboto Bold"/>
              </a:defRPr>
            </a:lvl1pPr>
          </a:lstStyle>
          <a:p>
            <a:r>
              <a:rPr lang="zh-TW" altLang="en-US" sz="1000" dirty="0">
                <a:solidFill>
                  <a:srgbClr val="FFFFFF"/>
                </a:solidFill>
                <a:latin typeface="+mn-lt"/>
                <a:ea typeface="+mn-ea"/>
                <a:cs typeface="+mn-ea"/>
                <a:sym typeface="+mn-lt"/>
              </a:rPr>
              <a:t>本地系统</a:t>
            </a:r>
            <a:endParaRPr sz="1000" dirty="0">
              <a:solidFill>
                <a:srgbClr val="FFFFFF"/>
              </a:solidFill>
              <a:latin typeface="+mn-lt"/>
              <a:ea typeface="+mn-ea"/>
              <a:cs typeface="+mn-ea"/>
              <a:sym typeface="+mn-lt"/>
            </a:endParaRPr>
          </a:p>
        </p:txBody>
      </p:sp>
      <p:sp>
        <p:nvSpPr>
          <p:cNvPr id="227" name="TextBox 28"/>
          <p:cNvSpPr/>
          <p:nvPr/>
        </p:nvSpPr>
        <p:spPr>
          <a:xfrm>
            <a:off x="3315880" y="5249366"/>
            <a:ext cx="578678" cy="241254"/>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Data Files</a:t>
            </a:r>
          </a:p>
        </p:txBody>
      </p:sp>
      <p:sp>
        <p:nvSpPr>
          <p:cNvPr id="228" name="TextBox 29"/>
          <p:cNvSpPr/>
          <p:nvPr/>
        </p:nvSpPr>
        <p:spPr>
          <a:xfrm>
            <a:off x="3345671" y="5389300"/>
            <a:ext cx="227196" cy="165232"/>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a:solidFill>
                  <a:srgbClr val="FFFFFF"/>
                </a:solidFill>
                <a:latin typeface="+mn-lt"/>
                <a:ea typeface="+mn-ea"/>
                <a:cs typeface="+mn-ea"/>
                <a:sym typeface="+mn-lt"/>
              </a:rPr>
              <a:t>…</a:t>
            </a:r>
          </a:p>
        </p:txBody>
      </p:sp>
      <p:sp>
        <p:nvSpPr>
          <p:cNvPr id="229" name="矩形 182"/>
          <p:cNvSpPr/>
          <p:nvPr/>
        </p:nvSpPr>
        <p:spPr>
          <a:xfrm>
            <a:off x="3315880" y="4603685"/>
            <a:ext cx="452618" cy="241254"/>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Oracle </a:t>
            </a:r>
          </a:p>
        </p:txBody>
      </p:sp>
      <p:sp>
        <p:nvSpPr>
          <p:cNvPr id="230" name="矩形 183"/>
          <p:cNvSpPr/>
          <p:nvPr/>
        </p:nvSpPr>
        <p:spPr>
          <a:xfrm>
            <a:off x="3315882" y="4931360"/>
            <a:ext cx="497635" cy="241254"/>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algn="l"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MySQL</a:t>
            </a:r>
          </a:p>
        </p:txBody>
      </p:sp>
      <p:grpSp>
        <p:nvGrpSpPr>
          <p:cNvPr id="231" name="罐形 84"/>
          <p:cNvGrpSpPr/>
          <p:nvPr/>
        </p:nvGrpSpPr>
        <p:grpSpPr>
          <a:xfrm>
            <a:off x="3034731" y="4603897"/>
            <a:ext cx="227196" cy="187446"/>
            <a:chOff x="0" y="0"/>
            <a:chExt cx="709690" cy="531703"/>
          </a:xfrm>
        </p:grpSpPr>
        <p:sp>
          <p:nvSpPr>
            <p:cNvPr id="232" name="形状"/>
            <p:cNvSpPr/>
            <p:nvPr/>
          </p:nvSpPr>
          <p:spPr>
            <a:xfrm>
              <a:off x="-1" y="-1"/>
              <a:ext cx="709692" cy="53170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0C0"/>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233" name="椭圆形"/>
            <p:cNvSpPr/>
            <p:nvPr/>
          </p:nvSpPr>
          <p:spPr>
            <a:xfrm>
              <a:off x="-1" y="-1"/>
              <a:ext cx="709692" cy="132927"/>
            </a:xfrm>
            <a:prstGeom prst="ellipse">
              <a:avLst/>
            </a:prstGeom>
            <a:solidFill>
              <a:srgbClr val="FFFFFF">
                <a:alpha val="40000"/>
              </a:srgbClr>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grpSp>
      <p:grpSp>
        <p:nvGrpSpPr>
          <p:cNvPr id="234" name="罐形 85"/>
          <p:cNvGrpSpPr/>
          <p:nvPr/>
        </p:nvGrpSpPr>
        <p:grpSpPr>
          <a:xfrm>
            <a:off x="3034731" y="4940683"/>
            <a:ext cx="227196" cy="187446"/>
            <a:chOff x="0" y="0"/>
            <a:chExt cx="709690" cy="531703"/>
          </a:xfrm>
        </p:grpSpPr>
        <p:sp>
          <p:nvSpPr>
            <p:cNvPr id="235" name="形状"/>
            <p:cNvSpPr/>
            <p:nvPr/>
          </p:nvSpPr>
          <p:spPr>
            <a:xfrm>
              <a:off x="-1" y="-1"/>
              <a:ext cx="709692" cy="53170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70C0"/>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236" name="椭圆形"/>
            <p:cNvSpPr/>
            <p:nvPr/>
          </p:nvSpPr>
          <p:spPr>
            <a:xfrm>
              <a:off x="-1" y="-1"/>
              <a:ext cx="709692" cy="132927"/>
            </a:xfrm>
            <a:prstGeom prst="ellipse">
              <a:avLst/>
            </a:prstGeom>
            <a:solidFill>
              <a:srgbClr val="FFFFFF">
                <a:alpha val="40000"/>
              </a:srgbClr>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grpSp>
      <p:grpSp>
        <p:nvGrpSpPr>
          <p:cNvPr id="237" name="组 119"/>
          <p:cNvGrpSpPr/>
          <p:nvPr/>
        </p:nvGrpSpPr>
        <p:grpSpPr>
          <a:xfrm>
            <a:off x="3080174" y="5276269"/>
            <a:ext cx="136317" cy="187446"/>
            <a:chOff x="0" y="0"/>
            <a:chExt cx="425814" cy="531703"/>
          </a:xfrm>
        </p:grpSpPr>
        <p:grpSp>
          <p:nvGrpSpPr>
            <p:cNvPr id="238" name="折角形 185"/>
            <p:cNvGrpSpPr/>
            <p:nvPr/>
          </p:nvGrpSpPr>
          <p:grpSpPr>
            <a:xfrm>
              <a:off x="0" y="-1"/>
              <a:ext cx="425815" cy="531705"/>
              <a:chOff x="0" y="0"/>
              <a:chExt cx="425814" cy="531703"/>
            </a:xfrm>
          </p:grpSpPr>
          <p:sp>
            <p:nvSpPr>
              <p:cNvPr id="242" name="形状"/>
              <p:cNvSpPr/>
              <p:nvPr/>
            </p:nvSpPr>
            <p:spPr>
              <a:xfrm>
                <a:off x="-1" y="-1"/>
                <a:ext cx="425816" cy="5317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951"/>
                    </a:lnTo>
                    <a:lnTo>
                      <a:pt x="10800" y="21600"/>
                    </a:lnTo>
                    <a:lnTo>
                      <a:pt x="0" y="21600"/>
                    </a:lnTo>
                    <a:close/>
                  </a:path>
                </a:pathLst>
              </a:custGeom>
              <a:solidFill>
                <a:srgbClr val="0070C0"/>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sp>
            <p:nvSpPr>
              <p:cNvPr id="243" name="三角形"/>
              <p:cNvSpPr/>
              <p:nvPr/>
            </p:nvSpPr>
            <p:spPr>
              <a:xfrm>
                <a:off x="212907" y="318796"/>
                <a:ext cx="212908" cy="2129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12700" tIns="12700" rIns="12700" bIns="12700" numCol="1" anchor="ctr">
                <a:noAutofit/>
              </a:bodyPr>
              <a:lstStyle/>
              <a:p>
                <a:pPr defTabSz="146056">
                  <a:defRPr sz="2000">
                    <a:latin typeface="Microsoft YaHei"/>
                    <a:ea typeface="Microsoft YaHei"/>
                    <a:cs typeface="Microsoft YaHei"/>
                    <a:sym typeface="Microsoft YaHei"/>
                  </a:defRPr>
                </a:pPr>
                <a:endParaRPr sz="1000">
                  <a:solidFill>
                    <a:srgbClr val="FFFFFF"/>
                  </a:solidFill>
                  <a:cs typeface="+mn-ea"/>
                  <a:sym typeface="+mn-lt"/>
                </a:endParaRPr>
              </a:p>
            </p:txBody>
          </p:sp>
        </p:grpSp>
        <p:sp>
          <p:nvSpPr>
            <p:cNvPr id="239" name="直线连接符 90"/>
            <p:cNvSpPr/>
            <p:nvPr/>
          </p:nvSpPr>
          <p:spPr>
            <a:xfrm>
              <a:off x="79350" y="169559"/>
              <a:ext cx="283876"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sp>
          <p:nvSpPr>
            <p:cNvPr id="240" name="直线连接符 104"/>
            <p:cNvSpPr/>
            <p:nvPr/>
          </p:nvSpPr>
          <p:spPr>
            <a:xfrm>
              <a:off x="79350" y="102574"/>
              <a:ext cx="283876"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sp>
          <p:nvSpPr>
            <p:cNvPr id="241" name="直线连接符 105"/>
            <p:cNvSpPr/>
            <p:nvPr/>
          </p:nvSpPr>
          <p:spPr>
            <a:xfrm>
              <a:off x="79350" y="236545"/>
              <a:ext cx="283876" cy="1"/>
            </a:xfrm>
            <a:prstGeom prst="line">
              <a:avLst/>
            </a:prstGeom>
            <a:solidFill>
              <a:schemeClr val="accent1"/>
            </a:solidFill>
            <a:ln w="9525" cap="flat">
              <a:solidFill>
                <a:srgbClr val="000000"/>
              </a:solidFill>
              <a:prstDash val="solid"/>
              <a:round/>
            </a:ln>
            <a:effectLst/>
          </p:spPr>
          <p:txBody>
            <a:bodyPr wrap="square" lIns="6235" tIns="6235" rIns="6235" bIns="6235" numCol="1" anchor="t">
              <a:noAutofit/>
            </a:bodyPr>
            <a:lstStyle/>
            <a:p>
              <a:pPr defTabSz="146056"/>
              <a:endParaRPr sz="1000">
                <a:solidFill>
                  <a:srgbClr val="FFFFFF"/>
                </a:solidFill>
                <a:cs typeface="+mn-ea"/>
                <a:sym typeface="+mn-lt"/>
              </a:endParaRPr>
            </a:p>
          </p:txBody>
        </p:sp>
      </p:grpSp>
      <p:sp>
        <p:nvSpPr>
          <p:cNvPr id="244" name="直接箭头连接符 88"/>
          <p:cNvSpPr/>
          <p:nvPr/>
        </p:nvSpPr>
        <p:spPr>
          <a:xfrm flipV="1">
            <a:off x="8246826" y="3219537"/>
            <a:ext cx="447852" cy="126"/>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45" name="直接箭头连接符 88"/>
          <p:cNvSpPr/>
          <p:nvPr/>
        </p:nvSpPr>
        <p:spPr>
          <a:xfrm>
            <a:off x="9275121" y="3226309"/>
            <a:ext cx="367836"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46" name="矩形"/>
          <p:cNvSpPr/>
          <p:nvPr/>
        </p:nvSpPr>
        <p:spPr>
          <a:xfrm>
            <a:off x="2891191" y="1328179"/>
            <a:ext cx="1866829" cy="573771"/>
          </a:xfrm>
          <a:prstGeom prst="roundRect">
            <a:avLst>
              <a:gd name="adj" fmla="val 0"/>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r>
              <a:rPr lang="zh-CN" altLang="en-US" sz="2400" dirty="0">
                <a:solidFill>
                  <a:srgbClr val="FFFFFF"/>
                </a:solidFill>
                <a:cs typeface="+mn-ea"/>
                <a:sym typeface="+mn-lt"/>
              </a:rPr>
              <a:t>数据整合</a:t>
            </a:r>
            <a:endParaRPr sz="2400" dirty="0">
              <a:solidFill>
                <a:srgbClr val="FFFFFF"/>
              </a:solidFill>
              <a:cs typeface="+mn-ea"/>
              <a:sym typeface="+mn-lt"/>
            </a:endParaRPr>
          </a:p>
        </p:txBody>
      </p:sp>
      <p:sp>
        <p:nvSpPr>
          <p:cNvPr id="247" name="矩形"/>
          <p:cNvSpPr/>
          <p:nvPr/>
        </p:nvSpPr>
        <p:spPr>
          <a:xfrm>
            <a:off x="8967160" y="1327551"/>
            <a:ext cx="2227717" cy="575079"/>
          </a:xfrm>
          <a:prstGeom prst="roundRect">
            <a:avLst>
              <a:gd name="adj" fmla="val 0"/>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r>
              <a:rPr lang="zh-CN" altLang="en-US" sz="2400" dirty="0">
                <a:solidFill>
                  <a:srgbClr val="FFFFFF"/>
                </a:solidFill>
                <a:cs typeface="+mn-ea"/>
                <a:sym typeface="+mn-lt"/>
              </a:rPr>
              <a:t>数据应用与展现</a:t>
            </a:r>
            <a:endParaRPr sz="2400" dirty="0">
              <a:solidFill>
                <a:srgbClr val="FFFFFF"/>
              </a:solidFill>
              <a:cs typeface="+mn-ea"/>
              <a:sym typeface="+mn-lt"/>
            </a:endParaRPr>
          </a:p>
        </p:txBody>
      </p:sp>
      <p:sp>
        <p:nvSpPr>
          <p:cNvPr id="248" name="Data Application and Visualization"/>
          <p:cNvSpPr/>
          <p:nvPr/>
        </p:nvSpPr>
        <p:spPr>
          <a:xfrm>
            <a:off x="9036427" y="1359865"/>
            <a:ext cx="1958223" cy="51043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241300">
              <a:defRPr sz="4000">
                <a:latin typeface="Roboto Regular"/>
                <a:ea typeface="Roboto Regular"/>
                <a:cs typeface="Roboto Regular"/>
                <a:sym typeface="Roboto Regular"/>
              </a:defRPr>
            </a:lvl1pPr>
          </a:lstStyle>
          <a:p>
            <a:endParaRPr sz="1000" dirty="0">
              <a:solidFill>
                <a:srgbClr val="FFFFFF"/>
              </a:solidFill>
              <a:latin typeface="+mn-lt"/>
              <a:ea typeface="+mn-ea"/>
              <a:cs typeface="+mn-ea"/>
              <a:sym typeface="+mn-lt"/>
            </a:endParaRPr>
          </a:p>
        </p:txBody>
      </p:sp>
      <p:sp>
        <p:nvSpPr>
          <p:cNvPr id="249" name="直接箭头连接符 88"/>
          <p:cNvSpPr/>
          <p:nvPr/>
        </p:nvSpPr>
        <p:spPr>
          <a:xfrm>
            <a:off x="8246874" y="4574352"/>
            <a:ext cx="631308" cy="8354"/>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50" name="矩形"/>
          <p:cNvSpPr/>
          <p:nvPr/>
        </p:nvSpPr>
        <p:spPr>
          <a:xfrm>
            <a:off x="5484936" y="1328609"/>
            <a:ext cx="2748866" cy="573771"/>
          </a:xfrm>
          <a:prstGeom prst="roundRect">
            <a:avLst>
              <a:gd name="adj" fmla="val 0"/>
            </a:avLst>
          </a:prstGeom>
          <a:solidFill>
            <a:srgbClr val="0AD5E9">
              <a:alpha val="10000"/>
            </a:srgbClr>
          </a:solidFill>
          <a:ln w="12700">
            <a:solidFill>
              <a:schemeClr val="accent2">
                <a:hueOff val="270297"/>
                <a:satOff val="-19642"/>
                <a:lumOff val="22306"/>
              </a:schemeClr>
            </a:solidFill>
          </a:ln>
        </p:spPr>
        <p:txBody>
          <a:bodyPr lIns="12700" tIns="12700" rIns="12700" bIns="12700" anchor="ctr"/>
          <a:lstStyle/>
          <a:p>
            <a:pPr defTabSz="146056"/>
            <a:r>
              <a:rPr lang="zh-CN" altLang="en-US" sz="2400" dirty="0">
                <a:solidFill>
                  <a:srgbClr val="FFFFFF"/>
                </a:solidFill>
                <a:cs typeface="+mn-ea"/>
                <a:sym typeface="+mn-lt"/>
              </a:rPr>
              <a:t>数据治理与分析</a:t>
            </a:r>
            <a:endParaRPr sz="2400" dirty="0">
              <a:solidFill>
                <a:srgbClr val="FFFFFF"/>
              </a:solidFill>
              <a:cs typeface="+mn-ea"/>
              <a:sym typeface="+mn-lt"/>
            </a:endParaRPr>
          </a:p>
        </p:txBody>
      </p:sp>
      <p:sp>
        <p:nvSpPr>
          <p:cNvPr id="251" name="Data Management and Analytics"/>
          <p:cNvSpPr/>
          <p:nvPr/>
        </p:nvSpPr>
        <p:spPr>
          <a:xfrm>
            <a:off x="5508068" y="1360269"/>
            <a:ext cx="2702609" cy="51043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32906">
              <a:defRPr sz="4000">
                <a:latin typeface="Roboto Regular"/>
                <a:ea typeface="Roboto Regular"/>
                <a:cs typeface="Roboto Regular"/>
                <a:sym typeface="Roboto Regular"/>
              </a:defRPr>
            </a:pPr>
            <a:endParaRPr sz="1000" dirty="0">
              <a:solidFill>
                <a:srgbClr val="FFFFFF"/>
              </a:solidFill>
              <a:cs typeface="+mn-ea"/>
              <a:sym typeface="+mn-lt"/>
            </a:endParaRPr>
          </a:p>
        </p:txBody>
      </p:sp>
      <p:sp>
        <p:nvSpPr>
          <p:cNvPr id="252" name="矩形 202"/>
          <p:cNvSpPr/>
          <p:nvPr/>
        </p:nvSpPr>
        <p:spPr>
          <a:xfrm>
            <a:off x="10475136" y="3244078"/>
            <a:ext cx="480729" cy="241254"/>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a:solidFill>
                  <a:srgbClr val="FFFFFF"/>
                </a:solidFill>
                <a:latin typeface="+mn-lt"/>
                <a:ea typeface="+mn-ea"/>
                <a:cs typeface="+mn-ea"/>
                <a:sym typeface="+mn-lt"/>
              </a:rPr>
              <a:t>Officer</a:t>
            </a:r>
          </a:p>
        </p:txBody>
      </p:sp>
      <p:sp>
        <p:nvSpPr>
          <p:cNvPr id="253" name="矩形 203"/>
          <p:cNvSpPr/>
          <p:nvPr/>
        </p:nvSpPr>
        <p:spPr>
          <a:xfrm>
            <a:off x="10491575" y="3970478"/>
            <a:ext cx="498769" cy="209479"/>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dirty="0">
                <a:solidFill>
                  <a:srgbClr val="FFFFFF"/>
                </a:solidFill>
                <a:latin typeface="+mn-lt"/>
                <a:ea typeface="+mn-ea"/>
                <a:cs typeface="+mn-ea"/>
                <a:sym typeface="+mn-lt"/>
              </a:rPr>
              <a:t>Analyst</a:t>
            </a:r>
          </a:p>
        </p:txBody>
      </p:sp>
      <p:sp>
        <p:nvSpPr>
          <p:cNvPr id="254" name="矩形 205"/>
          <p:cNvSpPr/>
          <p:nvPr/>
        </p:nvSpPr>
        <p:spPr>
          <a:xfrm>
            <a:off x="10446927" y="4708302"/>
            <a:ext cx="537147" cy="199302"/>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a:solidFill>
                  <a:srgbClr val="FFFFFF"/>
                </a:solidFill>
                <a:latin typeface="+mn-lt"/>
                <a:ea typeface="+mn-ea"/>
                <a:cs typeface="+mn-ea"/>
                <a:sym typeface="+mn-lt"/>
              </a:rPr>
              <a:t>Manager</a:t>
            </a:r>
          </a:p>
        </p:txBody>
      </p:sp>
      <p:sp>
        <p:nvSpPr>
          <p:cNvPr id="255" name="矩形 207"/>
          <p:cNvSpPr/>
          <p:nvPr/>
        </p:nvSpPr>
        <p:spPr>
          <a:xfrm>
            <a:off x="10449434" y="5390173"/>
            <a:ext cx="532135" cy="1869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3000">
                <a:latin typeface="Roboto Regular"/>
                <a:ea typeface="Roboto Regular"/>
                <a:cs typeface="Roboto Regular"/>
                <a:sym typeface="Roboto Regular"/>
              </a:defRPr>
            </a:lvl1pPr>
          </a:lstStyle>
          <a:p>
            <a:r>
              <a:rPr sz="1000">
                <a:solidFill>
                  <a:srgbClr val="FFFFFF"/>
                </a:solidFill>
                <a:latin typeface="+mn-lt"/>
                <a:ea typeface="+mn-ea"/>
                <a:cs typeface="+mn-ea"/>
                <a:sym typeface="+mn-lt"/>
              </a:rPr>
              <a:t>IT Admin</a:t>
            </a:r>
          </a:p>
        </p:txBody>
      </p:sp>
      <p:sp>
        <p:nvSpPr>
          <p:cNvPr id="256" name="直接箭头连接符 163"/>
          <p:cNvSpPr/>
          <p:nvPr/>
        </p:nvSpPr>
        <p:spPr>
          <a:xfrm>
            <a:off x="9161135" y="4574361"/>
            <a:ext cx="480724" cy="653"/>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57" name="直接箭头连接符 160"/>
          <p:cNvSpPr/>
          <p:nvPr/>
        </p:nvSpPr>
        <p:spPr>
          <a:xfrm>
            <a:off x="9489833" y="3681488"/>
            <a:ext cx="152033"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58" name="直接箭头连接符 88"/>
          <p:cNvSpPr/>
          <p:nvPr/>
        </p:nvSpPr>
        <p:spPr>
          <a:xfrm>
            <a:off x="2324184" y="3056782"/>
            <a:ext cx="578678"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cxnSp>
        <p:nvCxnSpPr>
          <p:cNvPr id="259" name="直接箭头连接符 88"/>
          <p:cNvCxnSpPr/>
          <p:nvPr/>
        </p:nvCxnSpPr>
        <p:spPr>
          <a:xfrm>
            <a:off x="2324193" y="3742957"/>
            <a:ext cx="599385" cy="698794"/>
          </a:xfrm>
          <a:prstGeom prst="straightConnector1">
            <a:avLst/>
          </a:prstGeom>
          <a:ln w="25400">
            <a:solidFill>
              <a:schemeClr val="accent2">
                <a:hueOff val="270297"/>
                <a:satOff val="-19642"/>
                <a:lumOff val="22306"/>
              </a:schemeClr>
            </a:solidFill>
            <a:tailEnd type="triangle"/>
          </a:ln>
        </p:spPr>
      </p:cxnSp>
      <p:cxnSp>
        <p:nvCxnSpPr>
          <p:cNvPr id="260" name="直接箭头连接符 88"/>
          <p:cNvCxnSpPr/>
          <p:nvPr/>
        </p:nvCxnSpPr>
        <p:spPr>
          <a:xfrm flipV="1">
            <a:off x="2322993" y="3681490"/>
            <a:ext cx="568196" cy="790387"/>
          </a:xfrm>
          <a:prstGeom prst="straightConnector1">
            <a:avLst/>
          </a:prstGeom>
          <a:ln w="25400">
            <a:solidFill>
              <a:schemeClr val="accent2">
                <a:hueOff val="270297"/>
                <a:satOff val="-19642"/>
                <a:lumOff val="22306"/>
              </a:schemeClr>
            </a:solidFill>
            <a:tailEnd type="triangle"/>
          </a:ln>
        </p:spPr>
      </p:cxnSp>
      <p:pic>
        <p:nvPicPr>
          <p:cNvPr id="261" name="image5.png" descr="image5.png"/>
          <p:cNvPicPr>
            <a:picLocks noChangeAspect="1"/>
          </p:cNvPicPr>
          <p:nvPr/>
        </p:nvPicPr>
        <p:blipFill>
          <a:blip>
            <a:extLst/>
          </a:blip>
          <a:stretch>
            <a:fillRect/>
          </a:stretch>
        </p:blipFill>
        <p:spPr>
          <a:xfrm>
            <a:off x="10589138" y="2850040"/>
            <a:ext cx="252708" cy="278288"/>
          </a:xfrm>
          <a:prstGeom prst="rect">
            <a:avLst/>
          </a:prstGeom>
          <a:ln w="12700">
            <a:miter lim="400000"/>
          </a:ln>
        </p:spPr>
      </p:pic>
      <p:pic>
        <p:nvPicPr>
          <p:cNvPr id="262" name="image5.png" descr="image5.png"/>
          <p:cNvPicPr>
            <a:picLocks noChangeAspect="1"/>
          </p:cNvPicPr>
          <p:nvPr/>
        </p:nvPicPr>
        <p:blipFill>
          <a:blip>
            <a:extLst/>
          </a:blip>
          <a:stretch>
            <a:fillRect/>
          </a:stretch>
        </p:blipFill>
        <p:spPr>
          <a:xfrm>
            <a:off x="10589138" y="3632427"/>
            <a:ext cx="252708" cy="278288"/>
          </a:xfrm>
          <a:prstGeom prst="rect">
            <a:avLst/>
          </a:prstGeom>
          <a:ln w="12700">
            <a:miter lim="400000"/>
          </a:ln>
        </p:spPr>
      </p:pic>
      <p:pic>
        <p:nvPicPr>
          <p:cNvPr id="263" name="image5.png" descr="image5.png"/>
          <p:cNvPicPr>
            <a:picLocks noChangeAspect="1"/>
          </p:cNvPicPr>
          <p:nvPr/>
        </p:nvPicPr>
        <p:blipFill>
          <a:blip>
            <a:extLst/>
          </a:blip>
          <a:stretch>
            <a:fillRect/>
          </a:stretch>
        </p:blipFill>
        <p:spPr>
          <a:xfrm>
            <a:off x="10589138" y="4338725"/>
            <a:ext cx="252708" cy="278288"/>
          </a:xfrm>
          <a:prstGeom prst="rect">
            <a:avLst/>
          </a:prstGeom>
          <a:ln w="12700">
            <a:miter lim="400000"/>
          </a:ln>
        </p:spPr>
      </p:pic>
      <p:pic>
        <p:nvPicPr>
          <p:cNvPr id="264" name="image5.png" descr="image5.png"/>
          <p:cNvPicPr>
            <a:picLocks noChangeAspect="1"/>
          </p:cNvPicPr>
          <p:nvPr/>
        </p:nvPicPr>
        <p:blipFill>
          <a:blip>
            <a:extLst/>
          </a:blip>
          <a:stretch>
            <a:fillRect/>
          </a:stretch>
        </p:blipFill>
        <p:spPr>
          <a:xfrm>
            <a:off x="10589138" y="5066375"/>
            <a:ext cx="252708" cy="278288"/>
          </a:xfrm>
          <a:prstGeom prst="rect">
            <a:avLst/>
          </a:prstGeom>
          <a:ln w="12700">
            <a:miter lim="400000"/>
          </a:ln>
        </p:spPr>
      </p:pic>
      <p:pic>
        <p:nvPicPr>
          <p:cNvPr id="265" name="Picture 14" descr="Picture 14"/>
          <p:cNvPicPr>
            <a:picLocks noChangeAspect="1"/>
          </p:cNvPicPr>
          <p:nvPr/>
        </p:nvPicPr>
        <p:blipFill>
          <a:blip r:embed="rId3">
            <a:extLst/>
          </a:blip>
          <a:stretch>
            <a:fillRect/>
          </a:stretch>
        </p:blipFill>
        <p:spPr>
          <a:xfrm>
            <a:off x="3007679" y="2909717"/>
            <a:ext cx="248896" cy="274090"/>
          </a:xfrm>
          <a:prstGeom prst="rect">
            <a:avLst/>
          </a:prstGeom>
          <a:ln w="12700">
            <a:miter lim="400000"/>
          </a:ln>
        </p:spPr>
      </p:pic>
      <p:pic>
        <p:nvPicPr>
          <p:cNvPr id="266" name="ecs云服务器.png" descr="ecs云服务器.png"/>
          <p:cNvPicPr>
            <a:picLocks noChangeAspect="1"/>
          </p:cNvPicPr>
          <p:nvPr/>
        </p:nvPicPr>
        <p:blipFill>
          <a:blip r:embed="rId4">
            <a:extLst/>
          </a:blip>
          <a:stretch>
            <a:fillRect/>
          </a:stretch>
        </p:blipFill>
        <p:spPr>
          <a:xfrm>
            <a:off x="3023064" y="3716604"/>
            <a:ext cx="235046" cy="258838"/>
          </a:xfrm>
          <a:prstGeom prst="rect">
            <a:avLst/>
          </a:prstGeom>
          <a:ln w="12700">
            <a:miter lim="400000"/>
          </a:ln>
        </p:spPr>
      </p:pic>
      <p:pic>
        <p:nvPicPr>
          <p:cNvPr id="267" name="oss对象存储.png" descr="oss对象存储.png"/>
          <p:cNvPicPr>
            <a:picLocks noChangeAspect="1"/>
          </p:cNvPicPr>
          <p:nvPr/>
        </p:nvPicPr>
        <p:blipFill>
          <a:blip r:embed="rId5">
            <a:extLst/>
          </a:blip>
          <a:stretch>
            <a:fillRect/>
          </a:stretch>
        </p:blipFill>
        <p:spPr>
          <a:xfrm>
            <a:off x="3000828" y="3304861"/>
            <a:ext cx="273050" cy="300689"/>
          </a:xfrm>
          <a:prstGeom prst="rect">
            <a:avLst/>
          </a:prstGeom>
          <a:ln w="12700">
            <a:miter lim="400000"/>
          </a:ln>
        </p:spPr>
      </p:pic>
      <p:sp>
        <p:nvSpPr>
          <p:cNvPr id="268" name="直接箭头连接符 88"/>
          <p:cNvSpPr/>
          <p:nvPr/>
        </p:nvSpPr>
        <p:spPr>
          <a:xfrm>
            <a:off x="2324184" y="5100666"/>
            <a:ext cx="578678"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69" name="直接箭头连接符 88"/>
          <p:cNvSpPr/>
          <p:nvPr/>
        </p:nvSpPr>
        <p:spPr>
          <a:xfrm>
            <a:off x="3938321" y="3056782"/>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70" name="直接箭头连接符 88"/>
          <p:cNvSpPr/>
          <p:nvPr/>
        </p:nvSpPr>
        <p:spPr>
          <a:xfrm>
            <a:off x="3938321" y="3442448"/>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71" name="直接箭头连接符 88"/>
          <p:cNvSpPr/>
          <p:nvPr/>
        </p:nvSpPr>
        <p:spPr>
          <a:xfrm>
            <a:off x="3938321" y="3828114"/>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72" name="直接箭头连接符 88"/>
          <p:cNvSpPr/>
          <p:nvPr/>
        </p:nvSpPr>
        <p:spPr>
          <a:xfrm>
            <a:off x="3938321" y="4611337"/>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73" name="直接箭头连接符 88"/>
          <p:cNvSpPr/>
          <p:nvPr/>
        </p:nvSpPr>
        <p:spPr>
          <a:xfrm>
            <a:off x="3938321" y="5013975"/>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sp>
        <p:nvSpPr>
          <p:cNvPr id="274" name="直接箭头连接符 88"/>
          <p:cNvSpPr/>
          <p:nvPr/>
        </p:nvSpPr>
        <p:spPr>
          <a:xfrm>
            <a:off x="3938321" y="5382666"/>
            <a:ext cx="346487" cy="0"/>
          </a:xfrm>
          <a:prstGeom prst="line">
            <a:avLst/>
          </a:prstGeom>
          <a:ln w="25400">
            <a:solidFill>
              <a:schemeClr val="accent2">
                <a:hueOff val="270297"/>
                <a:satOff val="-19642"/>
                <a:lumOff val="22306"/>
              </a:schemeClr>
            </a:solidFill>
            <a:tailEnd type="triangle"/>
          </a:ln>
        </p:spPr>
        <p:txBody>
          <a:bodyPr lIns="6235" tIns="6235" rIns="6235" bIns="6235"/>
          <a:lstStyle/>
          <a:p>
            <a:pPr defTabSz="146056"/>
            <a:endParaRPr sz="1000">
              <a:solidFill>
                <a:srgbClr val="FFFFFF"/>
              </a:solidFill>
              <a:cs typeface="+mn-ea"/>
              <a:sym typeface="+mn-lt"/>
            </a:endParaRPr>
          </a:p>
        </p:txBody>
      </p:sp>
      <p:grpSp>
        <p:nvGrpSpPr>
          <p:cNvPr id="275" name="成组"/>
          <p:cNvGrpSpPr/>
          <p:nvPr/>
        </p:nvGrpSpPr>
        <p:grpSpPr>
          <a:xfrm>
            <a:off x="5701829" y="4932463"/>
            <a:ext cx="2366672" cy="449413"/>
            <a:chOff x="0" y="0"/>
            <a:chExt cx="7392820" cy="1274800"/>
          </a:xfrm>
        </p:grpSpPr>
        <p:sp>
          <p:nvSpPr>
            <p:cNvPr id="276" name="圆角矩形 136"/>
            <p:cNvSpPr/>
            <p:nvPr/>
          </p:nvSpPr>
          <p:spPr>
            <a:xfrm>
              <a:off x="0" y="63614"/>
              <a:ext cx="7392821" cy="1211187"/>
            </a:xfrm>
            <a:prstGeom prst="roundRect">
              <a:avLst>
                <a:gd name="adj" fmla="val 16667"/>
              </a:avLst>
            </a:prstGeom>
            <a:solidFill>
              <a:srgbClr val="FFFFFF"/>
            </a:solidFill>
            <a:ln w="12700" cap="flat">
              <a:noFill/>
              <a:miter lim="400000"/>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277" name="TextBox 25"/>
            <p:cNvSpPr/>
            <p:nvPr/>
          </p:nvSpPr>
          <p:spPr>
            <a:xfrm>
              <a:off x="983068" y="0"/>
              <a:ext cx="5665386" cy="5991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567" tIns="5567" rIns="5567" bIns="5567" numCol="1" anchor="t">
              <a:noAutofit/>
            </a:bodyPr>
            <a:lstStyle>
              <a:lvl1pPr defTabSz="1071032">
                <a:defRPr sz="3000">
                  <a:solidFill>
                    <a:srgbClr val="000000"/>
                  </a:solidFill>
                  <a:latin typeface="Roboto Regular"/>
                  <a:ea typeface="Roboto Regular"/>
                  <a:cs typeface="Roboto Regular"/>
                  <a:sym typeface="Roboto Regular"/>
                </a:defRPr>
              </a:lvl1pPr>
            </a:lstStyle>
            <a:p>
              <a:r>
                <a:rPr sz="1000" dirty="0">
                  <a:latin typeface="+mn-lt"/>
                  <a:ea typeface="+mn-ea"/>
                  <a:cs typeface="+mn-ea"/>
                  <a:sym typeface="+mn-lt"/>
                </a:rPr>
                <a:t>Algorithms</a:t>
              </a:r>
            </a:p>
          </p:txBody>
        </p:sp>
        <p:pic>
          <p:nvPicPr>
            <p:cNvPr id="278" name="图片 172" descr="图片 172"/>
            <p:cNvPicPr>
              <a:picLocks noChangeAspect="1"/>
            </p:cNvPicPr>
            <p:nvPr/>
          </p:nvPicPr>
          <p:blipFill>
            <a:blip r:embed="rId6">
              <a:extLst/>
            </a:blip>
            <a:stretch>
              <a:fillRect/>
            </a:stretch>
          </p:blipFill>
          <p:spPr>
            <a:xfrm>
              <a:off x="895514" y="614339"/>
              <a:ext cx="465486" cy="465486"/>
            </a:xfrm>
            <a:prstGeom prst="rect">
              <a:avLst/>
            </a:prstGeom>
            <a:solidFill>
              <a:srgbClr val="0AD5E9">
                <a:alpha val="10000"/>
              </a:srgbClr>
            </a:solidFill>
            <a:ln w="12700">
              <a:solidFill>
                <a:schemeClr val="accent2">
                  <a:hueOff val="270297"/>
                  <a:satOff val="-19642"/>
                  <a:lumOff val="22306"/>
                </a:schemeClr>
              </a:solidFill>
            </a:ln>
          </p:spPr>
        </p:pic>
        <p:pic>
          <p:nvPicPr>
            <p:cNvPr id="279" name="图片 173" descr="图片 173"/>
            <p:cNvPicPr>
              <a:picLocks noChangeAspect="1"/>
            </p:cNvPicPr>
            <p:nvPr/>
          </p:nvPicPr>
          <p:blipFill>
            <a:blip r:embed="rId7">
              <a:extLst/>
            </a:blip>
            <a:stretch>
              <a:fillRect/>
            </a:stretch>
          </p:blipFill>
          <p:spPr>
            <a:xfrm>
              <a:off x="3492194" y="614339"/>
              <a:ext cx="465486" cy="465486"/>
            </a:xfrm>
            <a:prstGeom prst="rect">
              <a:avLst/>
            </a:prstGeom>
            <a:solidFill>
              <a:srgbClr val="0AD5E9">
                <a:alpha val="10000"/>
              </a:srgbClr>
            </a:solidFill>
            <a:ln w="12700">
              <a:solidFill>
                <a:schemeClr val="accent2">
                  <a:hueOff val="270297"/>
                  <a:satOff val="-19642"/>
                  <a:lumOff val="22306"/>
                </a:schemeClr>
              </a:solidFill>
            </a:ln>
          </p:spPr>
        </p:pic>
        <p:pic>
          <p:nvPicPr>
            <p:cNvPr id="280" name="图片 174" descr="图片 174"/>
            <p:cNvPicPr>
              <a:picLocks noChangeAspect="1"/>
            </p:cNvPicPr>
            <p:nvPr/>
          </p:nvPicPr>
          <p:blipFill>
            <a:blip r:embed="rId8">
              <a:extLst/>
            </a:blip>
            <a:stretch>
              <a:fillRect/>
            </a:stretch>
          </p:blipFill>
          <p:spPr>
            <a:xfrm>
              <a:off x="6025841" y="608360"/>
              <a:ext cx="471465" cy="471465"/>
            </a:xfrm>
            <a:prstGeom prst="rect">
              <a:avLst/>
            </a:prstGeom>
            <a:solidFill>
              <a:srgbClr val="0AD5E9">
                <a:alpha val="10000"/>
              </a:srgbClr>
            </a:solidFill>
            <a:ln w="12700">
              <a:solidFill>
                <a:schemeClr val="accent2">
                  <a:hueOff val="270297"/>
                  <a:satOff val="-19642"/>
                  <a:lumOff val="22306"/>
                </a:schemeClr>
              </a:solidFill>
            </a:ln>
          </p:spPr>
        </p:pic>
      </p:grpSp>
      <p:sp>
        <p:nvSpPr>
          <p:cNvPr id="281" name="文本框 280"/>
          <p:cNvSpPr txBox="1"/>
          <p:nvPr/>
        </p:nvSpPr>
        <p:spPr>
          <a:xfrm>
            <a:off x="2359669" y="5767121"/>
            <a:ext cx="1783085" cy="461665"/>
          </a:xfrm>
          <a:prstGeom prst="rect">
            <a:avLst/>
          </a:prstGeom>
          <a:noFill/>
        </p:spPr>
        <p:txBody>
          <a:bodyPr wrap="square" lIns="91440" tIns="45720" rIns="91440" bIns="45720" rtlCol="0">
            <a:spAutoFit/>
          </a:bodyPr>
          <a:lstStyle/>
          <a:p>
            <a:pPr marL="142875" indent="-142875">
              <a:buFont typeface="Wingdings" charset="2"/>
              <a:buChar char="l"/>
            </a:pPr>
            <a:r>
              <a:rPr kumimoji="1" lang="zh-CN" altLang="en-US" sz="2400">
                <a:solidFill>
                  <a:schemeClr val="bg1"/>
                </a:solidFill>
                <a:cs typeface="+mn-ea"/>
                <a:sym typeface="+mn-lt"/>
              </a:rPr>
              <a:t>数据集中</a:t>
            </a:r>
          </a:p>
        </p:txBody>
      </p:sp>
      <p:sp>
        <p:nvSpPr>
          <p:cNvPr id="282" name="文本框 281"/>
          <p:cNvSpPr txBox="1"/>
          <p:nvPr/>
        </p:nvSpPr>
        <p:spPr>
          <a:xfrm>
            <a:off x="4233465" y="5774890"/>
            <a:ext cx="1783085" cy="461665"/>
          </a:xfrm>
          <a:prstGeom prst="rect">
            <a:avLst/>
          </a:prstGeom>
          <a:noFill/>
        </p:spPr>
        <p:txBody>
          <a:bodyPr wrap="square" lIns="91440" tIns="45720" rIns="91440" bIns="45720" rtlCol="0">
            <a:spAutoFit/>
          </a:bodyPr>
          <a:lstStyle/>
          <a:p>
            <a:pPr marL="142875" indent="-142875">
              <a:buFont typeface="Wingdings" charset="2"/>
              <a:buChar char="l"/>
            </a:pPr>
            <a:r>
              <a:rPr kumimoji="1" lang="zh-CN" altLang="en-US" sz="2400" dirty="0">
                <a:solidFill>
                  <a:schemeClr val="bg1"/>
                </a:solidFill>
                <a:cs typeface="+mn-ea"/>
                <a:sym typeface="+mn-lt"/>
              </a:rPr>
              <a:t>数据加工</a:t>
            </a:r>
          </a:p>
        </p:txBody>
      </p:sp>
      <p:sp>
        <p:nvSpPr>
          <p:cNvPr id="283" name="文本框 282"/>
          <p:cNvSpPr txBox="1"/>
          <p:nvPr/>
        </p:nvSpPr>
        <p:spPr>
          <a:xfrm>
            <a:off x="6132773" y="5784322"/>
            <a:ext cx="1783085" cy="461665"/>
          </a:xfrm>
          <a:prstGeom prst="rect">
            <a:avLst/>
          </a:prstGeom>
          <a:noFill/>
        </p:spPr>
        <p:txBody>
          <a:bodyPr wrap="square" lIns="91440" tIns="45720" rIns="91440" bIns="45720" rtlCol="0">
            <a:spAutoFit/>
          </a:bodyPr>
          <a:lstStyle/>
          <a:p>
            <a:pPr marL="142875" indent="-142875">
              <a:buFont typeface="Wingdings" charset="2"/>
              <a:buChar char="l"/>
            </a:pPr>
            <a:r>
              <a:rPr kumimoji="1" lang="zh-CN" altLang="en-US" sz="2400" dirty="0">
                <a:solidFill>
                  <a:schemeClr val="bg1"/>
                </a:solidFill>
                <a:cs typeface="+mn-ea"/>
                <a:sym typeface="+mn-lt"/>
              </a:rPr>
              <a:t>数据分析</a:t>
            </a:r>
          </a:p>
        </p:txBody>
      </p:sp>
      <p:sp>
        <p:nvSpPr>
          <p:cNvPr id="284" name="文本框 283"/>
          <p:cNvSpPr txBox="1"/>
          <p:nvPr/>
        </p:nvSpPr>
        <p:spPr>
          <a:xfrm>
            <a:off x="7946280" y="5790443"/>
            <a:ext cx="1783085" cy="461665"/>
          </a:xfrm>
          <a:prstGeom prst="rect">
            <a:avLst/>
          </a:prstGeom>
          <a:noFill/>
        </p:spPr>
        <p:txBody>
          <a:bodyPr wrap="square" lIns="91440" tIns="45720" rIns="91440" bIns="45720" rtlCol="0">
            <a:spAutoFit/>
          </a:bodyPr>
          <a:lstStyle/>
          <a:p>
            <a:pPr marL="142875" indent="-142875">
              <a:buFont typeface="Wingdings" charset="2"/>
              <a:buChar char="l"/>
            </a:pPr>
            <a:r>
              <a:rPr kumimoji="1" lang="zh-CN" altLang="en-US" sz="2400" dirty="0">
                <a:solidFill>
                  <a:schemeClr val="bg1"/>
                </a:solidFill>
                <a:cs typeface="+mn-ea"/>
                <a:sym typeface="+mn-lt"/>
              </a:rPr>
              <a:t>数据挖掘</a:t>
            </a:r>
          </a:p>
        </p:txBody>
      </p:sp>
      <p:sp>
        <p:nvSpPr>
          <p:cNvPr id="144" name="Rectangle 94"/>
          <p:cNvSpPr/>
          <p:nvPr/>
        </p:nvSpPr>
        <p:spPr>
          <a:xfrm>
            <a:off x="1091916" y="4463819"/>
            <a:ext cx="1244095" cy="1216232"/>
          </a:xfrm>
          <a:prstGeom prst="rect">
            <a:avLst/>
          </a:prstGeom>
          <a:solidFill>
            <a:schemeClr val="bg1"/>
          </a:solidFill>
          <a:ln w="12700">
            <a:solidFill>
              <a:srgbClr val="41A4FF"/>
            </a:solidFill>
            <a:miter lim="400000"/>
          </a:ln>
        </p:spPr>
        <p:txBody>
          <a:bodyPr lIns="12700" tIns="12700" rIns="12700" bIns="12700" anchor="ctr"/>
          <a:lstStyle/>
          <a:p>
            <a:pPr defTabSz="139151">
              <a:defRPr sz="3200">
                <a:latin typeface="Arial"/>
                <a:ea typeface="Arial"/>
                <a:cs typeface="Arial"/>
                <a:sym typeface="Arial"/>
              </a:defRPr>
            </a:pPr>
            <a:endParaRPr sz="1000">
              <a:cs typeface="+mn-ea"/>
              <a:sym typeface="+mn-lt"/>
            </a:endParaRPr>
          </a:p>
        </p:txBody>
      </p:sp>
      <p:sp>
        <p:nvSpPr>
          <p:cNvPr id="286" name="文本框 101"/>
          <p:cNvSpPr/>
          <p:nvPr/>
        </p:nvSpPr>
        <p:spPr>
          <a:xfrm>
            <a:off x="1114647" y="4546806"/>
            <a:ext cx="1212609" cy="258838"/>
          </a:xfrm>
          <a:prstGeom prst="rect">
            <a:avLst/>
          </a:prstGeom>
          <a:ln w="12700">
            <a:miter lim="400000"/>
          </a:ln>
          <a:extLst>
            <a:ext uri="{C572A759-6A51-4108-AA02-DFA0A04FC94B}">
              <ma14:wrappingTextBoxFlag xmlns:ma14="http://schemas.microsoft.com/office/mac/drawingml/2011/main" xmlns="" val="1"/>
            </a:ext>
          </a:extLst>
        </p:spPr>
        <p:txBody>
          <a:bodyPr lIns="12700" tIns="12700" rIns="12700" bIns="12700" anchor="ctr"/>
          <a:lstStyle>
            <a:lvl1pPr defTabSz="1071032">
              <a:defRPr sz="3000">
                <a:latin typeface="Roboto Bold"/>
                <a:ea typeface="Roboto Bold"/>
                <a:cs typeface="Roboto Bold"/>
                <a:sym typeface="Roboto Bold"/>
              </a:defRPr>
            </a:lvl1pPr>
          </a:lstStyle>
          <a:p>
            <a:r>
              <a:rPr lang="zh-CN" altLang="en-US" sz="1000" dirty="0">
                <a:latin typeface="+mn-lt"/>
                <a:ea typeface="+mn-ea"/>
                <a:cs typeface="+mn-ea"/>
                <a:sym typeface="+mn-lt"/>
              </a:rPr>
              <a:t>物联网采集数据</a:t>
            </a:r>
            <a:endParaRPr sz="1000" dirty="0">
              <a:latin typeface="+mn-lt"/>
              <a:ea typeface="+mn-ea"/>
              <a:cs typeface="+mn-ea"/>
              <a:sym typeface="+mn-lt"/>
            </a:endParaRPr>
          </a:p>
        </p:txBody>
      </p:sp>
      <p:sp>
        <p:nvSpPr>
          <p:cNvPr id="287" name="Freeform 32"/>
          <p:cNvSpPr/>
          <p:nvPr/>
        </p:nvSpPr>
        <p:spPr>
          <a:xfrm>
            <a:off x="1504186" y="5068179"/>
            <a:ext cx="161790" cy="214814"/>
          </a:xfrm>
          <a:custGeom>
            <a:avLst/>
            <a:gdLst/>
            <a:ahLst/>
            <a:cxnLst>
              <a:cxn ang="0">
                <a:pos x="wd2" y="hd2"/>
              </a:cxn>
              <a:cxn ang="5400000">
                <a:pos x="wd2" y="hd2"/>
              </a:cxn>
              <a:cxn ang="10800000">
                <a:pos x="wd2" y="hd2"/>
              </a:cxn>
              <a:cxn ang="16200000">
                <a:pos x="wd2" y="hd2"/>
              </a:cxn>
            </a:cxnLst>
            <a:rect l="0" t="0" r="r" b="b"/>
            <a:pathLst>
              <a:path w="21547" h="21510" extrusionOk="0">
                <a:moveTo>
                  <a:pt x="6335" y="20250"/>
                </a:moveTo>
                <a:cubicBezTo>
                  <a:pt x="6456" y="20250"/>
                  <a:pt x="6637" y="20292"/>
                  <a:pt x="6758" y="20377"/>
                </a:cubicBezTo>
                <a:cubicBezTo>
                  <a:pt x="8206" y="20419"/>
                  <a:pt x="9654" y="20545"/>
                  <a:pt x="11102" y="20756"/>
                </a:cubicBezTo>
                <a:cubicBezTo>
                  <a:pt x="13274" y="20925"/>
                  <a:pt x="15446" y="21094"/>
                  <a:pt x="17618" y="21262"/>
                </a:cubicBezTo>
                <a:cubicBezTo>
                  <a:pt x="18342" y="21305"/>
                  <a:pt x="19066" y="21389"/>
                  <a:pt x="19790" y="21431"/>
                </a:cubicBezTo>
                <a:cubicBezTo>
                  <a:pt x="21419" y="21600"/>
                  <a:pt x="21419" y="21600"/>
                  <a:pt x="21540" y="20377"/>
                </a:cubicBezTo>
                <a:cubicBezTo>
                  <a:pt x="21540" y="19744"/>
                  <a:pt x="21540" y="19069"/>
                  <a:pt x="21540" y="18394"/>
                </a:cubicBezTo>
                <a:cubicBezTo>
                  <a:pt x="21540" y="17888"/>
                  <a:pt x="21540" y="17381"/>
                  <a:pt x="21540" y="16833"/>
                </a:cubicBezTo>
                <a:cubicBezTo>
                  <a:pt x="21540" y="16200"/>
                  <a:pt x="21540" y="15525"/>
                  <a:pt x="21540" y="14850"/>
                </a:cubicBezTo>
                <a:cubicBezTo>
                  <a:pt x="21540" y="14344"/>
                  <a:pt x="21540" y="13838"/>
                  <a:pt x="21540" y="13289"/>
                </a:cubicBezTo>
                <a:cubicBezTo>
                  <a:pt x="21540" y="12656"/>
                  <a:pt x="21540" y="11981"/>
                  <a:pt x="21540" y="11306"/>
                </a:cubicBezTo>
                <a:cubicBezTo>
                  <a:pt x="21540" y="10800"/>
                  <a:pt x="21540" y="10294"/>
                  <a:pt x="21540" y="9745"/>
                </a:cubicBezTo>
                <a:cubicBezTo>
                  <a:pt x="21540" y="9112"/>
                  <a:pt x="21540" y="8437"/>
                  <a:pt x="21540" y="7762"/>
                </a:cubicBezTo>
                <a:cubicBezTo>
                  <a:pt x="21540" y="7256"/>
                  <a:pt x="21540" y="6750"/>
                  <a:pt x="21540" y="6202"/>
                </a:cubicBezTo>
                <a:cubicBezTo>
                  <a:pt x="21540" y="5569"/>
                  <a:pt x="21540" y="4894"/>
                  <a:pt x="21540" y="4219"/>
                </a:cubicBezTo>
                <a:cubicBezTo>
                  <a:pt x="21540" y="3712"/>
                  <a:pt x="21540" y="3206"/>
                  <a:pt x="21540" y="2658"/>
                </a:cubicBezTo>
                <a:cubicBezTo>
                  <a:pt x="21540" y="2025"/>
                  <a:pt x="21540" y="1350"/>
                  <a:pt x="21540" y="675"/>
                </a:cubicBezTo>
                <a:cubicBezTo>
                  <a:pt x="21600" y="169"/>
                  <a:pt x="21298" y="0"/>
                  <a:pt x="20876" y="0"/>
                </a:cubicBezTo>
                <a:cubicBezTo>
                  <a:pt x="20695" y="0"/>
                  <a:pt x="20454" y="0"/>
                  <a:pt x="20212" y="42"/>
                </a:cubicBezTo>
                <a:cubicBezTo>
                  <a:pt x="17437" y="295"/>
                  <a:pt x="14601" y="548"/>
                  <a:pt x="11826" y="802"/>
                </a:cubicBezTo>
                <a:cubicBezTo>
                  <a:pt x="10136" y="928"/>
                  <a:pt x="8447" y="1055"/>
                  <a:pt x="6758" y="1181"/>
                </a:cubicBezTo>
                <a:cubicBezTo>
                  <a:pt x="6758" y="1181"/>
                  <a:pt x="6758" y="1181"/>
                  <a:pt x="6758" y="1181"/>
                </a:cubicBezTo>
                <a:cubicBezTo>
                  <a:pt x="6637" y="1266"/>
                  <a:pt x="6456" y="1308"/>
                  <a:pt x="6335" y="1308"/>
                </a:cubicBezTo>
                <a:cubicBezTo>
                  <a:pt x="6215" y="1308"/>
                  <a:pt x="6094" y="1308"/>
                  <a:pt x="6034" y="1308"/>
                </a:cubicBezTo>
                <a:cubicBezTo>
                  <a:pt x="4766" y="1392"/>
                  <a:pt x="3499" y="1519"/>
                  <a:pt x="2293" y="1645"/>
                </a:cubicBezTo>
                <a:cubicBezTo>
                  <a:pt x="1750" y="1687"/>
                  <a:pt x="1267" y="1730"/>
                  <a:pt x="784" y="1772"/>
                </a:cubicBezTo>
                <a:cubicBezTo>
                  <a:pt x="121" y="1814"/>
                  <a:pt x="0" y="1983"/>
                  <a:pt x="0" y="2405"/>
                </a:cubicBezTo>
                <a:cubicBezTo>
                  <a:pt x="0" y="7973"/>
                  <a:pt x="0" y="13584"/>
                  <a:pt x="0" y="19153"/>
                </a:cubicBezTo>
                <a:cubicBezTo>
                  <a:pt x="0" y="19575"/>
                  <a:pt x="121" y="19744"/>
                  <a:pt x="784" y="19786"/>
                </a:cubicBezTo>
                <a:cubicBezTo>
                  <a:pt x="2534" y="19913"/>
                  <a:pt x="4284" y="20123"/>
                  <a:pt x="6034" y="20292"/>
                </a:cubicBezTo>
                <a:cubicBezTo>
                  <a:pt x="6094" y="20250"/>
                  <a:pt x="6215" y="20250"/>
                  <a:pt x="6335" y="20250"/>
                </a:cubicBezTo>
                <a:close/>
                <a:moveTo>
                  <a:pt x="5732" y="7256"/>
                </a:moveTo>
                <a:cubicBezTo>
                  <a:pt x="6275" y="7256"/>
                  <a:pt x="7120" y="6919"/>
                  <a:pt x="7301" y="7720"/>
                </a:cubicBezTo>
                <a:cubicBezTo>
                  <a:pt x="7542" y="9112"/>
                  <a:pt x="7904" y="10505"/>
                  <a:pt x="8387" y="11897"/>
                </a:cubicBezTo>
                <a:cubicBezTo>
                  <a:pt x="8809" y="10547"/>
                  <a:pt x="9292" y="9239"/>
                  <a:pt x="9593" y="7847"/>
                </a:cubicBezTo>
                <a:cubicBezTo>
                  <a:pt x="9774" y="7256"/>
                  <a:pt x="10197" y="7214"/>
                  <a:pt x="10921" y="7172"/>
                </a:cubicBezTo>
                <a:cubicBezTo>
                  <a:pt x="11705" y="7130"/>
                  <a:pt x="11886" y="7425"/>
                  <a:pt x="12007" y="7889"/>
                </a:cubicBezTo>
                <a:cubicBezTo>
                  <a:pt x="12369" y="9281"/>
                  <a:pt x="12731" y="10631"/>
                  <a:pt x="13153" y="12277"/>
                </a:cubicBezTo>
                <a:cubicBezTo>
                  <a:pt x="13575" y="10631"/>
                  <a:pt x="13998" y="9239"/>
                  <a:pt x="14179" y="7805"/>
                </a:cubicBezTo>
                <a:cubicBezTo>
                  <a:pt x="14360" y="6919"/>
                  <a:pt x="15204" y="7256"/>
                  <a:pt x="15808" y="7256"/>
                </a:cubicBezTo>
                <a:cubicBezTo>
                  <a:pt x="16592" y="7298"/>
                  <a:pt x="16109" y="7720"/>
                  <a:pt x="16049" y="7973"/>
                </a:cubicBezTo>
                <a:cubicBezTo>
                  <a:pt x="15506" y="9872"/>
                  <a:pt x="14903" y="11812"/>
                  <a:pt x="14360" y="13711"/>
                </a:cubicBezTo>
                <a:cubicBezTo>
                  <a:pt x="14239" y="14217"/>
                  <a:pt x="14058" y="14428"/>
                  <a:pt x="13274" y="14386"/>
                </a:cubicBezTo>
                <a:cubicBezTo>
                  <a:pt x="12489" y="14344"/>
                  <a:pt x="12007" y="14344"/>
                  <a:pt x="11826" y="13669"/>
                </a:cubicBezTo>
                <a:cubicBezTo>
                  <a:pt x="11584" y="12403"/>
                  <a:pt x="11162" y="11095"/>
                  <a:pt x="10619" y="9830"/>
                </a:cubicBezTo>
                <a:cubicBezTo>
                  <a:pt x="10197" y="11138"/>
                  <a:pt x="9714" y="12403"/>
                  <a:pt x="9473" y="13753"/>
                </a:cubicBezTo>
                <a:cubicBezTo>
                  <a:pt x="9352" y="14386"/>
                  <a:pt x="8869" y="14302"/>
                  <a:pt x="8206" y="14344"/>
                </a:cubicBezTo>
                <a:cubicBezTo>
                  <a:pt x="7542" y="14344"/>
                  <a:pt x="7120" y="14302"/>
                  <a:pt x="6999" y="13711"/>
                </a:cubicBezTo>
                <a:cubicBezTo>
                  <a:pt x="6516" y="11770"/>
                  <a:pt x="5913" y="9872"/>
                  <a:pt x="5370" y="7931"/>
                </a:cubicBezTo>
                <a:cubicBezTo>
                  <a:pt x="5309" y="7720"/>
                  <a:pt x="4947" y="7256"/>
                  <a:pt x="5732" y="7256"/>
                </a:cubicBezTo>
                <a:close/>
              </a:path>
            </a:pathLst>
          </a:custGeom>
          <a:solidFill>
            <a:srgbClr val="00529B"/>
          </a:solidFill>
          <a:ln>
            <a:solidFill>
              <a:srgbClr val="00529B"/>
            </a:solidFill>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288" name="Freeform 34"/>
          <p:cNvSpPr/>
          <p:nvPr/>
        </p:nvSpPr>
        <p:spPr>
          <a:xfrm>
            <a:off x="1551790" y="4956760"/>
            <a:ext cx="296919" cy="362426"/>
          </a:xfrm>
          <a:custGeom>
            <a:avLst/>
            <a:gdLst/>
            <a:ahLst/>
            <a:cxnLst>
              <a:cxn ang="0">
                <a:pos x="wd2" y="hd2"/>
              </a:cxn>
              <a:cxn ang="5400000">
                <a:pos x="wd2" y="hd2"/>
              </a:cxn>
              <a:cxn ang="10800000">
                <a:pos x="wd2" y="hd2"/>
              </a:cxn>
              <a:cxn ang="16200000">
                <a:pos x="wd2" y="hd2"/>
              </a:cxn>
            </a:cxnLst>
            <a:rect l="0" t="0" r="r" b="b"/>
            <a:pathLst>
              <a:path w="21572" h="21600" extrusionOk="0">
                <a:moveTo>
                  <a:pt x="2601" y="6347"/>
                </a:moveTo>
                <a:cubicBezTo>
                  <a:pt x="2634" y="5996"/>
                  <a:pt x="3062" y="6146"/>
                  <a:pt x="3293" y="6146"/>
                </a:cubicBezTo>
                <a:cubicBezTo>
                  <a:pt x="8363" y="6121"/>
                  <a:pt x="13434" y="6146"/>
                  <a:pt x="18538" y="6121"/>
                </a:cubicBezTo>
                <a:cubicBezTo>
                  <a:pt x="18999" y="6121"/>
                  <a:pt x="19229" y="6197"/>
                  <a:pt x="19229" y="6598"/>
                </a:cubicBezTo>
                <a:cubicBezTo>
                  <a:pt x="19229" y="7049"/>
                  <a:pt x="18966" y="7049"/>
                  <a:pt x="18538" y="7049"/>
                </a:cubicBezTo>
                <a:cubicBezTo>
                  <a:pt x="15113" y="7024"/>
                  <a:pt x="11689" y="7049"/>
                  <a:pt x="8298" y="7049"/>
                </a:cubicBezTo>
                <a:cubicBezTo>
                  <a:pt x="8298" y="7451"/>
                  <a:pt x="8298" y="7852"/>
                  <a:pt x="8298" y="8229"/>
                </a:cubicBezTo>
                <a:cubicBezTo>
                  <a:pt x="11689" y="8229"/>
                  <a:pt x="15113" y="8254"/>
                  <a:pt x="18538" y="8229"/>
                </a:cubicBezTo>
                <a:cubicBezTo>
                  <a:pt x="19032" y="8229"/>
                  <a:pt x="19229" y="8304"/>
                  <a:pt x="19229" y="8730"/>
                </a:cubicBezTo>
                <a:cubicBezTo>
                  <a:pt x="19229" y="9157"/>
                  <a:pt x="18933" y="9157"/>
                  <a:pt x="18538" y="9157"/>
                </a:cubicBezTo>
                <a:cubicBezTo>
                  <a:pt x="15113" y="9132"/>
                  <a:pt x="11689" y="9157"/>
                  <a:pt x="8298" y="9157"/>
                </a:cubicBezTo>
                <a:cubicBezTo>
                  <a:pt x="8298" y="9558"/>
                  <a:pt x="8298" y="9960"/>
                  <a:pt x="8298" y="10336"/>
                </a:cubicBezTo>
                <a:cubicBezTo>
                  <a:pt x="11689" y="10336"/>
                  <a:pt x="15113" y="10361"/>
                  <a:pt x="18538" y="10336"/>
                </a:cubicBezTo>
                <a:cubicBezTo>
                  <a:pt x="19032" y="10336"/>
                  <a:pt x="19229" y="10411"/>
                  <a:pt x="19229" y="10838"/>
                </a:cubicBezTo>
                <a:cubicBezTo>
                  <a:pt x="19229" y="11264"/>
                  <a:pt x="18933" y="11264"/>
                  <a:pt x="18538" y="11264"/>
                </a:cubicBezTo>
                <a:cubicBezTo>
                  <a:pt x="15113" y="11239"/>
                  <a:pt x="11689" y="11264"/>
                  <a:pt x="8298" y="11264"/>
                </a:cubicBezTo>
                <a:cubicBezTo>
                  <a:pt x="8298" y="11666"/>
                  <a:pt x="8298" y="12067"/>
                  <a:pt x="8298" y="12443"/>
                </a:cubicBezTo>
                <a:cubicBezTo>
                  <a:pt x="11689" y="12443"/>
                  <a:pt x="15113" y="12468"/>
                  <a:pt x="18538" y="12443"/>
                </a:cubicBezTo>
                <a:cubicBezTo>
                  <a:pt x="19032" y="12443"/>
                  <a:pt x="19229" y="12518"/>
                  <a:pt x="19229" y="12945"/>
                </a:cubicBezTo>
                <a:cubicBezTo>
                  <a:pt x="19229" y="13371"/>
                  <a:pt x="18933" y="13371"/>
                  <a:pt x="18538" y="13371"/>
                </a:cubicBezTo>
                <a:cubicBezTo>
                  <a:pt x="15113" y="13346"/>
                  <a:pt x="11689" y="13371"/>
                  <a:pt x="8298" y="13371"/>
                </a:cubicBezTo>
                <a:cubicBezTo>
                  <a:pt x="8298" y="13773"/>
                  <a:pt x="8298" y="14174"/>
                  <a:pt x="8298" y="14551"/>
                </a:cubicBezTo>
                <a:cubicBezTo>
                  <a:pt x="11689" y="14551"/>
                  <a:pt x="15113" y="14576"/>
                  <a:pt x="18538" y="14551"/>
                </a:cubicBezTo>
                <a:cubicBezTo>
                  <a:pt x="19032" y="14551"/>
                  <a:pt x="19229" y="14626"/>
                  <a:pt x="19229" y="15052"/>
                </a:cubicBezTo>
                <a:cubicBezTo>
                  <a:pt x="19229" y="15479"/>
                  <a:pt x="18933" y="15479"/>
                  <a:pt x="18538" y="15479"/>
                </a:cubicBezTo>
                <a:cubicBezTo>
                  <a:pt x="15113" y="15454"/>
                  <a:pt x="11689" y="15479"/>
                  <a:pt x="8298" y="15479"/>
                </a:cubicBezTo>
                <a:cubicBezTo>
                  <a:pt x="8298" y="15880"/>
                  <a:pt x="8298" y="16282"/>
                  <a:pt x="8298" y="16658"/>
                </a:cubicBezTo>
                <a:cubicBezTo>
                  <a:pt x="11689" y="16658"/>
                  <a:pt x="15113" y="16683"/>
                  <a:pt x="18538" y="16658"/>
                </a:cubicBezTo>
                <a:cubicBezTo>
                  <a:pt x="19032" y="16658"/>
                  <a:pt x="19229" y="16733"/>
                  <a:pt x="19229" y="17160"/>
                </a:cubicBezTo>
                <a:cubicBezTo>
                  <a:pt x="19229" y="17586"/>
                  <a:pt x="18933" y="17586"/>
                  <a:pt x="18538" y="17586"/>
                </a:cubicBezTo>
                <a:cubicBezTo>
                  <a:pt x="15113" y="17561"/>
                  <a:pt x="11689" y="17586"/>
                  <a:pt x="8298" y="17586"/>
                </a:cubicBezTo>
                <a:cubicBezTo>
                  <a:pt x="8298" y="17987"/>
                  <a:pt x="8298" y="18389"/>
                  <a:pt x="8298" y="18765"/>
                </a:cubicBezTo>
                <a:cubicBezTo>
                  <a:pt x="11689" y="18765"/>
                  <a:pt x="15080" y="18790"/>
                  <a:pt x="18505" y="18765"/>
                </a:cubicBezTo>
                <a:cubicBezTo>
                  <a:pt x="18900" y="18765"/>
                  <a:pt x="19229" y="18740"/>
                  <a:pt x="19229" y="19217"/>
                </a:cubicBezTo>
                <a:cubicBezTo>
                  <a:pt x="19229" y="19668"/>
                  <a:pt x="18966" y="19693"/>
                  <a:pt x="18505" y="19693"/>
                </a:cubicBezTo>
                <a:cubicBezTo>
                  <a:pt x="13500" y="19668"/>
                  <a:pt x="8495" y="19693"/>
                  <a:pt x="3490" y="19668"/>
                </a:cubicBezTo>
                <a:cubicBezTo>
                  <a:pt x="2437" y="19668"/>
                  <a:pt x="2634" y="19769"/>
                  <a:pt x="2601" y="18991"/>
                </a:cubicBezTo>
                <a:cubicBezTo>
                  <a:pt x="3787" y="19091"/>
                  <a:pt x="4972" y="19192"/>
                  <a:pt x="6157" y="19292"/>
                </a:cubicBezTo>
                <a:cubicBezTo>
                  <a:pt x="4972" y="19192"/>
                  <a:pt x="3787" y="19091"/>
                  <a:pt x="2601" y="18991"/>
                </a:cubicBezTo>
                <a:cubicBezTo>
                  <a:pt x="1811" y="18866"/>
                  <a:pt x="1021" y="18790"/>
                  <a:pt x="230" y="18765"/>
                </a:cubicBezTo>
                <a:cubicBezTo>
                  <a:pt x="165" y="18715"/>
                  <a:pt x="66" y="18690"/>
                  <a:pt x="0" y="18690"/>
                </a:cubicBezTo>
                <a:cubicBezTo>
                  <a:pt x="66" y="18690"/>
                  <a:pt x="165" y="18715"/>
                  <a:pt x="230" y="18765"/>
                </a:cubicBezTo>
                <a:cubicBezTo>
                  <a:pt x="230" y="19543"/>
                  <a:pt x="263" y="20295"/>
                  <a:pt x="230" y="21073"/>
                </a:cubicBezTo>
                <a:cubicBezTo>
                  <a:pt x="198" y="21500"/>
                  <a:pt x="362" y="21600"/>
                  <a:pt x="922" y="21600"/>
                </a:cubicBezTo>
                <a:cubicBezTo>
                  <a:pt x="7540" y="21575"/>
                  <a:pt x="14191" y="21575"/>
                  <a:pt x="20843" y="21600"/>
                </a:cubicBezTo>
                <a:cubicBezTo>
                  <a:pt x="21435" y="21600"/>
                  <a:pt x="21567" y="21500"/>
                  <a:pt x="21567" y="21048"/>
                </a:cubicBezTo>
                <a:cubicBezTo>
                  <a:pt x="21567" y="15855"/>
                  <a:pt x="21567" y="10662"/>
                  <a:pt x="21567" y="5444"/>
                </a:cubicBezTo>
                <a:cubicBezTo>
                  <a:pt x="21567" y="5394"/>
                  <a:pt x="21567" y="5344"/>
                  <a:pt x="21567" y="5293"/>
                </a:cubicBezTo>
                <a:cubicBezTo>
                  <a:pt x="21600" y="5017"/>
                  <a:pt x="21468" y="4917"/>
                  <a:pt x="21106" y="4917"/>
                </a:cubicBezTo>
                <a:cubicBezTo>
                  <a:pt x="20448" y="4942"/>
                  <a:pt x="19822" y="4917"/>
                  <a:pt x="19196" y="4917"/>
                </a:cubicBezTo>
                <a:cubicBezTo>
                  <a:pt x="17846" y="4917"/>
                  <a:pt x="16463" y="4917"/>
                  <a:pt x="15113" y="4917"/>
                </a:cubicBezTo>
                <a:cubicBezTo>
                  <a:pt x="12117" y="4917"/>
                  <a:pt x="9121" y="4917"/>
                  <a:pt x="6091" y="4917"/>
                </a:cubicBezTo>
                <a:cubicBezTo>
                  <a:pt x="5104" y="4942"/>
                  <a:pt x="4116" y="4942"/>
                  <a:pt x="3095" y="4942"/>
                </a:cubicBezTo>
                <a:cubicBezTo>
                  <a:pt x="2601" y="4942"/>
                  <a:pt x="2601" y="4767"/>
                  <a:pt x="2601" y="4491"/>
                </a:cubicBezTo>
                <a:cubicBezTo>
                  <a:pt x="2568" y="4164"/>
                  <a:pt x="2667" y="4014"/>
                  <a:pt x="3161" y="4014"/>
                </a:cubicBezTo>
                <a:cubicBezTo>
                  <a:pt x="7145" y="4039"/>
                  <a:pt x="11129" y="4039"/>
                  <a:pt x="15113" y="4039"/>
                </a:cubicBezTo>
                <a:cubicBezTo>
                  <a:pt x="15113" y="4014"/>
                  <a:pt x="15113" y="4014"/>
                  <a:pt x="15113" y="4014"/>
                </a:cubicBezTo>
                <a:cubicBezTo>
                  <a:pt x="15113" y="3638"/>
                  <a:pt x="15113" y="3236"/>
                  <a:pt x="15113" y="2835"/>
                </a:cubicBezTo>
                <a:cubicBezTo>
                  <a:pt x="15113" y="2835"/>
                  <a:pt x="15113" y="2835"/>
                  <a:pt x="15113" y="2835"/>
                </a:cubicBezTo>
                <a:cubicBezTo>
                  <a:pt x="11162" y="2835"/>
                  <a:pt x="7211" y="2810"/>
                  <a:pt x="3260" y="2835"/>
                </a:cubicBezTo>
                <a:cubicBezTo>
                  <a:pt x="2766" y="2835"/>
                  <a:pt x="2568" y="2760"/>
                  <a:pt x="2568" y="2358"/>
                </a:cubicBezTo>
                <a:cubicBezTo>
                  <a:pt x="2568" y="1907"/>
                  <a:pt x="2865" y="1907"/>
                  <a:pt x="3260" y="1907"/>
                </a:cubicBezTo>
                <a:cubicBezTo>
                  <a:pt x="7211" y="1932"/>
                  <a:pt x="11162" y="1932"/>
                  <a:pt x="15113" y="1932"/>
                </a:cubicBezTo>
                <a:cubicBezTo>
                  <a:pt x="15113" y="1907"/>
                  <a:pt x="15113" y="1907"/>
                  <a:pt x="15113" y="1907"/>
                </a:cubicBezTo>
                <a:cubicBezTo>
                  <a:pt x="15113" y="1430"/>
                  <a:pt x="15080" y="953"/>
                  <a:pt x="15113" y="452"/>
                </a:cubicBezTo>
                <a:cubicBezTo>
                  <a:pt x="15146" y="125"/>
                  <a:pt x="15015" y="0"/>
                  <a:pt x="14554" y="0"/>
                </a:cubicBezTo>
                <a:cubicBezTo>
                  <a:pt x="9977" y="25"/>
                  <a:pt x="5400" y="25"/>
                  <a:pt x="856" y="0"/>
                </a:cubicBezTo>
                <a:cubicBezTo>
                  <a:pt x="362" y="0"/>
                  <a:pt x="230" y="100"/>
                  <a:pt x="230" y="477"/>
                </a:cubicBezTo>
                <a:cubicBezTo>
                  <a:pt x="230" y="2785"/>
                  <a:pt x="230" y="5068"/>
                  <a:pt x="230" y="7351"/>
                </a:cubicBezTo>
                <a:cubicBezTo>
                  <a:pt x="230" y="7351"/>
                  <a:pt x="230" y="7351"/>
                  <a:pt x="230" y="7351"/>
                </a:cubicBezTo>
                <a:cubicBezTo>
                  <a:pt x="1152" y="7275"/>
                  <a:pt x="2074" y="7200"/>
                  <a:pt x="2996" y="7125"/>
                </a:cubicBezTo>
                <a:cubicBezTo>
                  <a:pt x="2437" y="6974"/>
                  <a:pt x="2601" y="6623"/>
                  <a:pt x="2601" y="6347"/>
                </a:cubicBezTo>
                <a:close/>
              </a:path>
            </a:pathLst>
          </a:custGeom>
          <a:solidFill>
            <a:srgbClr val="3F72A0"/>
          </a:solidFill>
          <a:ln w="12700">
            <a:miter lim="400000"/>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289" name="Freeform 86"/>
          <p:cNvSpPr/>
          <p:nvPr/>
        </p:nvSpPr>
        <p:spPr>
          <a:xfrm>
            <a:off x="1729566" y="5125411"/>
            <a:ext cx="262928" cy="209910"/>
          </a:xfrm>
          <a:custGeom>
            <a:avLst/>
            <a:gdLst/>
            <a:ahLst/>
            <a:cxnLst>
              <a:cxn ang="0">
                <a:pos x="wd2" y="hd2"/>
              </a:cxn>
              <a:cxn ang="5400000">
                <a:pos x="wd2" y="hd2"/>
              </a:cxn>
              <a:cxn ang="10800000">
                <a:pos x="wd2" y="hd2"/>
              </a:cxn>
              <a:cxn ang="16200000">
                <a:pos x="wd2" y="hd2"/>
              </a:cxn>
            </a:cxnLst>
            <a:rect l="0" t="0" r="r" b="b"/>
            <a:pathLst>
              <a:path w="21600" h="21600" extrusionOk="0">
                <a:moveTo>
                  <a:pt x="0" y="3299"/>
                </a:moveTo>
                <a:cubicBezTo>
                  <a:pt x="0" y="2660"/>
                  <a:pt x="456" y="2128"/>
                  <a:pt x="1003" y="2128"/>
                </a:cubicBezTo>
                <a:cubicBezTo>
                  <a:pt x="9478" y="2128"/>
                  <a:pt x="9478" y="2128"/>
                  <a:pt x="9478" y="2128"/>
                </a:cubicBezTo>
                <a:cubicBezTo>
                  <a:pt x="9752" y="2128"/>
                  <a:pt x="9934" y="2234"/>
                  <a:pt x="10116" y="2447"/>
                </a:cubicBezTo>
                <a:cubicBezTo>
                  <a:pt x="11392" y="3937"/>
                  <a:pt x="11392" y="3937"/>
                  <a:pt x="11392" y="3937"/>
                </a:cubicBezTo>
                <a:cubicBezTo>
                  <a:pt x="11575" y="4150"/>
                  <a:pt x="11848" y="4256"/>
                  <a:pt x="12122" y="4256"/>
                </a:cubicBezTo>
                <a:cubicBezTo>
                  <a:pt x="18775" y="4256"/>
                  <a:pt x="18775" y="4256"/>
                  <a:pt x="18775" y="4256"/>
                </a:cubicBezTo>
                <a:cubicBezTo>
                  <a:pt x="19139" y="4256"/>
                  <a:pt x="19413" y="3937"/>
                  <a:pt x="19413" y="3511"/>
                </a:cubicBezTo>
                <a:cubicBezTo>
                  <a:pt x="19413" y="2873"/>
                  <a:pt x="19413" y="2873"/>
                  <a:pt x="19413" y="2873"/>
                </a:cubicBezTo>
                <a:cubicBezTo>
                  <a:pt x="19413" y="2447"/>
                  <a:pt x="19139" y="2128"/>
                  <a:pt x="18775" y="2128"/>
                </a:cubicBezTo>
                <a:cubicBezTo>
                  <a:pt x="18775" y="2128"/>
                  <a:pt x="18775" y="2128"/>
                  <a:pt x="18775" y="2128"/>
                </a:cubicBezTo>
                <a:cubicBezTo>
                  <a:pt x="12577" y="2128"/>
                  <a:pt x="12577" y="2128"/>
                  <a:pt x="12577" y="2128"/>
                </a:cubicBezTo>
                <a:cubicBezTo>
                  <a:pt x="14035" y="319"/>
                  <a:pt x="14035" y="319"/>
                  <a:pt x="14035" y="319"/>
                </a:cubicBezTo>
                <a:cubicBezTo>
                  <a:pt x="14035" y="319"/>
                  <a:pt x="14035" y="319"/>
                  <a:pt x="14035" y="319"/>
                </a:cubicBezTo>
                <a:cubicBezTo>
                  <a:pt x="14218" y="213"/>
                  <a:pt x="14491" y="0"/>
                  <a:pt x="14765" y="0"/>
                </a:cubicBezTo>
                <a:cubicBezTo>
                  <a:pt x="20597" y="0"/>
                  <a:pt x="20597" y="0"/>
                  <a:pt x="20597" y="0"/>
                </a:cubicBezTo>
                <a:cubicBezTo>
                  <a:pt x="21144" y="0"/>
                  <a:pt x="21600" y="532"/>
                  <a:pt x="21600" y="1170"/>
                </a:cubicBezTo>
                <a:cubicBezTo>
                  <a:pt x="21600" y="20430"/>
                  <a:pt x="21600" y="20430"/>
                  <a:pt x="21600" y="20430"/>
                </a:cubicBezTo>
                <a:cubicBezTo>
                  <a:pt x="21600" y="21068"/>
                  <a:pt x="21053" y="21600"/>
                  <a:pt x="20506" y="21600"/>
                </a:cubicBezTo>
                <a:cubicBezTo>
                  <a:pt x="1094" y="21600"/>
                  <a:pt x="1094" y="21600"/>
                  <a:pt x="1094" y="21600"/>
                </a:cubicBezTo>
                <a:cubicBezTo>
                  <a:pt x="456" y="21600"/>
                  <a:pt x="0" y="21068"/>
                  <a:pt x="0" y="20430"/>
                </a:cubicBezTo>
                <a:lnTo>
                  <a:pt x="0" y="3299"/>
                </a:lnTo>
                <a:close/>
              </a:path>
            </a:pathLst>
          </a:custGeom>
          <a:solidFill>
            <a:srgbClr val="2A4C6B"/>
          </a:solidFill>
          <a:ln w="12700">
            <a:miter lim="400000"/>
          </a:ln>
        </p:spPr>
        <p:txBody>
          <a:bodyPr lIns="12700" tIns="12700" rIns="12700" bIns="12700"/>
          <a:lstStyle/>
          <a:p>
            <a:pPr defTabSz="325132">
              <a:lnSpc>
                <a:spcPct val="90000"/>
              </a:lnSpc>
              <a:spcBef>
                <a:spcPts val="314"/>
              </a:spcBef>
              <a:defRPr sz="3800">
                <a:solidFill>
                  <a:srgbClr val="000000"/>
                </a:solidFill>
                <a:latin typeface="Arial"/>
                <a:ea typeface="Arial"/>
                <a:cs typeface="Arial"/>
                <a:sym typeface="Arial"/>
              </a:defRPr>
            </a:pPr>
            <a:endParaRPr sz="1000">
              <a:cs typeface="+mn-ea"/>
              <a:sym typeface="+mn-lt"/>
            </a:endParaRPr>
          </a:p>
        </p:txBody>
      </p:sp>
      <p:sp>
        <p:nvSpPr>
          <p:cNvPr id="290" name="圆角矩形 138"/>
          <p:cNvSpPr/>
          <p:nvPr/>
        </p:nvSpPr>
        <p:spPr>
          <a:xfrm>
            <a:off x="5714554" y="2567088"/>
            <a:ext cx="2366672" cy="426986"/>
          </a:xfrm>
          <a:prstGeom prst="roundRect">
            <a:avLst>
              <a:gd name="adj" fmla="val 16667"/>
            </a:avLst>
          </a:prstGeom>
          <a:solidFill>
            <a:srgbClr val="FFFFFF"/>
          </a:solidFill>
          <a:ln w="12700" cap="flat">
            <a:noFill/>
            <a:miter lim="400000"/>
          </a:ln>
          <a:effectLst/>
        </p:spPr>
        <p:txBody>
          <a:bodyPr wrap="square" lIns="12700" tIns="12700" rIns="12700" bIns="12700" numCol="1" anchor="ctr">
            <a:noAutofit/>
          </a:bodyPr>
          <a:lstStyle/>
          <a:p>
            <a:pPr defTabSz="146056">
              <a:defRPr sz="2400">
                <a:solidFill>
                  <a:srgbClr val="000000"/>
                </a:solidFill>
                <a:latin typeface="Microsoft YaHei"/>
                <a:ea typeface="Microsoft YaHei"/>
                <a:cs typeface="Microsoft YaHei"/>
                <a:sym typeface="Microsoft YaHei"/>
              </a:defRPr>
            </a:pPr>
            <a:endParaRPr sz="1000">
              <a:cs typeface="+mn-ea"/>
              <a:sym typeface="+mn-lt"/>
            </a:endParaRPr>
          </a:p>
        </p:txBody>
      </p:sp>
      <p:sp>
        <p:nvSpPr>
          <p:cNvPr id="303" name="TextBox 14"/>
          <p:cNvSpPr/>
          <p:nvPr/>
        </p:nvSpPr>
        <p:spPr>
          <a:xfrm>
            <a:off x="5872821" y="2679892"/>
            <a:ext cx="848408" cy="2412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latin typeface="Roboto Regular"/>
                <a:ea typeface="Roboto Regular"/>
                <a:cs typeface="Roboto Regular"/>
                <a:sym typeface="Roboto Regular"/>
              </a:defRPr>
            </a:lvl1pPr>
          </a:lstStyle>
          <a:p>
            <a:r>
              <a:rPr lang="zh-CN" altLang="en-US" sz="1000" dirty="0" smtClean="0">
                <a:latin typeface="+mn-lt"/>
                <a:ea typeface="+mn-ea"/>
                <a:cs typeface="+mn-ea"/>
                <a:sym typeface="+mn-lt"/>
              </a:rPr>
              <a:t>离线计算</a:t>
            </a:r>
            <a:endParaRPr sz="1000" dirty="0">
              <a:latin typeface="+mn-lt"/>
              <a:ea typeface="+mn-ea"/>
              <a:cs typeface="+mn-ea"/>
              <a:sym typeface="+mn-lt"/>
            </a:endParaRPr>
          </a:p>
        </p:txBody>
      </p:sp>
      <p:sp>
        <p:nvSpPr>
          <p:cNvPr id="304" name="TextBox 14"/>
          <p:cNvSpPr/>
          <p:nvPr/>
        </p:nvSpPr>
        <p:spPr>
          <a:xfrm>
            <a:off x="7396821" y="2679892"/>
            <a:ext cx="848408" cy="2412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latin typeface="Roboto Regular"/>
                <a:ea typeface="Roboto Regular"/>
                <a:cs typeface="Roboto Regular"/>
                <a:sym typeface="Roboto Regular"/>
              </a:defRPr>
            </a:lvl1pPr>
          </a:lstStyle>
          <a:p>
            <a:r>
              <a:rPr lang="zh-CN" altLang="en-US" sz="1000" dirty="0" smtClean="0">
                <a:latin typeface="+mn-lt"/>
                <a:ea typeface="+mn-ea"/>
                <a:cs typeface="+mn-ea"/>
                <a:sym typeface="+mn-lt"/>
              </a:rPr>
              <a:t>实时计算</a:t>
            </a:r>
            <a:endParaRPr sz="1000" dirty="0">
              <a:latin typeface="+mn-lt"/>
              <a:ea typeface="+mn-ea"/>
              <a:cs typeface="+mn-ea"/>
              <a:sym typeface="+mn-lt"/>
            </a:endParaRPr>
          </a:p>
        </p:txBody>
      </p:sp>
      <p:sp>
        <p:nvSpPr>
          <p:cNvPr id="305" name="TextBox 14"/>
          <p:cNvSpPr/>
          <p:nvPr/>
        </p:nvSpPr>
        <p:spPr>
          <a:xfrm>
            <a:off x="6660221" y="2679892"/>
            <a:ext cx="848408" cy="241253"/>
          </a:xfrm>
          <a:prstGeom prst="rect">
            <a:avLst/>
          </a:prstGeom>
          <a:ln w="12700">
            <a:miter lim="400000"/>
          </a:ln>
          <a:extLst>
            <a:ext uri="{C572A759-6A51-4108-AA02-DFA0A04FC94B}">
              <ma14:wrappingTextBoxFlag xmlns:ma14="http://schemas.microsoft.com/office/mac/drawingml/2011/main" xmlns="" val="1"/>
            </a:ext>
          </a:extLst>
        </p:spPr>
        <p:txBody>
          <a:bodyPr lIns="5567" tIns="5567" rIns="5567" bIns="5567"/>
          <a:lstStyle>
            <a:lvl1pPr defTabSz="1071032">
              <a:defRPr sz="4000">
                <a:latin typeface="Roboto Regular"/>
                <a:ea typeface="Roboto Regular"/>
                <a:cs typeface="Roboto Regular"/>
                <a:sym typeface="Roboto Regular"/>
              </a:defRPr>
            </a:lvl1pPr>
          </a:lstStyle>
          <a:p>
            <a:r>
              <a:rPr lang="zh-CN" altLang="en-US" sz="1000" dirty="0" smtClean="0">
                <a:latin typeface="+mn-lt"/>
                <a:ea typeface="+mn-ea"/>
                <a:cs typeface="+mn-ea"/>
                <a:sym typeface="+mn-lt"/>
              </a:rPr>
              <a:t>流计算</a:t>
            </a:r>
            <a:endParaRPr sz="1000" dirty="0">
              <a:latin typeface="+mn-lt"/>
              <a:ea typeface="+mn-ea"/>
              <a:cs typeface="+mn-ea"/>
              <a:sym typeface="+mn-lt"/>
            </a:endParaRPr>
          </a:p>
        </p:txBody>
      </p:sp>
    </p:spTree>
    <p:extLst>
      <p:ext uri="{BB962C8B-B14F-4D97-AF65-F5344CB8AC3E}">
        <p14:creationId xmlns:p14="http://schemas.microsoft.com/office/powerpoint/2010/main" val="642372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349">
            <a:extLst>
              <a:ext uri="{FF2B5EF4-FFF2-40B4-BE49-F238E27FC236}">
                <a16:creationId xmlns="" xmlns:a16="http://schemas.microsoft.com/office/drawing/2014/main" id="{98615758-689F-0C42-AE7F-9A301551EDD1}"/>
              </a:ext>
            </a:extLst>
          </p:cNvPr>
          <p:cNvSpPr/>
          <p:nvPr/>
        </p:nvSpPr>
        <p:spPr>
          <a:xfrm>
            <a:off x="484385" y="201244"/>
            <a:ext cx="115010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数据中台：多</a:t>
            </a:r>
            <a:r>
              <a:rPr lang="en-US" altLang="zh-CN" sz="2700" dirty="0">
                <a:solidFill>
                  <a:srgbClr val="181818"/>
                </a:solidFill>
                <a:latin typeface="Microsoft YaHei" panose="020B0503020204020204" pitchFamily="34" charset="-122"/>
                <a:ea typeface="Microsoft YaHei" panose="020B0503020204020204" pitchFamily="34" charset="-122"/>
              </a:rPr>
              <a:t>region</a:t>
            </a:r>
            <a:r>
              <a:rPr lang="zh-CN" altLang="en-US" sz="2700" dirty="0">
                <a:solidFill>
                  <a:srgbClr val="181818"/>
                </a:solidFill>
                <a:latin typeface="Microsoft YaHei" panose="020B0503020204020204" pitchFamily="34" charset="-122"/>
                <a:ea typeface="Microsoft YaHei" panose="020B0503020204020204" pitchFamily="34" charset="-122"/>
              </a:rPr>
              <a:t>下的大数据架构体系</a:t>
            </a:r>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88" name="组合 87">
            <a:extLst>
              <a:ext uri="{FF2B5EF4-FFF2-40B4-BE49-F238E27FC236}">
                <a16:creationId xmlns="" xmlns:a16="http://schemas.microsoft.com/office/drawing/2014/main" id="{10CA48CA-29E4-D441-A76D-FCBED9D389E0}"/>
              </a:ext>
            </a:extLst>
          </p:cNvPr>
          <p:cNvGrpSpPr/>
          <p:nvPr/>
        </p:nvGrpSpPr>
        <p:grpSpPr>
          <a:xfrm>
            <a:off x="977519" y="1308662"/>
            <a:ext cx="6557638" cy="3775299"/>
            <a:chOff x="331279" y="2047052"/>
            <a:chExt cx="15869483" cy="9136223"/>
          </a:xfrm>
        </p:grpSpPr>
        <p:sp>
          <p:nvSpPr>
            <p:cNvPr id="44" name="Rectangle 1">
              <a:extLst>
                <a:ext uri="{FF2B5EF4-FFF2-40B4-BE49-F238E27FC236}">
                  <a16:creationId xmlns="" xmlns:a16="http://schemas.microsoft.com/office/drawing/2014/main" id="{661F2DB6-52AB-1747-8162-A5E78550D610}"/>
                </a:ext>
              </a:extLst>
            </p:cNvPr>
            <p:cNvSpPr/>
            <p:nvPr/>
          </p:nvSpPr>
          <p:spPr>
            <a:xfrm>
              <a:off x="6428147" y="2047052"/>
              <a:ext cx="9772615" cy="3053759"/>
            </a:xfrm>
            <a:prstGeom prst="rect">
              <a:avLst/>
            </a:prstGeom>
          </p:spPr>
          <p:txBody>
            <a:bodyPr wrap="square">
              <a:spAutoFit/>
            </a:bodyPr>
            <a:lstStyle/>
            <a:p>
              <a:pPr marL="171450" indent="-171450">
                <a:buFont typeface="Arial" panose="020B0604020202020204" pitchFamily="34" charset="0"/>
                <a:buChar char="•"/>
              </a:pPr>
              <a:r>
                <a:rPr lang="zh-CN" altLang="en-US" sz="1200" dirty="0"/>
                <a:t>大规模的集群扩展（阿里</a:t>
              </a:r>
              <a:r>
                <a:rPr lang="en-US" altLang="zh-CN" sz="1200" dirty="0"/>
                <a:t>10</a:t>
              </a:r>
              <a:r>
                <a:rPr lang="zh-CN" altLang="en-US" sz="1200" dirty="0"/>
                <a:t>万</a:t>
              </a:r>
              <a:r>
                <a:rPr lang="en-US" altLang="zh-CN" sz="1200" dirty="0"/>
                <a:t>+</a:t>
              </a:r>
              <a:r>
                <a:rPr lang="zh-CN" altLang="en-US" sz="1200" dirty="0"/>
                <a:t>节点）</a:t>
              </a:r>
              <a:endParaRPr lang="en-US" altLang="zh-CN" sz="1200" dirty="0"/>
            </a:p>
            <a:p>
              <a:pPr marL="171450" indent="-171450">
                <a:buFont typeface="Arial" panose="020B0604020202020204" pitchFamily="34" charset="0"/>
                <a:buChar char="•"/>
              </a:pPr>
              <a:r>
                <a:rPr lang="zh-CN" altLang="en-US" sz="1200" dirty="0"/>
                <a:t>异地集群管理的多</a:t>
              </a:r>
              <a:r>
                <a:rPr lang="en-US" altLang="zh-CN" sz="1200" dirty="0"/>
                <a:t>region</a:t>
              </a:r>
              <a:r>
                <a:rPr lang="zh-CN" altLang="en-US" sz="1200" dirty="0"/>
                <a:t>能力</a:t>
              </a:r>
              <a:endParaRPr lang="en-US" altLang="zh-CN" sz="1200" dirty="0"/>
            </a:p>
            <a:p>
              <a:pPr marL="171450" indent="-171450">
                <a:buFont typeface="Arial" panose="020B0604020202020204" pitchFamily="34" charset="0"/>
                <a:buChar char="•"/>
              </a:pPr>
              <a:r>
                <a:rPr lang="zh-CN" altLang="en-US" sz="1200" dirty="0" smtClean="0"/>
                <a:t>全局数据统一视图和跨集</a:t>
              </a:r>
              <a:r>
                <a:rPr lang="zh-CN" altLang="en-US" sz="1200" dirty="0"/>
                <a:t>群任务调度</a:t>
              </a:r>
              <a:endParaRPr lang="en-US" altLang="zh-CN" sz="1200" dirty="0"/>
            </a:p>
            <a:p>
              <a:pPr marL="171450" indent="-171450">
                <a:buFont typeface="Arial" panose="020B0604020202020204" pitchFamily="34" charset="0"/>
                <a:buChar char="•"/>
              </a:pPr>
              <a:r>
                <a:rPr lang="zh-CN" altLang="en-US" sz="1200" dirty="0"/>
                <a:t>统一平台支持多个计算模型，</a:t>
              </a:r>
              <a:r>
                <a:rPr lang="en-US" altLang="zh-CN" sz="1200" dirty="0"/>
                <a:t>SQL</a:t>
              </a:r>
              <a:r>
                <a:rPr lang="zh-CN" altLang="en-US" sz="1200" dirty="0"/>
                <a:t>，</a:t>
              </a:r>
              <a:r>
                <a:rPr lang="en-US" altLang="zh-CN" sz="1200" dirty="0"/>
                <a:t>MR</a:t>
              </a:r>
              <a:r>
                <a:rPr lang="zh-CN" altLang="en-US" sz="1200" dirty="0" smtClean="0"/>
                <a:t>，</a:t>
              </a:r>
              <a:r>
                <a:rPr lang="en-US" altLang="zh-CN" sz="1200" dirty="0" smtClean="0"/>
                <a:t>SPARK</a:t>
              </a:r>
              <a:r>
                <a:rPr lang="zh-CN" altLang="en-US" sz="1200" dirty="0" smtClean="0"/>
                <a:t>、图计算、算法</a:t>
              </a:r>
              <a:r>
                <a:rPr lang="zh-CN" altLang="en-US" sz="1200" dirty="0"/>
                <a:t>，机器学习</a:t>
              </a:r>
              <a:endParaRPr lang="en-US" altLang="zh-CN" sz="1200" dirty="0"/>
            </a:p>
            <a:p>
              <a:pPr marL="171450" indent="-171450">
                <a:buFont typeface="Arial" panose="020B0604020202020204" pitchFamily="34" charset="0"/>
                <a:buChar char="•"/>
              </a:pPr>
              <a:r>
                <a:rPr lang="zh-CN" altLang="en-US" sz="1600" dirty="0" smtClean="0">
                  <a:solidFill>
                    <a:srgbClr val="FF0000"/>
                  </a:solidFill>
                </a:rPr>
                <a:t>原生数据共享和交换</a:t>
              </a:r>
              <a:r>
                <a:rPr lang="zh-CN" altLang="en-US" sz="1600" dirty="0">
                  <a:solidFill>
                    <a:srgbClr val="FF0000"/>
                  </a:solidFill>
                </a:rPr>
                <a:t>机制</a:t>
              </a:r>
              <a:endParaRPr lang="en-US" altLang="zh-CN" sz="1600" dirty="0">
                <a:solidFill>
                  <a:srgbClr val="FF0000"/>
                </a:solidFill>
              </a:endParaRPr>
            </a:p>
          </p:txBody>
        </p:sp>
        <p:grpSp>
          <p:nvGrpSpPr>
            <p:cNvPr id="87" name="组合 86">
              <a:extLst>
                <a:ext uri="{FF2B5EF4-FFF2-40B4-BE49-F238E27FC236}">
                  <a16:creationId xmlns="" xmlns:a16="http://schemas.microsoft.com/office/drawing/2014/main" id="{93AE925B-13EF-2B42-9BA3-498140D4A386}"/>
                </a:ext>
              </a:extLst>
            </p:cNvPr>
            <p:cNvGrpSpPr/>
            <p:nvPr/>
          </p:nvGrpSpPr>
          <p:grpSpPr>
            <a:xfrm>
              <a:off x="331279" y="3411735"/>
              <a:ext cx="13763295" cy="7771540"/>
              <a:chOff x="331279" y="3346421"/>
              <a:chExt cx="13763295" cy="7771540"/>
            </a:xfrm>
          </p:grpSpPr>
          <p:sp>
            <p:nvSpPr>
              <p:cNvPr id="86" name="矩形 85">
                <a:extLst>
                  <a:ext uri="{FF2B5EF4-FFF2-40B4-BE49-F238E27FC236}">
                    <a16:creationId xmlns="" xmlns:a16="http://schemas.microsoft.com/office/drawing/2014/main" id="{F3725A96-F033-5E47-9BFE-B81CE4F02ECC}"/>
                  </a:ext>
                </a:extLst>
              </p:cNvPr>
              <p:cNvSpPr/>
              <p:nvPr/>
            </p:nvSpPr>
            <p:spPr>
              <a:xfrm>
                <a:off x="7676902" y="7124814"/>
                <a:ext cx="6417671" cy="3827270"/>
              </a:xfrm>
              <a:prstGeom prst="rect">
                <a:avLst/>
              </a:prstGeom>
              <a:ln w="38100">
                <a:prstDash val="dashDot"/>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9" name="矩形 8">
                <a:extLst>
                  <a:ext uri="{FF2B5EF4-FFF2-40B4-BE49-F238E27FC236}">
                    <a16:creationId xmlns="" xmlns:a16="http://schemas.microsoft.com/office/drawing/2014/main" id="{911020E9-7D63-D340-BD30-F04C43F526AA}"/>
                  </a:ext>
                </a:extLst>
              </p:cNvPr>
              <p:cNvSpPr/>
              <p:nvPr/>
            </p:nvSpPr>
            <p:spPr>
              <a:xfrm>
                <a:off x="432376" y="3346421"/>
                <a:ext cx="5482846" cy="7567843"/>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grpSp>
            <p:nvGrpSpPr>
              <p:cNvPr id="10" name="组合 4">
                <a:extLst>
                  <a:ext uri="{FF2B5EF4-FFF2-40B4-BE49-F238E27FC236}">
                    <a16:creationId xmlns="" xmlns:a16="http://schemas.microsoft.com/office/drawing/2014/main" id="{2B26D871-D161-E346-938F-3C93B4C0990B}"/>
                  </a:ext>
                </a:extLst>
              </p:cNvPr>
              <p:cNvGrpSpPr/>
              <p:nvPr/>
            </p:nvGrpSpPr>
            <p:grpSpPr>
              <a:xfrm>
                <a:off x="1725055" y="3664773"/>
                <a:ext cx="4026862" cy="2208260"/>
                <a:chOff x="460699" y="1803445"/>
                <a:chExt cx="4052455" cy="1219187"/>
              </a:xfrm>
            </p:grpSpPr>
            <p:pic>
              <p:nvPicPr>
                <p:cNvPr id="11" name="图片 10">
                  <a:extLst>
                    <a:ext uri="{FF2B5EF4-FFF2-40B4-BE49-F238E27FC236}">
                      <a16:creationId xmlns="" xmlns:a16="http://schemas.microsoft.com/office/drawing/2014/main" id="{CAF98963-DBD1-0B4F-A8CD-0298AC60A77D}"/>
                    </a:ext>
                  </a:extLst>
                </p:cNvPr>
                <p:cNvPicPr>
                  <a:picLocks noChangeAspect="1"/>
                </p:cNvPicPr>
                <p:nvPr/>
              </p:nvPicPr>
              <p:blipFill>
                <a:blip r:embed="rId3"/>
                <a:stretch>
                  <a:fillRect/>
                </a:stretch>
              </p:blipFill>
              <p:spPr>
                <a:xfrm>
                  <a:off x="1276059" y="1909841"/>
                  <a:ext cx="2349603" cy="1001901"/>
                </a:xfrm>
                <a:prstGeom prst="rect">
                  <a:avLst/>
                </a:prstGeom>
              </p:spPr>
            </p:pic>
            <p:sp>
              <p:nvSpPr>
                <p:cNvPr id="12" name="矩形 11">
                  <a:extLst>
                    <a:ext uri="{FF2B5EF4-FFF2-40B4-BE49-F238E27FC236}">
                      <a16:creationId xmlns="" xmlns:a16="http://schemas.microsoft.com/office/drawing/2014/main" id="{AAE926B9-0B69-7B46-A891-ECDED2E79B7E}"/>
                    </a:ext>
                  </a:extLst>
                </p:cNvPr>
                <p:cNvSpPr/>
                <p:nvPr/>
              </p:nvSpPr>
              <p:spPr>
                <a:xfrm>
                  <a:off x="460699" y="1803445"/>
                  <a:ext cx="4052455" cy="1219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icrosoft YaHei" charset="-122"/>
                    <a:ea typeface="Microsoft YaHei" charset="-122"/>
                    <a:cs typeface="Microsoft YaHei" charset="-122"/>
                  </a:endParaRPr>
                </a:p>
              </p:txBody>
            </p:sp>
          </p:grpSp>
          <p:sp>
            <p:nvSpPr>
              <p:cNvPr id="13" name="文本框 12">
                <a:extLst>
                  <a:ext uri="{FF2B5EF4-FFF2-40B4-BE49-F238E27FC236}">
                    <a16:creationId xmlns="" xmlns:a16="http://schemas.microsoft.com/office/drawing/2014/main" id="{6B8E8841-DA2A-EA43-AB1A-DD5327837230}"/>
                  </a:ext>
                </a:extLst>
              </p:cNvPr>
              <p:cNvSpPr txBox="1"/>
              <p:nvPr/>
            </p:nvSpPr>
            <p:spPr>
              <a:xfrm>
                <a:off x="331279" y="4287750"/>
                <a:ext cx="1411097" cy="6455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总部</a:t>
                </a:r>
              </a:p>
            </p:txBody>
          </p:sp>
          <p:pic>
            <p:nvPicPr>
              <p:cNvPr id="19" name="图片 18">
                <a:extLst>
                  <a:ext uri="{FF2B5EF4-FFF2-40B4-BE49-F238E27FC236}">
                    <a16:creationId xmlns="" xmlns:a16="http://schemas.microsoft.com/office/drawing/2014/main" id="{5E1E9C51-EAF3-ED4C-8270-61099CF63112}"/>
                  </a:ext>
                </a:extLst>
              </p:cNvPr>
              <p:cNvPicPr>
                <a:picLocks noChangeAspect="1"/>
              </p:cNvPicPr>
              <p:nvPr/>
            </p:nvPicPr>
            <p:blipFill>
              <a:blip r:embed="rId4"/>
              <a:stretch>
                <a:fillRect/>
              </a:stretch>
            </p:blipFill>
            <p:spPr>
              <a:xfrm>
                <a:off x="4049837" y="6368093"/>
                <a:ext cx="852320" cy="1054640"/>
              </a:xfrm>
              <a:prstGeom prst="rect">
                <a:avLst/>
              </a:prstGeom>
            </p:spPr>
          </p:pic>
          <p:sp>
            <p:nvSpPr>
              <p:cNvPr id="20" name="矩形 19">
                <a:extLst>
                  <a:ext uri="{FF2B5EF4-FFF2-40B4-BE49-F238E27FC236}">
                    <a16:creationId xmlns="" xmlns:a16="http://schemas.microsoft.com/office/drawing/2014/main" id="{E056D01B-1720-604C-AADE-CD1530F55867}"/>
                  </a:ext>
                </a:extLst>
              </p:cNvPr>
              <p:cNvSpPr/>
              <p:nvPr/>
            </p:nvSpPr>
            <p:spPr>
              <a:xfrm>
                <a:off x="782025" y="6202233"/>
                <a:ext cx="4832976" cy="1262692"/>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06375" hangingPunct="0"/>
                <a:r>
                  <a:rPr lang="zh-CN" altLang="en-US" sz="1000" dirty="0">
                    <a:latin typeface="Microsoft YaHei" charset="-122"/>
                    <a:ea typeface="Microsoft YaHei" charset="-122"/>
                    <a:cs typeface="Microsoft YaHei" charset="-122"/>
                  </a:rPr>
                  <a:t>控制集群</a:t>
                </a:r>
                <a:endParaRPr lang="en-US" altLang="zh-CN" sz="1000" dirty="0">
                  <a:latin typeface="Microsoft YaHei" charset="-122"/>
                  <a:ea typeface="Microsoft YaHei" charset="-122"/>
                  <a:cs typeface="Microsoft YaHei" charset="-122"/>
                  <a:sym typeface="Helvetica Light"/>
                </a:endParaRPr>
              </a:p>
            </p:txBody>
          </p:sp>
          <p:sp>
            <p:nvSpPr>
              <p:cNvPr id="21" name="矩形 20">
                <a:extLst>
                  <a:ext uri="{FF2B5EF4-FFF2-40B4-BE49-F238E27FC236}">
                    <a16:creationId xmlns="" xmlns:a16="http://schemas.microsoft.com/office/drawing/2014/main" id="{29B29D42-E111-C245-879A-3D8ED34E67A7}"/>
                  </a:ext>
                </a:extLst>
              </p:cNvPr>
              <p:cNvSpPr/>
              <p:nvPr/>
            </p:nvSpPr>
            <p:spPr>
              <a:xfrm>
                <a:off x="757311" y="9410830"/>
                <a:ext cx="4956740" cy="1057986"/>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06375" hangingPunct="0"/>
                <a:r>
                  <a:rPr lang="zh-CN" altLang="en-US" sz="1200" dirty="0">
                    <a:latin typeface="Microsoft YaHei" charset="-122"/>
                    <a:ea typeface="Microsoft YaHei" charset="-122"/>
                    <a:cs typeface="Microsoft YaHei" charset="-122"/>
                    <a:sym typeface="Helvetica Light"/>
                  </a:rPr>
                  <a:t>计算集群</a:t>
                </a:r>
                <a:r>
                  <a:rPr lang="en-US" altLang="zh-CN" sz="1200" dirty="0">
                    <a:latin typeface="Microsoft YaHei" charset="-122"/>
                    <a:ea typeface="Microsoft YaHei" charset="-122"/>
                    <a:cs typeface="Microsoft YaHei" charset="-122"/>
                    <a:sym typeface="Helvetica Light"/>
                  </a:rPr>
                  <a:t>1</a:t>
                </a:r>
              </a:p>
            </p:txBody>
          </p:sp>
          <p:sp>
            <p:nvSpPr>
              <p:cNvPr id="22" name="矩形 21">
                <a:extLst>
                  <a:ext uri="{FF2B5EF4-FFF2-40B4-BE49-F238E27FC236}">
                    <a16:creationId xmlns="" xmlns:a16="http://schemas.microsoft.com/office/drawing/2014/main" id="{D5CBABF2-84CC-8C41-87AD-8F85D7943C6B}"/>
                  </a:ext>
                </a:extLst>
              </p:cNvPr>
              <p:cNvSpPr/>
              <p:nvPr/>
            </p:nvSpPr>
            <p:spPr>
              <a:xfrm>
                <a:off x="8259787" y="7642139"/>
                <a:ext cx="1251791" cy="347582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5400" tIns="25400" rIns="25400" bIns="25400" numCol="1" spcCol="38100" rtlCol="0" anchor="ctr">
                <a:sp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23" name="文本框 22">
                <a:extLst>
                  <a:ext uri="{FF2B5EF4-FFF2-40B4-BE49-F238E27FC236}">
                    <a16:creationId xmlns="" xmlns:a16="http://schemas.microsoft.com/office/drawing/2014/main" id="{A3F05F01-0594-6C4A-99DE-6208EEAEF2D4}"/>
                  </a:ext>
                </a:extLst>
              </p:cNvPr>
              <p:cNvSpPr txBox="1"/>
              <p:nvPr/>
            </p:nvSpPr>
            <p:spPr>
              <a:xfrm>
                <a:off x="7866145" y="7564024"/>
                <a:ext cx="2067752" cy="6455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省份</a:t>
                </a:r>
                <a:endParaRPr lang="en-US" altLang="zh-CN" sz="1400" dirty="0">
                  <a:solidFill>
                    <a:srgbClr val="000000"/>
                  </a:solidFill>
                  <a:latin typeface="Microsoft YaHei" charset="-122"/>
                  <a:ea typeface="Microsoft YaHei" charset="-122"/>
                  <a:cs typeface="Microsoft YaHei" charset="-122"/>
                  <a:sym typeface="Helvetica Light"/>
                </a:endParaRPr>
              </a:p>
            </p:txBody>
          </p:sp>
          <p:sp>
            <p:nvSpPr>
              <p:cNvPr id="28" name="矩形 27">
                <a:extLst>
                  <a:ext uri="{FF2B5EF4-FFF2-40B4-BE49-F238E27FC236}">
                    <a16:creationId xmlns="" xmlns:a16="http://schemas.microsoft.com/office/drawing/2014/main" id="{E61988AC-7E2E-C543-ACFF-6064320493BD}"/>
                  </a:ext>
                </a:extLst>
              </p:cNvPr>
              <p:cNvSpPr/>
              <p:nvPr/>
            </p:nvSpPr>
            <p:spPr>
              <a:xfrm>
                <a:off x="8417784" y="9799078"/>
                <a:ext cx="964469" cy="86895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000" dirty="0">
                    <a:latin typeface="Microsoft YaHei" charset="-122"/>
                    <a:ea typeface="Microsoft YaHei" charset="-122"/>
                    <a:cs typeface="Microsoft YaHei" charset="-122"/>
                  </a:rPr>
                  <a:t>计算集群</a:t>
                </a:r>
                <a:r>
                  <a:rPr lang="en-US" altLang="zh-CN" sz="1000" dirty="0">
                    <a:latin typeface="Microsoft YaHei" charset="-122"/>
                    <a:ea typeface="Microsoft YaHei" charset="-122"/>
                    <a:cs typeface="Microsoft YaHei" charset="-122"/>
                  </a:rPr>
                  <a:t>2</a:t>
                </a:r>
                <a:endParaRPr lang="en-US" altLang="zh-CN" sz="1000" dirty="0">
                  <a:latin typeface="Microsoft YaHei" charset="-122"/>
                  <a:ea typeface="Microsoft YaHei" charset="-122"/>
                  <a:cs typeface="Microsoft YaHei" charset="-122"/>
                  <a:sym typeface="Helvetica Light"/>
                </a:endParaRPr>
              </a:p>
            </p:txBody>
          </p:sp>
          <p:pic>
            <p:nvPicPr>
              <p:cNvPr id="29" name="图片 28">
                <a:extLst>
                  <a:ext uri="{FF2B5EF4-FFF2-40B4-BE49-F238E27FC236}">
                    <a16:creationId xmlns="" xmlns:a16="http://schemas.microsoft.com/office/drawing/2014/main" id="{1ED9C00A-7254-BF4B-9C46-0924AA27A263}"/>
                  </a:ext>
                </a:extLst>
              </p:cNvPr>
              <p:cNvPicPr>
                <a:picLocks noChangeAspect="1"/>
              </p:cNvPicPr>
              <p:nvPr/>
            </p:nvPicPr>
            <p:blipFill>
              <a:blip r:embed="rId5"/>
              <a:stretch>
                <a:fillRect/>
              </a:stretch>
            </p:blipFill>
            <p:spPr>
              <a:xfrm>
                <a:off x="782025" y="9538621"/>
                <a:ext cx="648473" cy="802404"/>
              </a:xfrm>
              <a:prstGeom prst="rect">
                <a:avLst/>
              </a:prstGeom>
            </p:spPr>
          </p:pic>
          <p:pic>
            <p:nvPicPr>
              <p:cNvPr id="30" name="图片 29">
                <a:extLst>
                  <a:ext uri="{FF2B5EF4-FFF2-40B4-BE49-F238E27FC236}">
                    <a16:creationId xmlns="" xmlns:a16="http://schemas.microsoft.com/office/drawing/2014/main" id="{7135EC55-3994-3C44-A0C3-9C517316C35E}"/>
                  </a:ext>
                </a:extLst>
              </p:cNvPr>
              <p:cNvPicPr>
                <a:picLocks noChangeAspect="1"/>
              </p:cNvPicPr>
              <p:nvPr/>
            </p:nvPicPr>
            <p:blipFill>
              <a:blip r:embed="rId5"/>
              <a:stretch>
                <a:fillRect/>
              </a:stretch>
            </p:blipFill>
            <p:spPr>
              <a:xfrm>
                <a:off x="8575784" y="8508741"/>
                <a:ext cx="648473" cy="802404"/>
              </a:xfrm>
              <a:prstGeom prst="rect">
                <a:avLst/>
              </a:prstGeom>
            </p:spPr>
          </p:pic>
          <p:sp>
            <p:nvSpPr>
              <p:cNvPr id="43" name="云形 42">
                <a:extLst>
                  <a:ext uri="{FF2B5EF4-FFF2-40B4-BE49-F238E27FC236}">
                    <a16:creationId xmlns="" xmlns:a16="http://schemas.microsoft.com/office/drawing/2014/main" id="{BB0D8947-0B4F-3540-847B-25E4D9A68729}"/>
                  </a:ext>
                </a:extLst>
              </p:cNvPr>
              <p:cNvSpPr/>
              <p:nvPr/>
            </p:nvSpPr>
            <p:spPr>
              <a:xfrm>
                <a:off x="6035444" y="5018084"/>
                <a:ext cx="2847367" cy="2740009"/>
              </a:xfrm>
              <a:prstGeom prst="cloud">
                <a:avLst/>
              </a:prstGeom>
              <a:solidFill>
                <a:schemeClr val="bg1"/>
              </a:solid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r>
                  <a:rPr lang="zh-CN" altLang="en-US" sz="900" dirty="0">
                    <a:latin typeface="Microsoft YaHei" charset="-122"/>
                    <a:ea typeface="Microsoft YaHei" charset="-122"/>
                    <a:cs typeface="Microsoft YaHei" charset="-122"/>
                  </a:rPr>
                  <a:t>多</a:t>
                </a:r>
                <a:r>
                  <a:rPr lang="en" altLang="zh-CN" sz="900" dirty="0">
                    <a:latin typeface="Microsoft YaHei" charset="-122"/>
                    <a:ea typeface="Microsoft YaHei" charset="-122"/>
                    <a:cs typeface="Microsoft YaHei" charset="-122"/>
                  </a:rPr>
                  <a:t>Region</a:t>
                </a:r>
                <a:r>
                  <a:rPr lang="zh-CN" altLang="en" sz="900" dirty="0">
                    <a:latin typeface="Microsoft YaHei" charset="-122"/>
                    <a:ea typeface="Microsoft YaHei" charset="-122"/>
                    <a:cs typeface="Microsoft YaHei" charset="-122"/>
                  </a:rPr>
                  <a:t>（</a:t>
                </a:r>
                <a:r>
                  <a:rPr lang="zh-CN" altLang="en-US" sz="900" dirty="0">
                    <a:latin typeface="Microsoft YaHei" charset="-122"/>
                    <a:ea typeface="Microsoft YaHei" charset="-122"/>
                    <a:cs typeface="Microsoft YaHei" charset="-122"/>
                  </a:rPr>
                  <a:t>多计算集群）部署支撑跨域计算</a:t>
                </a:r>
                <a:endParaRPr lang="en-US" altLang="zh-CN" sz="900" dirty="0">
                  <a:latin typeface="Microsoft YaHei" charset="-122"/>
                  <a:ea typeface="Microsoft YaHei" charset="-122"/>
                  <a:cs typeface="Microsoft YaHei" charset="-122"/>
                </a:endParaRPr>
              </a:p>
            </p:txBody>
          </p:sp>
          <p:sp>
            <p:nvSpPr>
              <p:cNvPr id="45" name="矩形 44">
                <a:extLst>
                  <a:ext uri="{FF2B5EF4-FFF2-40B4-BE49-F238E27FC236}">
                    <a16:creationId xmlns="" xmlns:a16="http://schemas.microsoft.com/office/drawing/2014/main" id="{444594B7-522E-1F42-976D-E30C8A2AAAF6}"/>
                  </a:ext>
                </a:extLst>
              </p:cNvPr>
              <p:cNvSpPr/>
              <p:nvPr/>
            </p:nvSpPr>
            <p:spPr>
              <a:xfrm>
                <a:off x="10411864" y="7642139"/>
                <a:ext cx="1251791" cy="347582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5400" tIns="25400" rIns="25400" bIns="25400" numCol="1" spcCol="38100" rtlCol="0" anchor="ctr">
                <a:sp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46" name="文本框 45">
                <a:extLst>
                  <a:ext uri="{FF2B5EF4-FFF2-40B4-BE49-F238E27FC236}">
                    <a16:creationId xmlns="" xmlns:a16="http://schemas.microsoft.com/office/drawing/2014/main" id="{22463C7D-F70B-7F4F-8587-800A927BA1AA}"/>
                  </a:ext>
                </a:extLst>
              </p:cNvPr>
              <p:cNvSpPr txBox="1"/>
              <p:nvPr/>
            </p:nvSpPr>
            <p:spPr>
              <a:xfrm>
                <a:off x="10018224" y="7564024"/>
                <a:ext cx="2067752" cy="6455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省份</a:t>
                </a:r>
                <a:endParaRPr lang="en-US" altLang="zh-CN" sz="1400" dirty="0">
                  <a:solidFill>
                    <a:srgbClr val="000000"/>
                  </a:solidFill>
                  <a:latin typeface="Microsoft YaHei" charset="-122"/>
                  <a:ea typeface="Microsoft YaHei" charset="-122"/>
                  <a:cs typeface="Microsoft YaHei" charset="-122"/>
                  <a:sym typeface="Helvetica Light"/>
                </a:endParaRPr>
              </a:p>
            </p:txBody>
          </p:sp>
          <p:sp>
            <p:nvSpPr>
              <p:cNvPr id="47" name="矩形 46">
                <a:extLst>
                  <a:ext uri="{FF2B5EF4-FFF2-40B4-BE49-F238E27FC236}">
                    <a16:creationId xmlns="" xmlns:a16="http://schemas.microsoft.com/office/drawing/2014/main" id="{20E86C5B-FC53-E54C-92A0-13DDE4999168}"/>
                  </a:ext>
                </a:extLst>
              </p:cNvPr>
              <p:cNvSpPr/>
              <p:nvPr/>
            </p:nvSpPr>
            <p:spPr>
              <a:xfrm>
                <a:off x="10569861" y="9799078"/>
                <a:ext cx="964469" cy="86895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000" dirty="0">
                    <a:latin typeface="Microsoft YaHei" charset="-122"/>
                    <a:ea typeface="Microsoft YaHei" charset="-122"/>
                    <a:cs typeface="Microsoft YaHei" charset="-122"/>
                  </a:rPr>
                  <a:t>计算集群</a:t>
                </a:r>
                <a:r>
                  <a:rPr lang="en-US" altLang="zh-CN" sz="1000" dirty="0">
                    <a:latin typeface="Microsoft YaHei" charset="-122"/>
                    <a:ea typeface="Microsoft YaHei" charset="-122"/>
                    <a:cs typeface="Microsoft YaHei" charset="-122"/>
                  </a:rPr>
                  <a:t>3</a:t>
                </a:r>
                <a:endParaRPr lang="en-US" altLang="zh-CN" sz="1000" dirty="0">
                  <a:latin typeface="Microsoft YaHei" charset="-122"/>
                  <a:ea typeface="Microsoft YaHei" charset="-122"/>
                  <a:cs typeface="Microsoft YaHei" charset="-122"/>
                  <a:sym typeface="Helvetica Light"/>
                </a:endParaRPr>
              </a:p>
            </p:txBody>
          </p:sp>
          <p:pic>
            <p:nvPicPr>
              <p:cNvPr id="48" name="图片 47">
                <a:extLst>
                  <a:ext uri="{FF2B5EF4-FFF2-40B4-BE49-F238E27FC236}">
                    <a16:creationId xmlns="" xmlns:a16="http://schemas.microsoft.com/office/drawing/2014/main" id="{D255263A-6698-A647-BBCF-5B5518D459D1}"/>
                  </a:ext>
                </a:extLst>
              </p:cNvPr>
              <p:cNvPicPr>
                <a:picLocks noChangeAspect="1"/>
              </p:cNvPicPr>
              <p:nvPr/>
            </p:nvPicPr>
            <p:blipFill>
              <a:blip r:embed="rId5"/>
              <a:stretch>
                <a:fillRect/>
              </a:stretch>
            </p:blipFill>
            <p:spPr>
              <a:xfrm>
                <a:off x="10727861" y="8508741"/>
                <a:ext cx="648473" cy="802404"/>
              </a:xfrm>
              <a:prstGeom prst="rect">
                <a:avLst/>
              </a:prstGeom>
            </p:spPr>
          </p:pic>
          <p:sp>
            <p:nvSpPr>
              <p:cNvPr id="49" name="矩形 48">
                <a:extLst>
                  <a:ext uri="{FF2B5EF4-FFF2-40B4-BE49-F238E27FC236}">
                    <a16:creationId xmlns="" xmlns:a16="http://schemas.microsoft.com/office/drawing/2014/main" id="{3477E801-6179-2949-9032-B661945A66D0}"/>
                  </a:ext>
                </a:extLst>
              </p:cNvPr>
              <p:cNvSpPr/>
              <p:nvPr/>
            </p:nvSpPr>
            <p:spPr>
              <a:xfrm>
                <a:off x="12441683" y="7642139"/>
                <a:ext cx="1251791" cy="347582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5400" tIns="25400" rIns="25400" bIns="25400" numCol="1" spcCol="38100" rtlCol="0" anchor="ctr">
                <a:sp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50" name="矩形 49">
                <a:extLst>
                  <a:ext uri="{FF2B5EF4-FFF2-40B4-BE49-F238E27FC236}">
                    <a16:creationId xmlns="" xmlns:a16="http://schemas.microsoft.com/office/drawing/2014/main" id="{862DD4CB-D63C-A145-868D-12D76745CACC}"/>
                  </a:ext>
                </a:extLst>
              </p:cNvPr>
              <p:cNvSpPr/>
              <p:nvPr/>
            </p:nvSpPr>
            <p:spPr>
              <a:xfrm>
                <a:off x="12599680" y="9612873"/>
                <a:ext cx="964469" cy="1241366"/>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000" dirty="0">
                    <a:latin typeface="Microsoft YaHei" charset="-122"/>
                    <a:ea typeface="Microsoft YaHei" charset="-122"/>
                    <a:cs typeface="Microsoft YaHei" charset="-122"/>
                  </a:rPr>
                  <a:t>计算集群</a:t>
                </a:r>
                <a:r>
                  <a:rPr lang="en-US" altLang="zh-CN" sz="1000" dirty="0">
                    <a:latin typeface="Microsoft YaHei" charset="-122"/>
                    <a:ea typeface="Microsoft YaHei" charset="-122"/>
                    <a:cs typeface="Microsoft YaHei" charset="-122"/>
                  </a:rPr>
                  <a:t>N</a:t>
                </a:r>
                <a:endParaRPr lang="en-US" altLang="zh-CN" sz="1000" dirty="0">
                  <a:latin typeface="Microsoft YaHei" charset="-122"/>
                  <a:ea typeface="Microsoft YaHei" charset="-122"/>
                  <a:cs typeface="Microsoft YaHei" charset="-122"/>
                  <a:sym typeface="Helvetica Light"/>
                </a:endParaRPr>
              </a:p>
            </p:txBody>
          </p:sp>
          <p:pic>
            <p:nvPicPr>
              <p:cNvPr id="51" name="图片 50">
                <a:extLst>
                  <a:ext uri="{FF2B5EF4-FFF2-40B4-BE49-F238E27FC236}">
                    <a16:creationId xmlns="" xmlns:a16="http://schemas.microsoft.com/office/drawing/2014/main" id="{56011EF2-2C2F-3343-AF2A-A34F91DB2224}"/>
                  </a:ext>
                </a:extLst>
              </p:cNvPr>
              <p:cNvPicPr>
                <a:picLocks noChangeAspect="1"/>
              </p:cNvPicPr>
              <p:nvPr/>
            </p:nvPicPr>
            <p:blipFill>
              <a:blip r:embed="rId5"/>
              <a:stretch>
                <a:fillRect/>
              </a:stretch>
            </p:blipFill>
            <p:spPr>
              <a:xfrm>
                <a:off x="12757677" y="8508741"/>
                <a:ext cx="648473" cy="802404"/>
              </a:xfrm>
              <a:prstGeom prst="rect">
                <a:avLst/>
              </a:prstGeom>
            </p:spPr>
          </p:pic>
          <p:sp>
            <p:nvSpPr>
              <p:cNvPr id="52" name="文本框 51">
                <a:extLst>
                  <a:ext uri="{FF2B5EF4-FFF2-40B4-BE49-F238E27FC236}">
                    <a16:creationId xmlns="" xmlns:a16="http://schemas.microsoft.com/office/drawing/2014/main" id="{3CDF3E28-0C7C-294F-A2ED-EE513A081AB4}"/>
                  </a:ext>
                </a:extLst>
              </p:cNvPr>
              <p:cNvSpPr txBox="1"/>
              <p:nvPr/>
            </p:nvSpPr>
            <p:spPr>
              <a:xfrm>
                <a:off x="12026822" y="7564024"/>
                <a:ext cx="2067752" cy="6455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省份</a:t>
                </a:r>
                <a:endParaRPr lang="en-US" altLang="zh-CN" sz="1400" dirty="0">
                  <a:solidFill>
                    <a:srgbClr val="000000"/>
                  </a:solidFill>
                  <a:latin typeface="Microsoft YaHei" charset="-122"/>
                  <a:ea typeface="Microsoft YaHei" charset="-122"/>
                  <a:cs typeface="Microsoft YaHei" charset="-122"/>
                  <a:sym typeface="Helvetica Light"/>
                </a:endParaRPr>
              </a:p>
            </p:txBody>
          </p:sp>
          <p:sp>
            <p:nvSpPr>
              <p:cNvPr id="4" name="文本框 3">
                <a:extLst>
                  <a:ext uri="{FF2B5EF4-FFF2-40B4-BE49-F238E27FC236}">
                    <a16:creationId xmlns="" xmlns:a16="http://schemas.microsoft.com/office/drawing/2014/main" id="{9C6336B2-C53D-0048-B32E-0A6EB47F2D9C}"/>
                  </a:ext>
                </a:extLst>
              </p:cNvPr>
              <p:cNvSpPr txBox="1"/>
              <p:nvPr/>
            </p:nvSpPr>
            <p:spPr>
              <a:xfrm>
                <a:off x="11680205" y="9169307"/>
                <a:ext cx="869078" cy="11420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412750" hangingPunct="0"/>
                <a:r>
                  <a:rPr lang="en-US" altLang="zh-CN" sz="2400" dirty="0"/>
                  <a:t>...</a:t>
                </a:r>
                <a:endParaRPr lang="zh-CN" altLang="en-US" sz="2400" dirty="0">
                  <a:solidFill>
                    <a:srgbClr val="000000"/>
                  </a:solidFill>
                  <a:sym typeface="Helvetica Light"/>
                </a:endParaRPr>
              </a:p>
            </p:txBody>
          </p:sp>
          <p:sp>
            <p:nvSpPr>
              <p:cNvPr id="53" name="矩形 52">
                <a:extLst>
                  <a:ext uri="{FF2B5EF4-FFF2-40B4-BE49-F238E27FC236}">
                    <a16:creationId xmlns="" xmlns:a16="http://schemas.microsoft.com/office/drawing/2014/main" id="{D3B2DF6D-C687-4B48-89BB-E936401E6ACE}"/>
                  </a:ext>
                </a:extLst>
              </p:cNvPr>
              <p:cNvSpPr/>
              <p:nvPr/>
            </p:nvSpPr>
            <p:spPr>
              <a:xfrm>
                <a:off x="757311" y="7897679"/>
                <a:ext cx="2022371" cy="1262692"/>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06375" hangingPunct="0"/>
                <a:r>
                  <a:rPr lang="zh-CN" altLang="en-US" sz="1000" dirty="0">
                    <a:latin typeface="Microsoft YaHei" charset="-122"/>
                    <a:ea typeface="Microsoft YaHei" charset="-122"/>
                    <a:cs typeface="Microsoft YaHei" charset="-122"/>
                    <a:sym typeface="Helvetica Light"/>
                  </a:rPr>
                  <a:t>统一元数据</a:t>
                </a:r>
                <a:endParaRPr lang="en-US" altLang="zh-CN" sz="1000" dirty="0">
                  <a:latin typeface="Microsoft YaHei" charset="-122"/>
                  <a:ea typeface="Microsoft YaHei" charset="-122"/>
                  <a:cs typeface="Microsoft YaHei" charset="-122"/>
                  <a:sym typeface="Helvetica Light"/>
                </a:endParaRPr>
              </a:p>
            </p:txBody>
          </p:sp>
          <p:cxnSp>
            <p:nvCxnSpPr>
              <p:cNvPr id="58" name="肘形连接符 57">
                <a:extLst>
                  <a:ext uri="{FF2B5EF4-FFF2-40B4-BE49-F238E27FC236}">
                    <a16:creationId xmlns="" xmlns:a16="http://schemas.microsoft.com/office/drawing/2014/main" id="{BFB6EDA2-50C4-DC47-9F9F-B52E26DBD8D0}"/>
                  </a:ext>
                </a:extLst>
              </p:cNvPr>
              <p:cNvCxnSpPr>
                <a:stCxn id="20" idx="3"/>
                <a:endCxn id="23" idx="0"/>
              </p:cNvCxnSpPr>
              <p:nvPr/>
            </p:nvCxnSpPr>
            <p:spPr>
              <a:xfrm>
                <a:off x="5615003" y="6833581"/>
                <a:ext cx="3285019" cy="7304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 xmlns:a16="http://schemas.microsoft.com/office/drawing/2014/main" id="{EBFA0327-E5B7-A447-BF07-FE2CE0347834}"/>
                  </a:ext>
                </a:extLst>
              </p:cNvPr>
              <p:cNvCxnSpPr>
                <a:cxnSpLocks/>
                <a:endCxn id="46" idx="0"/>
              </p:cNvCxnSpPr>
              <p:nvPr/>
            </p:nvCxnSpPr>
            <p:spPr>
              <a:xfrm>
                <a:off x="5714051" y="7014343"/>
                <a:ext cx="5338051" cy="5496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 xmlns:a16="http://schemas.microsoft.com/office/drawing/2014/main" id="{D1570CD7-7A04-A74A-AAD6-7A677D11B9E2}"/>
                  </a:ext>
                </a:extLst>
              </p:cNvPr>
              <p:cNvCxnSpPr>
                <a:cxnSpLocks/>
                <a:stCxn id="20" idx="3"/>
                <a:endCxn id="52" idx="0"/>
              </p:cNvCxnSpPr>
              <p:nvPr/>
            </p:nvCxnSpPr>
            <p:spPr>
              <a:xfrm>
                <a:off x="5615003" y="6833581"/>
                <a:ext cx="7445696" cy="7304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肘形连接符 66">
                <a:extLst>
                  <a:ext uri="{FF2B5EF4-FFF2-40B4-BE49-F238E27FC236}">
                    <a16:creationId xmlns="" xmlns:a16="http://schemas.microsoft.com/office/drawing/2014/main" id="{C3370263-D15A-2746-87B6-34061EE5BEF7}"/>
                  </a:ext>
                </a:extLst>
              </p:cNvPr>
              <p:cNvCxnSpPr>
                <a:cxnSpLocks/>
                <a:stCxn id="20" idx="3"/>
                <a:endCxn id="21" idx="0"/>
              </p:cNvCxnSpPr>
              <p:nvPr/>
            </p:nvCxnSpPr>
            <p:spPr>
              <a:xfrm flipH="1">
                <a:off x="3235681" y="6833579"/>
                <a:ext cx="2379320" cy="2577251"/>
              </a:xfrm>
              <a:prstGeom prst="bentConnector4">
                <a:avLst>
                  <a:gd name="adj1" fmla="val -9608"/>
                  <a:gd name="adj2" fmla="val 622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肘形连接符 69">
                <a:extLst>
                  <a:ext uri="{FF2B5EF4-FFF2-40B4-BE49-F238E27FC236}">
                    <a16:creationId xmlns="" xmlns:a16="http://schemas.microsoft.com/office/drawing/2014/main" id="{64A6DDD5-9ECF-3F4A-BE82-4005DA5467EE}"/>
                  </a:ext>
                </a:extLst>
              </p:cNvPr>
              <p:cNvCxnSpPr>
                <a:cxnSpLocks/>
                <a:stCxn id="20" idx="2"/>
                <a:endCxn id="53" idx="0"/>
              </p:cNvCxnSpPr>
              <p:nvPr/>
            </p:nvCxnSpPr>
            <p:spPr>
              <a:xfrm rot="5400000">
                <a:off x="2267128" y="6966294"/>
                <a:ext cx="432754" cy="1430016"/>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a:extLst>
                  <a:ext uri="{FF2B5EF4-FFF2-40B4-BE49-F238E27FC236}">
                    <a16:creationId xmlns="" xmlns:a16="http://schemas.microsoft.com/office/drawing/2014/main" id="{0FCA05D4-B7C5-C341-9CB1-9D836F4DFF89}"/>
                  </a:ext>
                </a:extLst>
              </p:cNvPr>
              <p:cNvCxnSpPr>
                <a:cxnSpLocks/>
              </p:cNvCxnSpPr>
              <p:nvPr/>
            </p:nvCxnSpPr>
            <p:spPr>
              <a:xfrm flipV="1">
                <a:off x="2804896" y="6793346"/>
                <a:ext cx="2909155" cy="1568537"/>
              </a:xfrm>
              <a:prstGeom prst="bentConnector3">
                <a:avLst>
                  <a:gd name="adj1" fmla="val 10012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90" name="直线连接符 89">
            <a:extLst>
              <a:ext uri="{FF2B5EF4-FFF2-40B4-BE49-F238E27FC236}">
                <a16:creationId xmlns="" xmlns:a16="http://schemas.microsoft.com/office/drawing/2014/main" id="{C52252F1-C546-1249-9C38-E5EC3B0B7F2D}"/>
              </a:ext>
            </a:extLst>
          </p:cNvPr>
          <p:cNvCxnSpPr/>
          <p:nvPr/>
        </p:nvCxnSpPr>
        <p:spPr>
          <a:xfrm>
            <a:off x="7554685" y="1239777"/>
            <a:ext cx="0" cy="4506686"/>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93" name="矩形 92">
            <a:extLst>
              <a:ext uri="{FF2B5EF4-FFF2-40B4-BE49-F238E27FC236}">
                <a16:creationId xmlns="" xmlns:a16="http://schemas.microsoft.com/office/drawing/2014/main" id="{CCE37F26-0061-A344-978E-C9E2098897BB}"/>
              </a:ext>
            </a:extLst>
          </p:cNvPr>
          <p:cNvSpPr/>
          <p:nvPr/>
        </p:nvSpPr>
        <p:spPr>
          <a:xfrm>
            <a:off x="8264632" y="4180193"/>
            <a:ext cx="625895" cy="74629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700" tIns="12700" rIns="12700" bIns="12700" numCol="1" spcCol="1905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94" name="文本框 93">
            <a:extLst>
              <a:ext uri="{FF2B5EF4-FFF2-40B4-BE49-F238E27FC236}">
                <a16:creationId xmlns="" xmlns:a16="http://schemas.microsoft.com/office/drawing/2014/main" id="{F5E3EADE-278B-5F4F-BCAB-1F1E0C088401}"/>
              </a:ext>
            </a:extLst>
          </p:cNvPr>
          <p:cNvSpPr txBox="1"/>
          <p:nvPr/>
        </p:nvSpPr>
        <p:spPr>
          <a:xfrm>
            <a:off x="8115639" y="3887862"/>
            <a:ext cx="1033875" cy="241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区域</a:t>
            </a:r>
            <a:r>
              <a:rPr lang="en-US" altLang="zh-CN" sz="1400" dirty="0">
                <a:solidFill>
                  <a:srgbClr val="000000"/>
                </a:solidFill>
                <a:latin typeface="Microsoft YaHei" charset="-122"/>
                <a:ea typeface="Microsoft YaHei" charset="-122"/>
                <a:cs typeface="Microsoft YaHei" charset="-122"/>
                <a:sym typeface="Helvetica Light"/>
              </a:rPr>
              <a:t>2</a:t>
            </a:r>
          </a:p>
        </p:txBody>
      </p:sp>
      <p:sp>
        <p:nvSpPr>
          <p:cNvPr id="95" name="矩形 94">
            <a:extLst>
              <a:ext uri="{FF2B5EF4-FFF2-40B4-BE49-F238E27FC236}">
                <a16:creationId xmlns="" xmlns:a16="http://schemas.microsoft.com/office/drawing/2014/main" id="{10E8D17B-83D1-3445-8C2D-EEF82879CE86}"/>
              </a:ext>
            </a:extLst>
          </p:cNvPr>
          <p:cNvSpPr/>
          <p:nvPr/>
        </p:nvSpPr>
        <p:spPr>
          <a:xfrm>
            <a:off x="9368402" y="4180193"/>
            <a:ext cx="625895" cy="74629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700" tIns="12700" rIns="12700" bIns="12700" numCol="1" spcCol="1905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96" name="文本框 95">
            <a:extLst>
              <a:ext uri="{FF2B5EF4-FFF2-40B4-BE49-F238E27FC236}">
                <a16:creationId xmlns="" xmlns:a16="http://schemas.microsoft.com/office/drawing/2014/main" id="{C54D2251-EC32-254A-A631-0E872550592B}"/>
              </a:ext>
            </a:extLst>
          </p:cNvPr>
          <p:cNvSpPr txBox="1"/>
          <p:nvPr/>
        </p:nvSpPr>
        <p:spPr>
          <a:xfrm>
            <a:off x="9170656" y="3887862"/>
            <a:ext cx="1033875" cy="241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区域</a:t>
            </a:r>
            <a:r>
              <a:rPr lang="en-US" altLang="zh-CN" sz="1400" dirty="0">
                <a:solidFill>
                  <a:srgbClr val="000000"/>
                </a:solidFill>
                <a:latin typeface="Microsoft YaHei" charset="-122"/>
                <a:ea typeface="Microsoft YaHei" charset="-122"/>
                <a:cs typeface="Microsoft YaHei" charset="-122"/>
                <a:sym typeface="Helvetica Light"/>
              </a:rPr>
              <a:t>3</a:t>
            </a:r>
          </a:p>
        </p:txBody>
      </p:sp>
      <p:sp>
        <p:nvSpPr>
          <p:cNvPr id="97" name="矩形 96">
            <a:extLst>
              <a:ext uri="{FF2B5EF4-FFF2-40B4-BE49-F238E27FC236}">
                <a16:creationId xmlns="" xmlns:a16="http://schemas.microsoft.com/office/drawing/2014/main" id="{99392F6C-E5FB-3941-9E21-9BE0CDB411DA}"/>
              </a:ext>
            </a:extLst>
          </p:cNvPr>
          <p:cNvSpPr/>
          <p:nvPr/>
        </p:nvSpPr>
        <p:spPr>
          <a:xfrm>
            <a:off x="10488145" y="4180193"/>
            <a:ext cx="625895" cy="74629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700" tIns="12700" rIns="12700" bIns="12700" numCol="1" spcCol="1905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98" name="文本框 97">
            <a:extLst>
              <a:ext uri="{FF2B5EF4-FFF2-40B4-BE49-F238E27FC236}">
                <a16:creationId xmlns="" xmlns:a16="http://schemas.microsoft.com/office/drawing/2014/main" id="{5F868B49-24E1-2D41-89E5-CB2F91E1AD25}"/>
              </a:ext>
            </a:extLst>
          </p:cNvPr>
          <p:cNvSpPr txBox="1"/>
          <p:nvPr/>
        </p:nvSpPr>
        <p:spPr>
          <a:xfrm>
            <a:off x="10279514" y="3887862"/>
            <a:ext cx="1033875" cy="241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区域</a:t>
            </a:r>
            <a:r>
              <a:rPr lang="en-US" altLang="zh-CN" sz="1400" dirty="0">
                <a:solidFill>
                  <a:srgbClr val="000000"/>
                </a:solidFill>
                <a:latin typeface="Microsoft YaHei" charset="-122"/>
                <a:ea typeface="Microsoft YaHei" charset="-122"/>
                <a:cs typeface="Microsoft YaHei" charset="-122"/>
                <a:sym typeface="Helvetica Light"/>
              </a:rPr>
              <a:t>N</a:t>
            </a:r>
          </a:p>
        </p:txBody>
      </p:sp>
      <p:sp>
        <p:nvSpPr>
          <p:cNvPr id="99" name="矩形 98">
            <a:extLst>
              <a:ext uri="{FF2B5EF4-FFF2-40B4-BE49-F238E27FC236}">
                <a16:creationId xmlns="" xmlns:a16="http://schemas.microsoft.com/office/drawing/2014/main" id="{559086F8-CBAF-334A-9A0D-82212D57A46A}"/>
              </a:ext>
            </a:extLst>
          </p:cNvPr>
          <p:cNvSpPr/>
          <p:nvPr/>
        </p:nvSpPr>
        <p:spPr>
          <a:xfrm>
            <a:off x="8661098" y="1701767"/>
            <a:ext cx="2056753" cy="923849"/>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700" tIns="12700" rIns="12700" bIns="12700" numCol="1" spcCol="19050" rtlCol="0" anchor="ctr">
            <a:noAutofit/>
          </a:bodyPr>
          <a:lstStyle/>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en-US" altLang="zh-CN" sz="600" dirty="0">
              <a:solidFill>
                <a:schemeClr val="tx1"/>
              </a:solidFill>
              <a:latin typeface="Microsoft YaHei" charset="-122"/>
              <a:ea typeface="Microsoft YaHei" charset="-122"/>
              <a:cs typeface="Microsoft YaHei" charset="-122"/>
            </a:endParaRPr>
          </a:p>
          <a:p>
            <a:pPr algn="ctr" defTabSz="206375" hangingPunct="0"/>
            <a:endParaRPr lang="en-US" altLang="zh-CN" sz="600" dirty="0">
              <a:solidFill>
                <a:schemeClr val="tx1"/>
              </a:solidFill>
              <a:latin typeface="Microsoft YaHei" charset="-122"/>
              <a:ea typeface="Microsoft YaHei" charset="-122"/>
              <a:cs typeface="Microsoft YaHei" charset="-122"/>
              <a:sym typeface="Helvetica Light"/>
            </a:endParaRPr>
          </a:p>
          <a:p>
            <a:pPr algn="ctr" defTabSz="206375" hangingPunct="0"/>
            <a:endParaRPr lang="zh-CN" altLang="en-US" sz="600" dirty="0">
              <a:solidFill>
                <a:schemeClr val="tx1"/>
              </a:solidFill>
              <a:latin typeface="Microsoft YaHei" charset="-122"/>
              <a:ea typeface="Microsoft YaHei" charset="-122"/>
              <a:cs typeface="Microsoft YaHei" charset="-122"/>
              <a:sym typeface="Helvetica Light"/>
            </a:endParaRPr>
          </a:p>
        </p:txBody>
      </p:sp>
      <p:sp>
        <p:nvSpPr>
          <p:cNvPr id="100" name="文本框 99">
            <a:extLst>
              <a:ext uri="{FF2B5EF4-FFF2-40B4-BE49-F238E27FC236}">
                <a16:creationId xmlns="" xmlns:a16="http://schemas.microsoft.com/office/drawing/2014/main" id="{747FF4B5-D7AD-F249-A26A-C11099FF4E5B}"/>
              </a:ext>
            </a:extLst>
          </p:cNvPr>
          <p:cNvSpPr txBox="1"/>
          <p:nvPr/>
        </p:nvSpPr>
        <p:spPr>
          <a:xfrm>
            <a:off x="8396403" y="1460676"/>
            <a:ext cx="1033875" cy="241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400" dirty="0">
                <a:solidFill>
                  <a:srgbClr val="000000"/>
                </a:solidFill>
                <a:latin typeface="Microsoft YaHei" charset="-122"/>
                <a:ea typeface="Microsoft YaHei" charset="-122"/>
                <a:cs typeface="Microsoft YaHei" charset="-122"/>
                <a:sym typeface="Helvetica Light"/>
              </a:rPr>
              <a:t>区域</a:t>
            </a:r>
            <a:r>
              <a:rPr lang="en-US" altLang="zh-CN" sz="1400" dirty="0">
                <a:latin typeface="Microsoft YaHei" charset="-122"/>
                <a:ea typeface="Microsoft YaHei" charset="-122"/>
                <a:cs typeface="Microsoft YaHei" charset="-122"/>
              </a:rPr>
              <a:t>1</a:t>
            </a:r>
            <a:endParaRPr lang="en-US" altLang="zh-CN" sz="1400" dirty="0">
              <a:solidFill>
                <a:srgbClr val="000000"/>
              </a:solidFill>
              <a:latin typeface="Microsoft YaHei" charset="-122"/>
              <a:ea typeface="Microsoft YaHei" charset="-122"/>
              <a:cs typeface="Microsoft YaHei" charset="-122"/>
              <a:sym typeface="Helvetica Light"/>
            </a:endParaRPr>
          </a:p>
        </p:txBody>
      </p:sp>
      <p:sp>
        <p:nvSpPr>
          <p:cNvPr id="101" name="矩形 100">
            <a:extLst>
              <a:ext uri="{FF2B5EF4-FFF2-40B4-BE49-F238E27FC236}">
                <a16:creationId xmlns="" xmlns:a16="http://schemas.microsoft.com/office/drawing/2014/main" id="{166F063A-DC54-FF46-8F3C-ADA27F2FFBF1}"/>
              </a:ext>
            </a:extLst>
          </p:cNvPr>
          <p:cNvSpPr/>
          <p:nvPr/>
        </p:nvSpPr>
        <p:spPr>
          <a:xfrm>
            <a:off x="8289346" y="4483602"/>
            <a:ext cx="585345" cy="333425"/>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rPr>
              <a:t>管理节点</a:t>
            </a:r>
            <a:endParaRPr lang="en-US" altLang="zh-CN" sz="1000" dirty="0">
              <a:latin typeface="Microsoft YaHei" charset="-122"/>
              <a:ea typeface="Microsoft YaHei" charset="-122"/>
              <a:cs typeface="Microsoft YaHei" charset="-122"/>
            </a:endParaRPr>
          </a:p>
          <a:p>
            <a:pPr algn="ctr" defTabSz="206375" hangingPunct="0"/>
            <a:r>
              <a:rPr lang="zh-CN" altLang="en-US" sz="1000" dirty="0">
                <a:latin typeface="Microsoft YaHei" charset="-122"/>
                <a:ea typeface="Microsoft YaHei" charset="-122"/>
                <a:cs typeface="Microsoft YaHei" charset="-122"/>
              </a:rPr>
              <a:t>计算节点</a:t>
            </a:r>
            <a:endParaRPr lang="en-US" altLang="zh-CN" sz="1000" dirty="0">
              <a:latin typeface="Microsoft YaHei" charset="-122"/>
              <a:ea typeface="Microsoft YaHei" charset="-122"/>
              <a:cs typeface="Microsoft YaHei" charset="-122"/>
              <a:sym typeface="Helvetica Light"/>
            </a:endParaRPr>
          </a:p>
        </p:txBody>
      </p:sp>
      <p:sp>
        <p:nvSpPr>
          <p:cNvPr id="102" name="矩形 101">
            <a:extLst>
              <a:ext uri="{FF2B5EF4-FFF2-40B4-BE49-F238E27FC236}">
                <a16:creationId xmlns="" xmlns:a16="http://schemas.microsoft.com/office/drawing/2014/main" id="{C5E3385F-2464-2A45-A8D7-E757746A8738}"/>
              </a:ext>
            </a:extLst>
          </p:cNvPr>
          <p:cNvSpPr/>
          <p:nvPr/>
        </p:nvSpPr>
        <p:spPr>
          <a:xfrm>
            <a:off x="8289346" y="4252831"/>
            <a:ext cx="585345" cy="17953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sym typeface="Helvetica Light"/>
              </a:rPr>
              <a:t>元数据</a:t>
            </a:r>
            <a:endParaRPr lang="en-US" altLang="zh-CN" sz="1000" dirty="0">
              <a:latin typeface="Microsoft YaHei" charset="-122"/>
              <a:ea typeface="Microsoft YaHei" charset="-122"/>
              <a:cs typeface="Microsoft YaHei" charset="-122"/>
              <a:sym typeface="Helvetica Light"/>
            </a:endParaRPr>
          </a:p>
        </p:txBody>
      </p:sp>
      <p:sp>
        <p:nvSpPr>
          <p:cNvPr id="103" name="矩形 102">
            <a:extLst>
              <a:ext uri="{FF2B5EF4-FFF2-40B4-BE49-F238E27FC236}">
                <a16:creationId xmlns="" xmlns:a16="http://schemas.microsoft.com/office/drawing/2014/main" id="{AB75981D-4CE3-3F49-B0D5-7FA0EA04C0B3}"/>
              </a:ext>
            </a:extLst>
          </p:cNvPr>
          <p:cNvSpPr/>
          <p:nvPr/>
        </p:nvSpPr>
        <p:spPr>
          <a:xfrm>
            <a:off x="9396595" y="4485723"/>
            <a:ext cx="585345" cy="333425"/>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rPr>
              <a:t>管理节点</a:t>
            </a:r>
            <a:endParaRPr lang="en-US" altLang="zh-CN" sz="1000" dirty="0">
              <a:latin typeface="Microsoft YaHei" charset="-122"/>
              <a:ea typeface="Microsoft YaHei" charset="-122"/>
              <a:cs typeface="Microsoft YaHei" charset="-122"/>
            </a:endParaRPr>
          </a:p>
          <a:p>
            <a:pPr algn="ctr" defTabSz="206375" hangingPunct="0"/>
            <a:r>
              <a:rPr lang="zh-CN" altLang="en-US" sz="1000" dirty="0">
                <a:latin typeface="Microsoft YaHei" charset="-122"/>
                <a:ea typeface="Microsoft YaHei" charset="-122"/>
                <a:cs typeface="Microsoft YaHei" charset="-122"/>
              </a:rPr>
              <a:t>计算节点</a:t>
            </a:r>
            <a:endParaRPr lang="en-US" altLang="zh-CN" sz="1000" dirty="0">
              <a:latin typeface="Microsoft YaHei" charset="-122"/>
              <a:ea typeface="Microsoft YaHei" charset="-122"/>
              <a:cs typeface="Microsoft YaHei" charset="-122"/>
              <a:sym typeface="Helvetica Light"/>
            </a:endParaRPr>
          </a:p>
        </p:txBody>
      </p:sp>
      <p:sp>
        <p:nvSpPr>
          <p:cNvPr id="104" name="矩形 103">
            <a:extLst>
              <a:ext uri="{FF2B5EF4-FFF2-40B4-BE49-F238E27FC236}">
                <a16:creationId xmlns="" xmlns:a16="http://schemas.microsoft.com/office/drawing/2014/main" id="{439691C3-AFB2-6749-8EB6-92FE8F09B4DD}"/>
              </a:ext>
            </a:extLst>
          </p:cNvPr>
          <p:cNvSpPr/>
          <p:nvPr/>
        </p:nvSpPr>
        <p:spPr>
          <a:xfrm>
            <a:off x="9396595" y="4254952"/>
            <a:ext cx="585345" cy="17953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sym typeface="Helvetica Light"/>
              </a:rPr>
              <a:t>元数据</a:t>
            </a:r>
            <a:endParaRPr lang="en-US" altLang="zh-CN" sz="1000" dirty="0">
              <a:latin typeface="Microsoft YaHei" charset="-122"/>
              <a:ea typeface="Microsoft YaHei" charset="-122"/>
              <a:cs typeface="Microsoft YaHei" charset="-122"/>
              <a:sym typeface="Helvetica Light"/>
            </a:endParaRPr>
          </a:p>
        </p:txBody>
      </p:sp>
      <p:sp>
        <p:nvSpPr>
          <p:cNvPr id="105" name="矩形 104">
            <a:extLst>
              <a:ext uri="{FF2B5EF4-FFF2-40B4-BE49-F238E27FC236}">
                <a16:creationId xmlns="" xmlns:a16="http://schemas.microsoft.com/office/drawing/2014/main" id="{3D1841D9-383B-8545-B2EC-A5091A2D2299}"/>
              </a:ext>
            </a:extLst>
          </p:cNvPr>
          <p:cNvSpPr/>
          <p:nvPr/>
        </p:nvSpPr>
        <p:spPr>
          <a:xfrm>
            <a:off x="10506925" y="4483602"/>
            <a:ext cx="585345" cy="333425"/>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rPr>
              <a:t>管理节点</a:t>
            </a:r>
            <a:endParaRPr lang="en-US" altLang="zh-CN" sz="1000" dirty="0">
              <a:latin typeface="Microsoft YaHei" charset="-122"/>
              <a:ea typeface="Microsoft YaHei" charset="-122"/>
              <a:cs typeface="Microsoft YaHei" charset="-122"/>
            </a:endParaRPr>
          </a:p>
          <a:p>
            <a:pPr algn="ctr" defTabSz="206375" hangingPunct="0"/>
            <a:r>
              <a:rPr lang="zh-CN" altLang="en-US" sz="1000" dirty="0">
                <a:latin typeface="Microsoft YaHei" charset="-122"/>
                <a:ea typeface="Microsoft YaHei" charset="-122"/>
                <a:cs typeface="Microsoft YaHei" charset="-122"/>
              </a:rPr>
              <a:t>计算节点</a:t>
            </a:r>
            <a:endParaRPr lang="en-US" altLang="zh-CN" sz="1000" dirty="0">
              <a:latin typeface="Microsoft YaHei" charset="-122"/>
              <a:ea typeface="Microsoft YaHei" charset="-122"/>
              <a:cs typeface="Microsoft YaHei" charset="-122"/>
              <a:sym typeface="Helvetica Light"/>
            </a:endParaRPr>
          </a:p>
        </p:txBody>
      </p:sp>
      <p:sp>
        <p:nvSpPr>
          <p:cNvPr id="106" name="矩形 105">
            <a:extLst>
              <a:ext uri="{FF2B5EF4-FFF2-40B4-BE49-F238E27FC236}">
                <a16:creationId xmlns="" xmlns:a16="http://schemas.microsoft.com/office/drawing/2014/main" id="{3234D384-1B79-9B4B-A03F-768D8C50E976}"/>
              </a:ext>
            </a:extLst>
          </p:cNvPr>
          <p:cNvSpPr/>
          <p:nvPr/>
        </p:nvSpPr>
        <p:spPr>
          <a:xfrm>
            <a:off x="10506925" y="4252831"/>
            <a:ext cx="585345" cy="17953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sym typeface="Helvetica Light"/>
              </a:rPr>
              <a:t>元数据</a:t>
            </a:r>
            <a:endParaRPr lang="en-US" altLang="zh-CN" sz="1000" dirty="0">
              <a:latin typeface="Microsoft YaHei" charset="-122"/>
              <a:ea typeface="Microsoft YaHei" charset="-122"/>
              <a:cs typeface="Microsoft YaHei" charset="-122"/>
              <a:sym typeface="Helvetica Light"/>
            </a:endParaRPr>
          </a:p>
        </p:txBody>
      </p:sp>
      <p:sp>
        <p:nvSpPr>
          <p:cNvPr id="107" name="矩形 106">
            <a:extLst>
              <a:ext uri="{FF2B5EF4-FFF2-40B4-BE49-F238E27FC236}">
                <a16:creationId xmlns="" xmlns:a16="http://schemas.microsoft.com/office/drawing/2014/main" id="{9517560F-A99A-CE45-BAA3-48E1D8676E2A}"/>
              </a:ext>
            </a:extLst>
          </p:cNvPr>
          <p:cNvSpPr/>
          <p:nvPr/>
        </p:nvSpPr>
        <p:spPr>
          <a:xfrm>
            <a:off x="8928519" y="2187449"/>
            <a:ext cx="1580813" cy="333425"/>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rPr>
              <a:t>管理节点</a:t>
            </a:r>
            <a:endParaRPr lang="en-US" altLang="zh-CN" sz="1000" dirty="0">
              <a:latin typeface="Microsoft YaHei" charset="-122"/>
              <a:ea typeface="Microsoft YaHei" charset="-122"/>
              <a:cs typeface="Microsoft YaHei" charset="-122"/>
            </a:endParaRPr>
          </a:p>
          <a:p>
            <a:pPr algn="ctr" defTabSz="206375" hangingPunct="0"/>
            <a:r>
              <a:rPr lang="zh-CN" altLang="en-US" sz="1000" dirty="0">
                <a:latin typeface="Microsoft YaHei" charset="-122"/>
                <a:ea typeface="Microsoft YaHei" charset="-122"/>
                <a:cs typeface="Microsoft YaHei" charset="-122"/>
              </a:rPr>
              <a:t>计算节点</a:t>
            </a:r>
            <a:endParaRPr lang="en-US" altLang="zh-CN" sz="1000" dirty="0">
              <a:latin typeface="Microsoft YaHei" charset="-122"/>
              <a:ea typeface="Microsoft YaHei" charset="-122"/>
              <a:cs typeface="Microsoft YaHei" charset="-122"/>
              <a:sym typeface="Helvetica Light"/>
            </a:endParaRPr>
          </a:p>
        </p:txBody>
      </p:sp>
      <p:sp>
        <p:nvSpPr>
          <p:cNvPr id="108" name="矩形 107">
            <a:extLst>
              <a:ext uri="{FF2B5EF4-FFF2-40B4-BE49-F238E27FC236}">
                <a16:creationId xmlns="" xmlns:a16="http://schemas.microsoft.com/office/drawing/2014/main" id="{6E38949B-9AF8-7749-A045-846C7FAFF9C0}"/>
              </a:ext>
            </a:extLst>
          </p:cNvPr>
          <p:cNvSpPr/>
          <p:nvPr/>
        </p:nvSpPr>
        <p:spPr>
          <a:xfrm>
            <a:off x="8928519" y="1956671"/>
            <a:ext cx="1580813" cy="179537"/>
          </a:xfrm>
          <a:prstGeom prst="rect">
            <a:avLst/>
          </a:prstGeom>
          <a:noFill/>
          <a:ln w="12700" cap="flat">
            <a:solidFill>
              <a:schemeClr val="bg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19050" rtlCol="0" anchor="ctr">
            <a:spAutoFit/>
          </a:bodyPr>
          <a:lstStyle/>
          <a:p>
            <a:pPr algn="ctr" defTabSz="206375" hangingPunct="0"/>
            <a:r>
              <a:rPr lang="zh-CN" altLang="en-US" sz="1000" dirty="0">
                <a:latin typeface="Microsoft YaHei" charset="-122"/>
                <a:ea typeface="Microsoft YaHei" charset="-122"/>
                <a:cs typeface="Microsoft YaHei" charset="-122"/>
                <a:sym typeface="Helvetica Light"/>
              </a:rPr>
              <a:t>元数据</a:t>
            </a:r>
            <a:endParaRPr lang="en-US" altLang="zh-CN" sz="1000" dirty="0">
              <a:latin typeface="Microsoft YaHei" charset="-122"/>
              <a:ea typeface="Microsoft YaHei" charset="-122"/>
              <a:cs typeface="Microsoft YaHei" charset="-122"/>
              <a:sym typeface="Helvetica Light"/>
            </a:endParaRPr>
          </a:p>
        </p:txBody>
      </p:sp>
      <p:cxnSp>
        <p:nvCxnSpPr>
          <p:cNvPr id="110" name="肘形连接符 109">
            <a:extLst>
              <a:ext uri="{FF2B5EF4-FFF2-40B4-BE49-F238E27FC236}">
                <a16:creationId xmlns="" xmlns:a16="http://schemas.microsoft.com/office/drawing/2014/main" id="{7C4F01FF-AA68-C44A-B03F-309B6C7F8E7F}"/>
              </a:ext>
            </a:extLst>
          </p:cNvPr>
          <p:cNvCxnSpPr>
            <a:stCxn id="99" idx="2"/>
            <a:endCxn id="94" idx="0"/>
          </p:cNvCxnSpPr>
          <p:nvPr/>
        </p:nvCxnSpPr>
        <p:spPr>
          <a:xfrm rot="5400000">
            <a:off x="8529891" y="2728284"/>
            <a:ext cx="1262252" cy="105689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a:extLst>
              <a:ext uri="{FF2B5EF4-FFF2-40B4-BE49-F238E27FC236}">
                <a16:creationId xmlns="" xmlns:a16="http://schemas.microsoft.com/office/drawing/2014/main" id="{765E7A3C-3559-DB4B-8051-AAEB27FFF271}"/>
              </a:ext>
            </a:extLst>
          </p:cNvPr>
          <p:cNvCxnSpPr>
            <a:cxnSpLocks/>
            <a:stCxn id="99" idx="2"/>
            <a:endCxn id="96" idx="0"/>
          </p:cNvCxnSpPr>
          <p:nvPr/>
        </p:nvCxnSpPr>
        <p:spPr>
          <a:xfrm rot="5400000">
            <a:off x="9057399" y="3255801"/>
            <a:ext cx="1262252" cy="188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肘形连接符 113">
            <a:extLst>
              <a:ext uri="{FF2B5EF4-FFF2-40B4-BE49-F238E27FC236}">
                <a16:creationId xmlns="" xmlns:a16="http://schemas.microsoft.com/office/drawing/2014/main" id="{3CF1064A-808A-B448-935E-F89F508C6AB1}"/>
              </a:ext>
            </a:extLst>
          </p:cNvPr>
          <p:cNvCxnSpPr>
            <a:cxnSpLocks/>
            <a:stCxn id="99" idx="2"/>
          </p:cNvCxnSpPr>
          <p:nvPr/>
        </p:nvCxnSpPr>
        <p:spPr>
          <a:xfrm rot="16200000" flipH="1">
            <a:off x="9626347" y="2688733"/>
            <a:ext cx="1262252" cy="113601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 xmlns:a16="http://schemas.microsoft.com/office/drawing/2014/main" id="{9E942DAB-B8CB-684B-A084-B263BD343788}"/>
              </a:ext>
            </a:extLst>
          </p:cNvPr>
          <p:cNvSpPr txBox="1"/>
          <p:nvPr/>
        </p:nvSpPr>
        <p:spPr>
          <a:xfrm>
            <a:off x="8543801" y="3491012"/>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19050" rtlCol="0" anchor="ctr">
            <a:spAutoFit/>
          </a:bodyPr>
          <a:lstStyle/>
          <a:p>
            <a:pPr algn="ctr" defTabSz="412750" hangingPunct="0"/>
            <a:r>
              <a:rPr lang="zh-CN" altLang="en-US" sz="1200" dirty="0">
                <a:solidFill>
                  <a:srgbClr val="FF0000"/>
                </a:solidFill>
              </a:rPr>
              <a:t>外部数据交换</a:t>
            </a:r>
            <a:endParaRPr lang="zh-CN" altLang="en-US" sz="1200" dirty="0">
              <a:solidFill>
                <a:srgbClr val="FF0000"/>
              </a:solidFill>
              <a:sym typeface="Helvetica Light"/>
            </a:endParaRPr>
          </a:p>
        </p:txBody>
      </p:sp>
      <p:sp>
        <p:nvSpPr>
          <p:cNvPr id="118" name="文本框 117">
            <a:extLst>
              <a:ext uri="{FF2B5EF4-FFF2-40B4-BE49-F238E27FC236}">
                <a16:creationId xmlns="" xmlns:a16="http://schemas.microsoft.com/office/drawing/2014/main" id="{436B44D1-C585-384C-B0F8-63022950BD13}"/>
              </a:ext>
            </a:extLst>
          </p:cNvPr>
          <p:cNvSpPr txBox="1"/>
          <p:nvPr/>
        </p:nvSpPr>
        <p:spPr>
          <a:xfrm>
            <a:off x="10813646" y="3483514"/>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19050" rtlCol="0" anchor="ctr">
            <a:spAutoFit/>
          </a:bodyPr>
          <a:lstStyle/>
          <a:p>
            <a:pPr algn="ctr" defTabSz="412750" hangingPunct="0"/>
            <a:r>
              <a:rPr lang="zh-CN" altLang="en-US" sz="1200" dirty="0">
                <a:solidFill>
                  <a:srgbClr val="FF0000"/>
                </a:solidFill>
              </a:rPr>
              <a:t>外部数据交换</a:t>
            </a:r>
            <a:endParaRPr lang="zh-CN" altLang="en-US" sz="1200" dirty="0">
              <a:solidFill>
                <a:srgbClr val="FF0000"/>
              </a:solidFill>
              <a:sym typeface="Helvetica Light"/>
            </a:endParaRPr>
          </a:p>
        </p:txBody>
      </p:sp>
      <p:sp>
        <p:nvSpPr>
          <p:cNvPr id="119" name="文本框 118">
            <a:extLst>
              <a:ext uri="{FF2B5EF4-FFF2-40B4-BE49-F238E27FC236}">
                <a16:creationId xmlns="" xmlns:a16="http://schemas.microsoft.com/office/drawing/2014/main" id="{5B4081B7-76E4-D547-89A6-1AAA5BD3C14A}"/>
              </a:ext>
            </a:extLst>
          </p:cNvPr>
          <p:cNvSpPr txBox="1"/>
          <p:nvPr/>
        </p:nvSpPr>
        <p:spPr>
          <a:xfrm>
            <a:off x="9622657" y="3483853"/>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19050" rtlCol="0" anchor="ctr">
            <a:spAutoFit/>
          </a:bodyPr>
          <a:lstStyle/>
          <a:p>
            <a:pPr algn="ctr" defTabSz="412750" hangingPunct="0"/>
            <a:r>
              <a:rPr lang="zh-CN" altLang="en-US" sz="1200" dirty="0">
                <a:solidFill>
                  <a:srgbClr val="FF0000"/>
                </a:solidFill>
              </a:rPr>
              <a:t>外部数据交换</a:t>
            </a:r>
            <a:endParaRPr lang="zh-CN" altLang="en-US" sz="1200" dirty="0">
              <a:solidFill>
                <a:srgbClr val="FF0000"/>
              </a:solidFill>
              <a:sym typeface="Helvetica Light"/>
            </a:endParaRPr>
          </a:p>
        </p:txBody>
      </p:sp>
      <p:sp>
        <p:nvSpPr>
          <p:cNvPr id="120" name="矩形 119">
            <a:extLst>
              <a:ext uri="{FF2B5EF4-FFF2-40B4-BE49-F238E27FC236}">
                <a16:creationId xmlns="" xmlns:a16="http://schemas.microsoft.com/office/drawing/2014/main" id="{00AEBD0D-0BAB-324C-9616-D9531AE664C8}"/>
              </a:ext>
            </a:extLst>
          </p:cNvPr>
          <p:cNvSpPr/>
          <p:nvPr/>
        </p:nvSpPr>
        <p:spPr>
          <a:xfrm>
            <a:off x="9338883" y="5538722"/>
            <a:ext cx="707886" cy="415499"/>
          </a:xfrm>
          <a:prstGeom prst="rect">
            <a:avLst/>
          </a:prstGeom>
        </p:spPr>
        <p:txBody>
          <a:bodyPr wrap="none" lIns="45720" tIns="22860" rIns="45720" bIns="22860">
            <a:spAutoFit/>
          </a:bodyPr>
          <a:lstStyle/>
          <a:p>
            <a:r>
              <a:rPr lang="zh-CN" altLang="en-US" sz="2400" dirty="0">
                <a:solidFill>
                  <a:srgbClr val="181818"/>
                </a:solidFill>
                <a:latin typeface="Microsoft YaHei" panose="020B0503020204020204" pitchFamily="34" charset="-122"/>
                <a:ea typeface="Microsoft YaHei" panose="020B0503020204020204" pitchFamily="34" charset="-122"/>
              </a:rPr>
              <a:t>传统</a:t>
            </a:r>
            <a:endParaRPr lang="zh-CN" altLang="en-US" dirty="0"/>
          </a:p>
        </p:txBody>
      </p:sp>
      <p:sp>
        <p:nvSpPr>
          <p:cNvPr id="121" name="矩形 120">
            <a:extLst>
              <a:ext uri="{FF2B5EF4-FFF2-40B4-BE49-F238E27FC236}">
                <a16:creationId xmlns="" xmlns:a16="http://schemas.microsoft.com/office/drawing/2014/main" id="{B4072972-6AAC-1449-9954-2056E38E0531}"/>
              </a:ext>
            </a:extLst>
          </p:cNvPr>
          <p:cNvSpPr/>
          <p:nvPr/>
        </p:nvSpPr>
        <p:spPr>
          <a:xfrm>
            <a:off x="3357014" y="5538722"/>
            <a:ext cx="707887" cy="415499"/>
          </a:xfrm>
          <a:prstGeom prst="rect">
            <a:avLst/>
          </a:prstGeom>
        </p:spPr>
        <p:txBody>
          <a:bodyPr wrap="none" lIns="45720" tIns="22860" rIns="45720" bIns="22860">
            <a:spAutoFit/>
          </a:bodyPr>
          <a:lstStyle/>
          <a:p>
            <a:r>
              <a:rPr lang="zh-CN" altLang="en-US" sz="2400" dirty="0">
                <a:solidFill>
                  <a:srgbClr val="181818"/>
                </a:solidFill>
                <a:latin typeface="Microsoft YaHei" panose="020B0503020204020204" pitchFamily="34" charset="-122"/>
                <a:ea typeface="Microsoft YaHei" panose="020B0503020204020204" pitchFamily="34" charset="-122"/>
              </a:rPr>
              <a:t>阿里</a:t>
            </a:r>
            <a:endParaRPr lang="zh-CN" altLang="en-US" dirty="0"/>
          </a:p>
        </p:txBody>
      </p:sp>
    </p:spTree>
    <p:extLst>
      <p:ext uri="{BB962C8B-B14F-4D97-AF65-F5344CB8AC3E}">
        <p14:creationId xmlns:p14="http://schemas.microsoft.com/office/powerpoint/2010/main" val="173397516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349">
            <a:extLst>
              <a:ext uri="{FF2B5EF4-FFF2-40B4-BE49-F238E27FC236}">
                <a16:creationId xmlns="" xmlns:a16="http://schemas.microsoft.com/office/drawing/2014/main" id="{98615758-689F-0C42-AE7F-9A301551EDD1}"/>
              </a:ext>
            </a:extLst>
          </p:cNvPr>
          <p:cNvSpPr/>
          <p:nvPr/>
        </p:nvSpPr>
        <p:spPr>
          <a:xfrm>
            <a:off x="484385" y="201244"/>
            <a:ext cx="115010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pPr defTabSz="412750" hangingPunct="0"/>
            <a:r>
              <a:rPr lang="zh-CN" altLang="en-US" sz="2700" kern="0" dirty="0">
                <a:solidFill>
                  <a:srgbClr val="181818"/>
                </a:solidFill>
                <a:latin typeface="Microsoft YaHei" panose="020B0503020204020204" pitchFamily="34" charset="-122"/>
                <a:ea typeface="Microsoft YaHei" panose="020B0503020204020204" pitchFamily="34" charset="-122"/>
              </a:rPr>
              <a:t>数据中台：数据研发平台一  智能研发模式</a:t>
            </a:r>
            <a:endParaRPr sz="2700" kern="0" dirty="0">
              <a:solidFill>
                <a:srgbClr val="181818"/>
              </a:solidFill>
              <a:latin typeface="Microsoft YaHei" panose="020B0503020204020204" pitchFamily="34" charset="-122"/>
              <a:ea typeface="Microsoft YaHei" panose="020B0503020204020204" pitchFamily="34" charset="-122"/>
            </a:endParaRPr>
          </a:p>
        </p:txBody>
      </p:sp>
      <p:grpSp>
        <p:nvGrpSpPr>
          <p:cNvPr id="165" name="组合 164">
            <a:extLst>
              <a:ext uri="{FF2B5EF4-FFF2-40B4-BE49-F238E27FC236}">
                <a16:creationId xmlns="" xmlns:a16="http://schemas.microsoft.com/office/drawing/2014/main" id="{5642AF40-4D1F-D74F-8FB2-C56418104FCB}"/>
              </a:ext>
            </a:extLst>
          </p:cNvPr>
          <p:cNvGrpSpPr/>
          <p:nvPr/>
        </p:nvGrpSpPr>
        <p:grpSpPr>
          <a:xfrm>
            <a:off x="356673" y="1175611"/>
            <a:ext cx="11343878" cy="5027684"/>
            <a:chOff x="1036075" y="3077362"/>
            <a:chExt cx="22687755" cy="10055368"/>
          </a:xfrm>
        </p:grpSpPr>
        <p:sp>
          <p:nvSpPr>
            <p:cNvPr id="166" name="圆角矩形">
              <a:extLst>
                <a:ext uri="{FF2B5EF4-FFF2-40B4-BE49-F238E27FC236}">
                  <a16:creationId xmlns="" xmlns:a16="http://schemas.microsoft.com/office/drawing/2014/main" id="{27326D7F-05AD-3447-B518-557DD5F20DC0}"/>
                </a:ext>
              </a:extLst>
            </p:cNvPr>
            <p:cNvSpPr/>
            <p:nvPr/>
          </p:nvSpPr>
          <p:spPr>
            <a:xfrm>
              <a:off x="1046710" y="4518538"/>
              <a:ext cx="22677120" cy="7395234"/>
            </a:xfrm>
            <a:prstGeom prst="roundRect">
              <a:avLst>
                <a:gd name="adj" fmla="val 2675"/>
              </a:avLst>
            </a:prstGeom>
            <a:solidFill>
              <a:srgbClr val="584ABA">
                <a:alpha val="16551"/>
              </a:srgbClr>
            </a:solidFill>
            <a:ln w="12700">
              <a:solidFill>
                <a:srgbClr val="6D5DE2">
                  <a:alpha val="71000"/>
                </a:srgbClr>
              </a:solid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Helvetica Light"/>
              </a:endParaRPr>
            </a:p>
          </p:txBody>
        </p:sp>
        <p:sp>
          <p:nvSpPr>
            <p:cNvPr id="167" name="圆角矩形">
              <a:extLst>
                <a:ext uri="{FF2B5EF4-FFF2-40B4-BE49-F238E27FC236}">
                  <a16:creationId xmlns="" xmlns:a16="http://schemas.microsoft.com/office/drawing/2014/main" id="{62308B13-56BA-844B-B0BE-0080CDB74E29}"/>
                </a:ext>
              </a:extLst>
            </p:cNvPr>
            <p:cNvSpPr/>
            <p:nvPr/>
          </p:nvSpPr>
          <p:spPr>
            <a:xfrm>
              <a:off x="2128894" y="5959889"/>
              <a:ext cx="20995728" cy="4142002"/>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168" name="矩形">
              <a:extLst>
                <a:ext uri="{FF2B5EF4-FFF2-40B4-BE49-F238E27FC236}">
                  <a16:creationId xmlns="" xmlns:a16="http://schemas.microsoft.com/office/drawing/2014/main" id="{0481D476-358A-0A41-9D9D-9055E43A2245}"/>
                </a:ext>
              </a:extLst>
            </p:cNvPr>
            <p:cNvSpPr/>
            <p:nvPr/>
          </p:nvSpPr>
          <p:spPr>
            <a:xfrm>
              <a:off x="3865760" y="6216286"/>
              <a:ext cx="2880000" cy="3691328"/>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数据集成</a:t>
              </a:r>
              <a:endParaRPr sz="1200" kern="0" dirty="0">
                <a:solidFill>
                  <a:srgbClr val="000000"/>
                </a:solidFill>
                <a:latin typeface="Microsoft YaHei"/>
                <a:ea typeface="Microsoft YaHei"/>
                <a:cs typeface="Microsoft YaHei"/>
                <a:sym typeface="Microsoft YaHei"/>
              </a:endParaRPr>
            </a:p>
          </p:txBody>
        </p:sp>
        <p:sp>
          <p:nvSpPr>
            <p:cNvPr id="169" name="圆角矩形">
              <a:extLst>
                <a:ext uri="{FF2B5EF4-FFF2-40B4-BE49-F238E27FC236}">
                  <a16:creationId xmlns="" xmlns:a16="http://schemas.microsoft.com/office/drawing/2014/main" id="{7054E8B4-C535-0D4D-BF96-4F58E9991A59}"/>
                </a:ext>
              </a:extLst>
            </p:cNvPr>
            <p:cNvSpPr/>
            <p:nvPr/>
          </p:nvSpPr>
          <p:spPr>
            <a:xfrm>
              <a:off x="2128894" y="10206330"/>
              <a:ext cx="12643580" cy="674609"/>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170" name="圆角矩形">
              <a:extLst>
                <a:ext uri="{FF2B5EF4-FFF2-40B4-BE49-F238E27FC236}">
                  <a16:creationId xmlns="" xmlns:a16="http://schemas.microsoft.com/office/drawing/2014/main" id="{4527E5A2-8FD8-FD4B-B77A-2A38F8A1B30B}"/>
                </a:ext>
              </a:extLst>
            </p:cNvPr>
            <p:cNvSpPr/>
            <p:nvPr/>
          </p:nvSpPr>
          <p:spPr>
            <a:xfrm>
              <a:off x="7590524" y="10314818"/>
              <a:ext cx="3240000" cy="432000"/>
            </a:xfrm>
            <a:prstGeom prst="roundRect">
              <a:avLst>
                <a:gd name="adj" fmla="val 0"/>
              </a:avLst>
            </a:prstGeom>
            <a:gradFill>
              <a:gsLst>
                <a:gs pos="0">
                  <a:srgbClr val="6B57DF"/>
                </a:gs>
                <a:gs pos="100000">
                  <a:srgbClr val="307EEC"/>
                </a:gs>
              </a:gsLst>
              <a:lin ang="0" scaled="0"/>
            </a:gra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项目空间</a:t>
              </a:r>
              <a:endParaRPr sz="1000" kern="0" dirty="0">
                <a:solidFill>
                  <a:srgbClr val="FFFFFF"/>
                </a:solidFill>
                <a:latin typeface="微软雅黑"/>
                <a:ea typeface="微软雅黑"/>
                <a:cs typeface="微软雅黑"/>
                <a:sym typeface="Helvetica Light"/>
              </a:endParaRPr>
            </a:p>
          </p:txBody>
        </p:sp>
        <p:sp>
          <p:nvSpPr>
            <p:cNvPr id="171" name="数据技术…">
              <a:extLst>
                <a:ext uri="{FF2B5EF4-FFF2-40B4-BE49-F238E27FC236}">
                  <a16:creationId xmlns="" xmlns:a16="http://schemas.microsoft.com/office/drawing/2014/main" id="{EE60560A-37E2-944B-8501-ADCBF46D4E63}"/>
                </a:ext>
              </a:extLst>
            </p:cNvPr>
            <p:cNvSpPr txBox="1"/>
            <p:nvPr/>
          </p:nvSpPr>
          <p:spPr>
            <a:xfrm>
              <a:off x="2289837" y="10324054"/>
              <a:ext cx="1638004" cy="4226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000000"/>
                  </a:solidFill>
                  <a:latin typeface="Microsoft YaHei" charset="-122"/>
                  <a:ea typeface="Microsoft YaHei" charset="-122"/>
                  <a:cs typeface="Microsoft YaHei" charset="-122"/>
                  <a:sym typeface="Microsoft YaHei"/>
                </a:rPr>
                <a:t>规划</a:t>
              </a:r>
              <a:endParaRPr sz="1400" kern="0" dirty="0">
                <a:solidFill>
                  <a:srgbClr val="000000"/>
                </a:solidFill>
                <a:latin typeface="Microsoft YaHei" charset="-122"/>
                <a:ea typeface="Microsoft YaHei" charset="-122"/>
                <a:cs typeface="Microsoft YaHei" charset="-122"/>
                <a:sym typeface="Microsoft YaHei"/>
              </a:endParaRPr>
            </a:p>
          </p:txBody>
        </p:sp>
        <p:sp>
          <p:nvSpPr>
            <p:cNvPr id="172" name="圆角矩形">
              <a:extLst>
                <a:ext uri="{FF2B5EF4-FFF2-40B4-BE49-F238E27FC236}">
                  <a16:creationId xmlns="" xmlns:a16="http://schemas.microsoft.com/office/drawing/2014/main" id="{453BDCB9-0B70-064C-8421-12B6FA18E87F}"/>
                </a:ext>
              </a:extLst>
            </p:cNvPr>
            <p:cNvSpPr/>
            <p:nvPr/>
          </p:nvSpPr>
          <p:spPr>
            <a:xfrm>
              <a:off x="3886935" y="10342015"/>
              <a:ext cx="3240000" cy="432000"/>
            </a:xfrm>
            <a:prstGeom prst="roundRect">
              <a:avLst>
                <a:gd name="adj" fmla="val 0"/>
              </a:avLst>
            </a:prstGeom>
            <a:gradFill>
              <a:gsLst>
                <a:gs pos="0">
                  <a:srgbClr val="6B57DF"/>
                </a:gs>
                <a:gs pos="100000">
                  <a:srgbClr val="307EEC"/>
                </a:gs>
              </a:gsLst>
              <a:lin ang="0" scaled="0"/>
            </a:gra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业务总线</a:t>
              </a:r>
              <a:endParaRPr sz="1000" kern="0" dirty="0">
                <a:solidFill>
                  <a:srgbClr val="FFFFFF"/>
                </a:solidFill>
                <a:latin typeface="微软雅黑"/>
                <a:ea typeface="微软雅黑"/>
                <a:cs typeface="微软雅黑"/>
                <a:sym typeface="Helvetica Light"/>
              </a:endParaRPr>
            </a:p>
          </p:txBody>
        </p:sp>
        <p:sp>
          <p:nvSpPr>
            <p:cNvPr id="173" name="圆角矩形">
              <a:extLst>
                <a:ext uri="{FF2B5EF4-FFF2-40B4-BE49-F238E27FC236}">
                  <a16:creationId xmlns="" xmlns:a16="http://schemas.microsoft.com/office/drawing/2014/main" id="{8D90C800-8E7F-1149-8D6B-12352BEB4056}"/>
                </a:ext>
              </a:extLst>
            </p:cNvPr>
            <p:cNvSpPr/>
            <p:nvPr/>
          </p:nvSpPr>
          <p:spPr>
            <a:xfrm>
              <a:off x="11213405" y="10314818"/>
              <a:ext cx="3240000" cy="432000"/>
            </a:xfrm>
            <a:prstGeom prst="roundRect">
              <a:avLst>
                <a:gd name="adj" fmla="val 0"/>
              </a:avLst>
            </a:prstGeom>
            <a:gradFill>
              <a:gsLst>
                <a:gs pos="0">
                  <a:srgbClr val="6B57DF"/>
                </a:gs>
                <a:gs pos="100000">
                  <a:srgbClr val="307EEC"/>
                </a:gs>
              </a:gsLst>
              <a:lin ang="0" scaled="0"/>
            </a:gra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数据源</a:t>
              </a:r>
              <a:endParaRPr sz="1000" kern="0" dirty="0">
                <a:solidFill>
                  <a:srgbClr val="FFFFFF"/>
                </a:solidFill>
                <a:latin typeface="微软雅黑"/>
                <a:ea typeface="微软雅黑"/>
                <a:cs typeface="微软雅黑"/>
                <a:sym typeface="Helvetica Light"/>
              </a:endParaRPr>
            </a:p>
          </p:txBody>
        </p:sp>
        <p:sp>
          <p:nvSpPr>
            <p:cNvPr id="174" name="圆角矩形">
              <a:extLst>
                <a:ext uri="{FF2B5EF4-FFF2-40B4-BE49-F238E27FC236}">
                  <a16:creationId xmlns="" xmlns:a16="http://schemas.microsoft.com/office/drawing/2014/main" id="{31EA2ADE-484E-5A49-8C0D-12387655A95F}"/>
                </a:ext>
              </a:extLst>
            </p:cNvPr>
            <p:cNvSpPr/>
            <p:nvPr/>
          </p:nvSpPr>
          <p:spPr>
            <a:xfrm>
              <a:off x="1046711" y="3077362"/>
              <a:ext cx="22666484" cy="1137036"/>
            </a:xfrm>
            <a:prstGeom prst="roundRect">
              <a:avLst>
                <a:gd name="adj" fmla="val 12971"/>
              </a:avLst>
            </a:prstGeom>
            <a:solidFill>
              <a:srgbClr val="92181A"/>
            </a:solidFill>
            <a:ln w="12700">
              <a:miter lim="400000"/>
              <a:tailEnd type="triangle"/>
            </a:ln>
          </p:spPr>
          <p:txBody>
            <a:bodyPr tIns="91439" bIns="91439" anchor="ctr">
              <a:noAutofit/>
            </a:bodyPr>
            <a:lstStyle/>
            <a:p>
              <a:pPr defTabSz="609600" hangingPunct="0">
                <a:defRPr sz="1000">
                  <a:solidFill>
                    <a:srgbClr val="FFFFFF"/>
                  </a:solidFill>
                  <a:latin typeface="Microsoft YaHei"/>
                  <a:ea typeface="Microsoft YaHei"/>
                  <a:cs typeface="Microsoft YaHei"/>
                  <a:sym typeface="Microsoft YaHei"/>
                </a:defRPr>
              </a:pPr>
              <a:endParaRPr sz="1200" kern="0">
                <a:solidFill>
                  <a:srgbClr val="FFFFFF"/>
                </a:solidFill>
                <a:latin typeface="Microsoft YaHei" charset="-122"/>
                <a:ea typeface="Microsoft YaHei" charset="-122"/>
                <a:cs typeface="Microsoft YaHei" charset="-122"/>
                <a:sym typeface="Microsoft YaHei"/>
              </a:endParaRPr>
            </a:p>
          </p:txBody>
        </p:sp>
        <p:sp>
          <p:nvSpPr>
            <p:cNvPr id="175" name="数据技术…">
              <a:extLst>
                <a:ext uri="{FF2B5EF4-FFF2-40B4-BE49-F238E27FC236}">
                  <a16:creationId xmlns="" xmlns:a16="http://schemas.microsoft.com/office/drawing/2014/main" id="{FC071F65-7717-5A4D-99E9-ED60BE7EFDCD}"/>
                </a:ext>
              </a:extLst>
            </p:cNvPr>
            <p:cNvSpPr txBox="1"/>
            <p:nvPr/>
          </p:nvSpPr>
          <p:spPr>
            <a:xfrm>
              <a:off x="1765729" y="3214791"/>
              <a:ext cx="1696384" cy="82933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algn="ctr" defTabSz="609600" hangingPunct="0">
                <a:defRPr sz="1400">
                  <a:solidFill>
                    <a:srgbClr val="FFFFFF"/>
                  </a:solidFill>
                  <a:latin typeface="Microsoft YaHei"/>
                  <a:ea typeface="Microsoft YaHei"/>
                  <a:cs typeface="Microsoft YaHei"/>
                  <a:sym typeface="Microsoft YaHei"/>
                </a:defRPr>
              </a:pPr>
              <a:r>
                <a:rPr lang="zh-CN" altLang="en-US" sz="1400" b="1" kern="0" dirty="0">
                  <a:solidFill>
                    <a:srgbClr val="000000"/>
                  </a:solidFill>
                  <a:latin typeface="Microsoft YaHei" charset="-122"/>
                  <a:ea typeface="Microsoft YaHei" charset="-122"/>
                  <a:cs typeface="Microsoft YaHei" charset="-122"/>
                  <a:sym typeface="Microsoft YaHei"/>
                </a:rPr>
                <a:t>支持的</a:t>
              </a:r>
              <a:endParaRPr lang="en-US" altLang="zh-CN" sz="1400" b="1" kern="0" dirty="0">
                <a:solidFill>
                  <a:srgbClr val="000000"/>
                </a:solidFill>
                <a:latin typeface="Microsoft YaHei" charset="-122"/>
                <a:ea typeface="Microsoft YaHei" charset="-122"/>
                <a:cs typeface="Microsoft YaHei" charset="-122"/>
                <a:sym typeface="Microsoft YaHei"/>
              </a:endParaRPr>
            </a:p>
            <a:p>
              <a:pPr algn="ctr" defTabSz="609600" hangingPunct="0">
                <a:defRPr sz="1400">
                  <a:solidFill>
                    <a:srgbClr val="FFFFFF"/>
                  </a:solidFill>
                  <a:latin typeface="Microsoft YaHei"/>
                  <a:ea typeface="Microsoft YaHei"/>
                  <a:cs typeface="Microsoft YaHei"/>
                  <a:sym typeface="Microsoft YaHei"/>
                </a:defRPr>
              </a:pPr>
              <a:r>
                <a:rPr lang="zh-CN" altLang="en-US" sz="1400" b="1" kern="0" dirty="0">
                  <a:solidFill>
                    <a:srgbClr val="000000"/>
                  </a:solidFill>
                  <a:latin typeface="Microsoft YaHei" charset="-122"/>
                  <a:ea typeface="Microsoft YaHei" charset="-122"/>
                  <a:cs typeface="Microsoft YaHei" charset="-122"/>
                  <a:sym typeface="Microsoft YaHei"/>
                </a:rPr>
                <a:t>环境</a:t>
              </a:r>
              <a:endParaRPr sz="1400" b="1" kern="0" dirty="0">
                <a:solidFill>
                  <a:srgbClr val="000000"/>
                </a:solidFill>
                <a:latin typeface="Microsoft YaHei" charset="-122"/>
                <a:ea typeface="Microsoft YaHei" charset="-122"/>
                <a:cs typeface="Microsoft YaHei" charset="-122"/>
                <a:sym typeface="Microsoft YaHei"/>
              </a:endParaRPr>
            </a:p>
          </p:txBody>
        </p:sp>
        <p:sp>
          <p:nvSpPr>
            <p:cNvPr id="176" name="圆角矩形">
              <a:extLst>
                <a:ext uri="{FF2B5EF4-FFF2-40B4-BE49-F238E27FC236}">
                  <a16:creationId xmlns="" xmlns:a16="http://schemas.microsoft.com/office/drawing/2014/main" id="{A8FBD9A4-FECB-1D4D-A574-92E9389F5870}"/>
                </a:ext>
              </a:extLst>
            </p:cNvPr>
            <p:cNvSpPr/>
            <p:nvPr/>
          </p:nvSpPr>
          <p:spPr>
            <a:xfrm>
              <a:off x="3844577" y="3292973"/>
              <a:ext cx="3960000" cy="684000"/>
            </a:xfrm>
            <a:prstGeom prst="roundRect">
              <a:avLst>
                <a:gd name="adj" fmla="val 0"/>
              </a:avLst>
            </a:prstGeom>
            <a:solidFill>
              <a:schemeClr val="bg1">
                <a:alpha val="14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kern="0" dirty="0">
                  <a:latin typeface="Microsoft YaHei" charset="-122"/>
                  <a:ea typeface="Microsoft YaHei" charset="-122"/>
                  <a:cs typeface="Microsoft YaHei" charset="-122"/>
                </a:rPr>
                <a:t>国内专有云</a:t>
              </a:r>
              <a:endParaRPr kern="0" dirty="0">
                <a:latin typeface="Microsoft YaHei" charset="-122"/>
                <a:ea typeface="Microsoft YaHei" charset="-122"/>
                <a:cs typeface="Microsoft YaHei" charset="-122"/>
              </a:endParaRPr>
            </a:p>
          </p:txBody>
        </p:sp>
        <p:sp>
          <p:nvSpPr>
            <p:cNvPr id="177" name="圆角矩形">
              <a:extLst>
                <a:ext uri="{FF2B5EF4-FFF2-40B4-BE49-F238E27FC236}">
                  <a16:creationId xmlns="" xmlns:a16="http://schemas.microsoft.com/office/drawing/2014/main" id="{A8258450-F1E0-034B-BAF1-6C3BCE5AC986}"/>
                </a:ext>
              </a:extLst>
            </p:cNvPr>
            <p:cNvSpPr/>
            <p:nvPr/>
          </p:nvSpPr>
          <p:spPr>
            <a:xfrm>
              <a:off x="8800220" y="3292973"/>
              <a:ext cx="3960000" cy="684000"/>
            </a:xfrm>
            <a:prstGeom prst="roundRect">
              <a:avLst>
                <a:gd name="adj" fmla="val 0"/>
              </a:avLst>
            </a:prstGeom>
            <a:solidFill>
              <a:schemeClr val="bg1">
                <a:alpha val="14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kern="0" dirty="0">
                  <a:latin typeface="Microsoft YaHei" charset="-122"/>
                  <a:ea typeface="Microsoft YaHei" charset="-122"/>
                  <a:cs typeface="Microsoft YaHei" charset="-122"/>
                </a:rPr>
                <a:t>Hadoop</a:t>
              </a:r>
              <a:r>
                <a:rPr lang="zh-CN" altLang="en-US" kern="0" dirty="0">
                  <a:latin typeface="Microsoft YaHei" charset="-122"/>
                  <a:ea typeface="Microsoft YaHei" charset="-122"/>
                  <a:cs typeface="Microsoft YaHei" charset="-122"/>
                </a:rPr>
                <a:t>私有云</a:t>
              </a:r>
              <a:endParaRPr kern="0" dirty="0">
                <a:latin typeface="Microsoft YaHei" charset="-122"/>
                <a:ea typeface="Microsoft YaHei" charset="-122"/>
                <a:cs typeface="Microsoft YaHei" charset="-122"/>
              </a:endParaRPr>
            </a:p>
          </p:txBody>
        </p:sp>
        <p:sp>
          <p:nvSpPr>
            <p:cNvPr id="178" name="圆角矩形">
              <a:extLst>
                <a:ext uri="{FF2B5EF4-FFF2-40B4-BE49-F238E27FC236}">
                  <a16:creationId xmlns="" xmlns:a16="http://schemas.microsoft.com/office/drawing/2014/main" id="{F7711D35-C81B-9C43-B674-65731923429A}"/>
                </a:ext>
              </a:extLst>
            </p:cNvPr>
            <p:cNvSpPr/>
            <p:nvPr/>
          </p:nvSpPr>
          <p:spPr>
            <a:xfrm>
              <a:off x="13755863" y="3292973"/>
              <a:ext cx="3960000" cy="684000"/>
            </a:xfrm>
            <a:prstGeom prst="roundRect">
              <a:avLst>
                <a:gd name="adj" fmla="val 0"/>
              </a:avLst>
            </a:prstGeom>
            <a:solidFill>
              <a:schemeClr val="bg1">
                <a:alpha val="14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kern="0" dirty="0">
                  <a:latin typeface="Microsoft YaHei" charset="-122"/>
                  <a:ea typeface="Microsoft YaHei" charset="-122"/>
                  <a:cs typeface="Microsoft YaHei" charset="-122"/>
                </a:rPr>
                <a:t>国内公共云独立部署</a:t>
              </a:r>
              <a:endParaRPr kern="0" dirty="0">
                <a:latin typeface="Microsoft YaHei" charset="-122"/>
                <a:ea typeface="Microsoft YaHei" charset="-122"/>
                <a:cs typeface="Microsoft YaHei" charset="-122"/>
              </a:endParaRPr>
            </a:p>
          </p:txBody>
        </p:sp>
        <p:sp>
          <p:nvSpPr>
            <p:cNvPr id="179" name="圆角矩形">
              <a:extLst>
                <a:ext uri="{FF2B5EF4-FFF2-40B4-BE49-F238E27FC236}">
                  <a16:creationId xmlns="" xmlns:a16="http://schemas.microsoft.com/office/drawing/2014/main" id="{6854B585-09D7-B34A-A0E2-2BF6CB907DD2}"/>
                </a:ext>
              </a:extLst>
            </p:cNvPr>
            <p:cNvSpPr/>
            <p:nvPr/>
          </p:nvSpPr>
          <p:spPr>
            <a:xfrm>
              <a:off x="1036075" y="12135935"/>
              <a:ext cx="22677120" cy="996795"/>
            </a:xfrm>
            <a:prstGeom prst="roundRect">
              <a:avLst>
                <a:gd name="adj" fmla="val 10402"/>
              </a:avLst>
            </a:prstGeom>
            <a:solidFill>
              <a:srgbClr val="47527E"/>
            </a:solidFill>
            <a:ln w="12700">
              <a:miter lim="400000"/>
              <a:tailEnd type="triangle"/>
            </a:ln>
          </p:spPr>
          <p:txBody>
            <a:bodyPr tIns="91439" bIns="91439" anchor="ctr">
              <a:noAutofit/>
            </a:bodyPr>
            <a:lstStyle/>
            <a:p>
              <a:pPr defTabSz="609600" hangingPunct="0"/>
              <a:endParaRPr sz="1200" kern="0">
                <a:solidFill>
                  <a:srgbClr val="FFFFFF"/>
                </a:solidFill>
                <a:latin typeface="Microsoft YaHei" charset="-122"/>
                <a:ea typeface="Microsoft YaHei" charset="-122"/>
                <a:cs typeface="Microsoft YaHei" charset="-122"/>
                <a:sym typeface="Microsoft YaHei"/>
              </a:endParaRPr>
            </a:p>
          </p:txBody>
        </p:sp>
        <p:sp>
          <p:nvSpPr>
            <p:cNvPr id="180" name="数据技术…">
              <a:extLst>
                <a:ext uri="{FF2B5EF4-FFF2-40B4-BE49-F238E27FC236}">
                  <a16:creationId xmlns="" xmlns:a16="http://schemas.microsoft.com/office/drawing/2014/main" id="{04D4A546-0173-A348-B825-E6FAF2666B09}"/>
                </a:ext>
              </a:extLst>
            </p:cNvPr>
            <p:cNvSpPr txBox="1"/>
            <p:nvPr/>
          </p:nvSpPr>
          <p:spPr>
            <a:xfrm>
              <a:off x="1676391" y="12235628"/>
              <a:ext cx="2080174" cy="72326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algn="ctr" defTabSz="609600" hangingPunct="0">
                <a:defRPr sz="1400">
                  <a:solidFill>
                    <a:srgbClr val="FFFFFF"/>
                  </a:solidFill>
                  <a:latin typeface="Microsoft YaHei"/>
                  <a:ea typeface="Microsoft YaHei"/>
                  <a:cs typeface="Microsoft YaHei"/>
                  <a:sym typeface="Microsoft YaHei"/>
                </a:defRPr>
              </a:pPr>
              <a:r>
                <a:rPr lang="zh-CN" altLang="en-US" sz="1400" b="1" kern="0" dirty="0">
                  <a:solidFill>
                    <a:srgbClr val="FFFFFF"/>
                  </a:solidFill>
                  <a:latin typeface="Microsoft YaHei" charset="-122"/>
                  <a:ea typeface="Microsoft YaHei" charset="-122"/>
                  <a:cs typeface="Microsoft YaHei" charset="-122"/>
                  <a:sym typeface="Microsoft YaHei"/>
                </a:rPr>
                <a:t>依赖的</a:t>
              </a:r>
              <a:endParaRPr lang="en-US" altLang="zh-CN" sz="1400" b="1" kern="0" dirty="0">
                <a:solidFill>
                  <a:srgbClr val="FFFFFF"/>
                </a:solidFill>
                <a:latin typeface="Microsoft YaHei" charset="-122"/>
                <a:ea typeface="Microsoft YaHei" charset="-122"/>
                <a:cs typeface="Microsoft YaHei" charset="-122"/>
                <a:sym typeface="Microsoft YaHei"/>
              </a:endParaRPr>
            </a:p>
            <a:p>
              <a:pPr algn="ctr" defTabSz="609600" hangingPunct="0">
                <a:defRPr sz="1400">
                  <a:solidFill>
                    <a:srgbClr val="FFFFFF"/>
                  </a:solidFill>
                  <a:latin typeface="Microsoft YaHei"/>
                  <a:ea typeface="Microsoft YaHei"/>
                  <a:cs typeface="Microsoft YaHei"/>
                  <a:sym typeface="Microsoft YaHei"/>
                </a:defRPr>
              </a:pPr>
              <a:r>
                <a:rPr lang="zh-CN" altLang="en-US" sz="1400" b="1" kern="0" dirty="0">
                  <a:solidFill>
                    <a:srgbClr val="FFFFFF"/>
                  </a:solidFill>
                  <a:latin typeface="Microsoft YaHei" charset="-122"/>
                  <a:ea typeface="Microsoft YaHei" charset="-122"/>
                  <a:cs typeface="Microsoft YaHei" charset="-122"/>
                  <a:sym typeface="Microsoft YaHei"/>
                </a:rPr>
                <a:t>计算及存储</a:t>
              </a:r>
              <a:endParaRPr sz="1400" b="1" kern="0" dirty="0">
                <a:solidFill>
                  <a:srgbClr val="FFFFFF"/>
                </a:solidFill>
                <a:latin typeface="Microsoft YaHei" charset="-122"/>
                <a:ea typeface="Microsoft YaHei" charset="-122"/>
                <a:cs typeface="Microsoft YaHei" charset="-122"/>
                <a:sym typeface="Microsoft YaHei"/>
              </a:endParaRPr>
            </a:p>
          </p:txBody>
        </p:sp>
        <p:sp>
          <p:nvSpPr>
            <p:cNvPr id="181" name="圆角矩形">
              <a:extLst>
                <a:ext uri="{FF2B5EF4-FFF2-40B4-BE49-F238E27FC236}">
                  <a16:creationId xmlns="" xmlns:a16="http://schemas.microsoft.com/office/drawing/2014/main" id="{3E296CBB-0A38-AF4B-8AFF-BB78D432BB49}"/>
                </a:ext>
              </a:extLst>
            </p:cNvPr>
            <p:cNvSpPr/>
            <p:nvPr/>
          </p:nvSpPr>
          <p:spPr>
            <a:xfrm>
              <a:off x="4528013" y="12310890"/>
              <a:ext cx="6792914" cy="648000"/>
            </a:xfrm>
            <a:prstGeom prst="roundRect">
              <a:avLst>
                <a:gd name="adj" fmla="val 0"/>
              </a:avLst>
            </a:prstGeom>
            <a:solidFill>
              <a:schemeClr val="bg1">
                <a:alpha val="20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kern="0" dirty="0" err="1">
                  <a:latin typeface="Microsoft YaHei" charset="-122"/>
                  <a:ea typeface="Microsoft YaHei" charset="-122"/>
                  <a:cs typeface="Microsoft YaHei" charset="-122"/>
                </a:rPr>
                <a:t>Maxcompute</a:t>
              </a:r>
              <a:endParaRPr kern="0" dirty="0">
                <a:latin typeface="Microsoft YaHei" charset="-122"/>
                <a:ea typeface="Microsoft YaHei" charset="-122"/>
                <a:cs typeface="Microsoft YaHei" charset="-122"/>
              </a:endParaRPr>
            </a:p>
          </p:txBody>
        </p:sp>
        <p:sp>
          <p:nvSpPr>
            <p:cNvPr id="182" name="圆角矩形">
              <a:extLst>
                <a:ext uri="{FF2B5EF4-FFF2-40B4-BE49-F238E27FC236}">
                  <a16:creationId xmlns="" xmlns:a16="http://schemas.microsoft.com/office/drawing/2014/main" id="{4274D70B-397A-5F4A-A3DF-77EA89194B77}"/>
                </a:ext>
              </a:extLst>
            </p:cNvPr>
            <p:cNvSpPr/>
            <p:nvPr/>
          </p:nvSpPr>
          <p:spPr>
            <a:xfrm>
              <a:off x="11651197" y="12310890"/>
              <a:ext cx="7416730" cy="648000"/>
            </a:xfrm>
            <a:prstGeom prst="roundRect">
              <a:avLst>
                <a:gd name="adj" fmla="val 0"/>
              </a:avLst>
            </a:prstGeom>
            <a:solidFill>
              <a:schemeClr val="bg1">
                <a:alpha val="20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kern="0" dirty="0">
                  <a:latin typeface="Microsoft YaHei" charset="-122"/>
                  <a:ea typeface="Microsoft YaHei" charset="-122"/>
                  <a:cs typeface="Microsoft YaHei" charset="-122"/>
                </a:rPr>
                <a:t>Hadoop</a:t>
              </a:r>
              <a:endParaRPr kern="0" dirty="0">
                <a:latin typeface="Microsoft YaHei" charset="-122"/>
                <a:ea typeface="Microsoft YaHei" charset="-122"/>
                <a:cs typeface="Microsoft YaHei" charset="-122"/>
              </a:endParaRPr>
            </a:p>
          </p:txBody>
        </p:sp>
        <p:sp>
          <p:nvSpPr>
            <p:cNvPr id="185" name="圆角矩形">
              <a:extLst>
                <a:ext uri="{FF2B5EF4-FFF2-40B4-BE49-F238E27FC236}">
                  <a16:creationId xmlns="" xmlns:a16="http://schemas.microsoft.com/office/drawing/2014/main" id="{B07F0E14-F205-6846-80B5-436331B9D745}"/>
                </a:ext>
              </a:extLst>
            </p:cNvPr>
            <p:cNvSpPr/>
            <p:nvPr/>
          </p:nvSpPr>
          <p:spPr>
            <a:xfrm>
              <a:off x="19406348" y="12310889"/>
              <a:ext cx="3600000" cy="648000"/>
            </a:xfrm>
            <a:prstGeom prst="roundRect">
              <a:avLst>
                <a:gd name="adj" fmla="val 0"/>
              </a:avLst>
            </a:prstGeom>
            <a:solidFill>
              <a:schemeClr val="bg1">
                <a:alpha val="20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kern="0" dirty="0">
                  <a:latin typeface="Microsoft YaHei" charset="-122"/>
                  <a:ea typeface="Microsoft YaHei" charset="-122"/>
                  <a:cs typeface="Microsoft YaHei" charset="-122"/>
                </a:rPr>
                <a:t>……</a:t>
              </a:r>
              <a:endParaRPr kern="0" dirty="0">
                <a:latin typeface="Microsoft YaHei" charset="-122"/>
                <a:ea typeface="Microsoft YaHei" charset="-122"/>
                <a:cs typeface="Microsoft YaHei" charset="-122"/>
              </a:endParaRPr>
            </a:p>
          </p:txBody>
        </p:sp>
        <p:sp>
          <p:nvSpPr>
            <p:cNvPr id="186" name="圆角矩形">
              <a:extLst>
                <a:ext uri="{FF2B5EF4-FFF2-40B4-BE49-F238E27FC236}">
                  <a16:creationId xmlns="" xmlns:a16="http://schemas.microsoft.com/office/drawing/2014/main" id="{343FD13D-20D9-A541-B4A2-9B919E103829}"/>
                </a:ext>
              </a:extLst>
            </p:cNvPr>
            <p:cNvSpPr/>
            <p:nvPr/>
          </p:nvSpPr>
          <p:spPr>
            <a:xfrm>
              <a:off x="4098694" y="8363189"/>
              <a:ext cx="2390515" cy="1272782"/>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数据同步</a:t>
              </a:r>
              <a:endParaRPr sz="1000" kern="0" dirty="0">
                <a:latin typeface="Microsoft YaHei" charset="-122"/>
                <a:ea typeface="Microsoft YaHei" charset="-122"/>
                <a:cs typeface="Microsoft YaHei" charset="-122"/>
              </a:endParaRPr>
            </a:p>
          </p:txBody>
        </p:sp>
        <p:sp>
          <p:nvSpPr>
            <p:cNvPr id="187" name="圆角矩形">
              <a:extLst>
                <a:ext uri="{FF2B5EF4-FFF2-40B4-BE49-F238E27FC236}">
                  <a16:creationId xmlns="" xmlns:a16="http://schemas.microsoft.com/office/drawing/2014/main" id="{7524F751-F4FB-8A4A-8EBF-896EDDB42CF9}"/>
                </a:ext>
              </a:extLst>
            </p:cNvPr>
            <p:cNvSpPr/>
            <p:nvPr/>
          </p:nvSpPr>
          <p:spPr>
            <a:xfrm>
              <a:off x="4095720" y="6969572"/>
              <a:ext cx="2393489" cy="1289178"/>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采集管理</a:t>
              </a:r>
              <a:endParaRPr sz="1000" kern="0" dirty="0">
                <a:latin typeface="Microsoft YaHei" charset="-122"/>
                <a:ea typeface="Microsoft YaHei" charset="-122"/>
                <a:cs typeface="Microsoft YaHei" charset="-122"/>
              </a:endParaRPr>
            </a:p>
          </p:txBody>
        </p:sp>
        <p:sp>
          <p:nvSpPr>
            <p:cNvPr id="188" name="数据技术…">
              <a:extLst>
                <a:ext uri="{FF2B5EF4-FFF2-40B4-BE49-F238E27FC236}">
                  <a16:creationId xmlns="" xmlns:a16="http://schemas.microsoft.com/office/drawing/2014/main" id="{7E30442A-AC4D-F547-854B-59E6CA9D86BE}"/>
                </a:ext>
              </a:extLst>
            </p:cNvPr>
            <p:cNvSpPr txBox="1"/>
            <p:nvPr/>
          </p:nvSpPr>
          <p:spPr>
            <a:xfrm>
              <a:off x="2231031" y="7789770"/>
              <a:ext cx="1589088" cy="80555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000000"/>
                  </a:solidFill>
                  <a:latin typeface="Microsoft YaHei" charset="-122"/>
                  <a:ea typeface="Microsoft YaHei" charset="-122"/>
                  <a:cs typeface="Microsoft YaHei" charset="-122"/>
                  <a:sym typeface="Microsoft YaHei"/>
                </a:rPr>
                <a:t>数据研发</a:t>
              </a:r>
              <a:endParaRPr sz="1400" kern="0" dirty="0">
                <a:solidFill>
                  <a:srgbClr val="000000"/>
                </a:solidFill>
                <a:latin typeface="Microsoft YaHei" charset="-122"/>
                <a:ea typeface="Microsoft YaHei" charset="-122"/>
                <a:cs typeface="Microsoft YaHei" charset="-122"/>
                <a:sym typeface="Microsoft YaHei"/>
              </a:endParaRPr>
            </a:p>
          </p:txBody>
        </p:sp>
        <p:sp>
          <p:nvSpPr>
            <p:cNvPr id="189" name="圆角矩形">
              <a:extLst>
                <a:ext uri="{FF2B5EF4-FFF2-40B4-BE49-F238E27FC236}">
                  <a16:creationId xmlns="" xmlns:a16="http://schemas.microsoft.com/office/drawing/2014/main" id="{D095E587-9206-4E44-BC37-7243B9535206}"/>
                </a:ext>
              </a:extLst>
            </p:cNvPr>
            <p:cNvSpPr/>
            <p:nvPr/>
          </p:nvSpPr>
          <p:spPr>
            <a:xfrm>
              <a:off x="2128894" y="4704460"/>
              <a:ext cx="12883918" cy="1137036"/>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190" name="圆角矩形">
              <a:extLst>
                <a:ext uri="{FF2B5EF4-FFF2-40B4-BE49-F238E27FC236}">
                  <a16:creationId xmlns="" xmlns:a16="http://schemas.microsoft.com/office/drawing/2014/main" id="{F28BC342-D4EE-A74F-B8A9-48A8858A7D4E}"/>
                </a:ext>
              </a:extLst>
            </p:cNvPr>
            <p:cNvSpPr/>
            <p:nvPr/>
          </p:nvSpPr>
          <p:spPr>
            <a:xfrm>
              <a:off x="5502515" y="4898004"/>
              <a:ext cx="1567683" cy="741799"/>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数据地图</a:t>
              </a:r>
              <a:endParaRPr sz="1000" kern="0" dirty="0">
                <a:latin typeface="Microsoft YaHei" charset="-122"/>
                <a:ea typeface="Microsoft YaHei" charset="-122"/>
                <a:cs typeface="Microsoft YaHei" charset="-122"/>
              </a:endParaRPr>
            </a:p>
          </p:txBody>
        </p:sp>
        <p:sp>
          <p:nvSpPr>
            <p:cNvPr id="191" name="数据技术…">
              <a:extLst>
                <a:ext uri="{FF2B5EF4-FFF2-40B4-BE49-F238E27FC236}">
                  <a16:creationId xmlns="" xmlns:a16="http://schemas.microsoft.com/office/drawing/2014/main" id="{BAFA3BE4-27AC-F246-89C8-5AF205B103F9}"/>
                </a:ext>
              </a:extLst>
            </p:cNvPr>
            <p:cNvSpPr txBox="1"/>
            <p:nvPr/>
          </p:nvSpPr>
          <p:spPr>
            <a:xfrm>
              <a:off x="2128894" y="5036059"/>
              <a:ext cx="2037466" cy="4745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000000"/>
                  </a:solidFill>
                  <a:latin typeface="Microsoft YaHei" charset="-122"/>
                  <a:ea typeface="Microsoft YaHei" charset="-122"/>
                  <a:cs typeface="Microsoft YaHei" charset="-122"/>
                  <a:sym typeface="Microsoft YaHei"/>
                </a:rPr>
                <a:t>资产管理</a:t>
              </a:r>
              <a:endParaRPr sz="1400" kern="0" dirty="0">
                <a:solidFill>
                  <a:srgbClr val="000000"/>
                </a:solidFill>
                <a:latin typeface="Microsoft YaHei" charset="-122"/>
                <a:ea typeface="Microsoft YaHei" charset="-122"/>
                <a:cs typeface="Microsoft YaHei" charset="-122"/>
                <a:sym typeface="Microsoft YaHei"/>
              </a:endParaRPr>
            </a:p>
          </p:txBody>
        </p:sp>
        <p:sp>
          <p:nvSpPr>
            <p:cNvPr id="192" name="圆角矩形">
              <a:extLst>
                <a:ext uri="{FF2B5EF4-FFF2-40B4-BE49-F238E27FC236}">
                  <a16:creationId xmlns="" xmlns:a16="http://schemas.microsoft.com/office/drawing/2014/main" id="{29829A4E-1FDA-D440-92BD-6A0A761A192C}"/>
                </a:ext>
              </a:extLst>
            </p:cNvPr>
            <p:cNvSpPr/>
            <p:nvPr/>
          </p:nvSpPr>
          <p:spPr>
            <a:xfrm>
              <a:off x="3851009" y="4898004"/>
              <a:ext cx="1567683" cy="741799"/>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资产全景</a:t>
              </a:r>
              <a:endParaRPr sz="1000" kern="0" dirty="0">
                <a:latin typeface="Microsoft YaHei" charset="-122"/>
                <a:ea typeface="Microsoft YaHei" charset="-122"/>
                <a:cs typeface="Microsoft YaHei" charset="-122"/>
              </a:endParaRPr>
            </a:p>
          </p:txBody>
        </p:sp>
        <p:sp>
          <p:nvSpPr>
            <p:cNvPr id="193" name="圆角矩形">
              <a:extLst>
                <a:ext uri="{FF2B5EF4-FFF2-40B4-BE49-F238E27FC236}">
                  <a16:creationId xmlns="" xmlns:a16="http://schemas.microsoft.com/office/drawing/2014/main" id="{044369B1-E257-494F-8010-4075B6C55B50}"/>
                </a:ext>
              </a:extLst>
            </p:cNvPr>
            <p:cNvSpPr/>
            <p:nvPr/>
          </p:nvSpPr>
          <p:spPr>
            <a:xfrm>
              <a:off x="7154021" y="4898004"/>
              <a:ext cx="2479453" cy="741799"/>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质量</a:t>
              </a:r>
              <a:r>
                <a:rPr lang="zh-CN" altLang="en-US" sz="1000" kern="0">
                  <a:latin typeface="Microsoft YaHei" charset="-122"/>
                  <a:ea typeface="Microsoft YaHei" charset="-122"/>
                  <a:cs typeface="Microsoft YaHei" charset="-122"/>
                </a:rPr>
                <a:t>分析及治理</a:t>
              </a:r>
              <a:endParaRPr sz="1000" kern="0" dirty="0">
                <a:latin typeface="Microsoft YaHei" charset="-122"/>
                <a:ea typeface="Microsoft YaHei" charset="-122"/>
                <a:cs typeface="Microsoft YaHei" charset="-122"/>
              </a:endParaRPr>
            </a:p>
          </p:txBody>
        </p:sp>
        <p:sp>
          <p:nvSpPr>
            <p:cNvPr id="194" name="圆角矩形">
              <a:extLst>
                <a:ext uri="{FF2B5EF4-FFF2-40B4-BE49-F238E27FC236}">
                  <a16:creationId xmlns="" xmlns:a16="http://schemas.microsoft.com/office/drawing/2014/main" id="{FAA47EAE-2832-F941-9C75-795CD6D6E729}"/>
                </a:ext>
              </a:extLst>
            </p:cNvPr>
            <p:cNvSpPr/>
            <p:nvPr/>
          </p:nvSpPr>
          <p:spPr>
            <a:xfrm>
              <a:off x="9717297" y="4898004"/>
              <a:ext cx="2507658" cy="741799"/>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安全分析及治理</a:t>
              </a:r>
              <a:endParaRPr sz="1000" kern="0" dirty="0">
                <a:latin typeface="Microsoft YaHei" charset="-122"/>
                <a:ea typeface="Microsoft YaHei" charset="-122"/>
                <a:cs typeface="Microsoft YaHei" charset="-122"/>
              </a:endParaRPr>
            </a:p>
          </p:txBody>
        </p:sp>
        <p:sp>
          <p:nvSpPr>
            <p:cNvPr id="195" name="圆角矩形">
              <a:extLst>
                <a:ext uri="{FF2B5EF4-FFF2-40B4-BE49-F238E27FC236}">
                  <a16:creationId xmlns="" xmlns:a16="http://schemas.microsoft.com/office/drawing/2014/main" id="{491CE62E-BC8E-4748-9F51-CC4E6B330DC8}"/>
                </a:ext>
              </a:extLst>
            </p:cNvPr>
            <p:cNvSpPr/>
            <p:nvPr/>
          </p:nvSpPr>
          <p:spPr>
            <a:xfrm>
              <a:off x="15209493" y="4703418"/>
              <a:ext cx="7959967" cy="1137036"/>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196" name="圆角矩形">
              <a:extLst>
                <a:ext uri="{FF2B5EF4-FFF2-40B4-BE49-F238E27FC236}">
                  <a16:creationId xmlns="" xmlns:a16="http://schemas.microsoft.com/office/drawing/2014/main" id="{2FEFD334-CCCF-8E45-B48F-9AEA21D6088E}"/>
                </a:ext>
              </a:extLst>
            </p:cNvPr>
            <p:cNvSpPr/>
            <p:nvPr/>
          </p:nvSpPr>
          <p:spPr>
            <a:xfrm>
              <a:off x="18935899" y="4836072"/>
              <a:ext cx="1804013" cy="871728"/>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sz="1000" kern="0" dirty="0">
                  <a:latin typeface="Microsoft YaHei" charset="-122"/>
                  <a:ea typeface="Microsoft YaHei" charset="-122"/>
                  <a:cs typeface="Microsoft YaHei" charset="-122"/>
                </a:rPr>
                <a:t>API</a:t>
              </a:r>
              <a:r>
                <a:rPr lang="zh-CN" altLang="en-US" sz="1000" kern="0" dirty="0">
                  <a:latin typeface="Microsoft YaHei" charset="-122"/>
                  <a:ea typeface="Microsoft YaHei" charset="-122"/>
                  <a:cs typeface="Microsoft YaHei" charset="-122"/>
                </a:rPr>
                <a:t>调用</a:t>
              </a:r>
              <a:endParaRPr sz="1000" kern="0" dirty="0">
                <a:latin typeface="Microsoft YaHei" charset="-122"/>
                <a:ea typeface="Microsoft YaHei" charset="-122"/>
                <a:cs typeface="Microsoft YaHei" charset="-122"/>
              </a:endParaRPr>
            </a:p>
          </p:txBody>
        </p:sp>
        <p:sp>
          <p:nvSpPr>
            <p:cNvPr id="197" name="数据技术…">
              <a:extLst>
                <a:ext uri="{FF2B5EF4-FFF2-40B4-BE49-F238E27FC236}">
                  <a16:creationId xmlns="" xmlns:a16="http://schemas.microsoft.com/office/drawing/2014/main" id="{B7FFC4A7-06FA-0D47-AF4B-F6ED1222010E}"/>
                </a:ext>
              </a:extLst>
            </p:cNvPr>
            <p:cNvSpPr txBox="1"/>
            <p:nvPr/>
          </p:nvSpPr>
          <p:spPr>
            <a:xfrm>
              <a:off x="15384211" y="5006274"/>
              <a:ext cx="2037466" cy="4745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FFFFFF"/>
                  </a:solidFill>
                  <a:latin typeface="Microsoft YaHei" charset="-122"/>
                  <a:ea typeface="Microsoft YaHei" charset="-122"/>
                  <a:cs typeface="Microsoft YaHei" charset="-122"/>
                  <a:sym typeface="Microsoft YaHei"/>
                </a:rPr>
                <a:t>数据服务</a:t>
              </a:r>
              <a:endParaRPr sz="1400" kern="0" dirty="0">
                <a:solidFill>
                  <a:srgbClr val="FFFFFF"/>
                </a:solidFill>
                <a:latin typeface="Microsoft YaHei" charset="-122"/>
                <a:ea typeface="Microsoft YaHei" charset="-122"/>
                <a:cs typeface="Microsoft YaHei" charset="-122"/>
                <a:sym typeface="Microsoft YaHei"/>
              </a:endParaRPr>
            </a:p>
          </p:txBody>
        </p:sp>
        <p:sp>
          <p:nvSpPr>
            <p:cNvPr id="198" name="圆角矩形">
              <a:extLst>
                <a:ext uri="{FF2B5EF4-FFF2-40B4-BE49-F238E27FC236}">
                  <a16:creationId xmlns="" xmlns:a16="http://schemas.microsoft.com/office/drawing/2014/main" id="{04A58DC6-2E53-8542-9CF5-BF4C8CEB2083}"/>
                </a:ext>
              </a:extLst>
            </p:cNvPr>
            <p:cNvSpPr/>
            <p:nvPr/>
          </p:nvSpPr>
          <p:spPr>
            <a:xfrm>
              <a:off x="17256288" y="4843840"/>
              <a:ext cx="1611547" cy="871728"/>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sz="1000" kern="0" dirty="0">
                  <a:latin typeface="Microsoft YaHei" charset="-122"/>
                  <a:ea typeface="Microsoft YaHei" charset="-122"/>
                  <a:cs typeface="Microsoft YaHei" charset="-122"/>
                </a:rPr>
                <a:t>SQL</a:t>
              </a:r>
              <a:r>
                <a:rPr lang="zh-CN" altLang="en-US" sz="1000" kern="0" dirty="0">
                  <a:latin typeface="Microsoft YaHei" charset="-122"/>
                  <a:ea typeface="Microsoft YaHei" charset="-122"/>
                  <a:cs typeface="Microsoft YaHei" charset="-122"/>
                </a:rPr>
                <a:t>查询</a:t>
              </a:r>
              <a:endParaRPr sz="1000" kern="0" dirty="0">
                <a:latin typeface="Microsoft YaHei" charset="-122"/>
                <a:ea typeface="Microsoft YaHei" charset="-122"/>
                <a:cs typeface="Microsoft YaHei" charset="-122"/>
              </a:endParaRPr>
            </a:p>
          </p:txBody>
        </p:sp>
        <p:sp>
          <p:nvSpPr>
            <p:cNvPr id="199" name="圆角矩形">
              <a:extLst>
                <a:ext uri="{FF2B5EF4-FFF2-40B4-BE49-F238E27FC236}">
                  <a16:creationId xmlns="" xmlns:a16="http://schemas.microsoft.com/office/drawing/2014/main" id="{938CE056-737A-FB42-B7BD-4FBEB9F6EEA4}"/>
                </a:ext>
              </a:extLst>
            </p:cNvPr>
            <p:cNvSpPr/>
            <p:nvPr/>
          </p:nvSpPr>
          <p:spPr>
            <a:xfrm>
              <a:off x="20807977" y="4836072"/>
              <a:ext cx="2156590" cy="871728"/>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en-US" altLang="zh-CN" sz="1000" kern="0" dirty="0">
                  <a:latin typeface="Microsoft YaHei" charset="-122"/>
                  <a:ea typeface="Microsoft YaHei" charset="-122"/>
                  <a:cs typeface="Microsoft YaHei" charset="-122"/>
                </a:rPr>
                <a:t>API</a:t>
              </a:r>
              <a:r>
                <a:rPr lang="zh-CN" altLang="en-US" sz="1000" kern="0" dirty="0">
                  <a:latin typeface="Microsoft YaHei" charset="-122"/>
                  <a:ea typeface="Microsoft YaHei" charset="-122"/>
                  <a:cs typeface="Microsoft YaHei" charset="-122"/>
                </a:rPr>
                <a:t>配置管理</a:t>
              </a:r>
              <a:endParaRPr sz="1000" kern="0" dirty="0">
                <a:latin typeface="Microsoft YaHei" charset="-122"/>
                <a:ea typeface="Microsoft YaHei" charset="-122"/>
                <a:cs typeface="Microsoft YaHei" charset="-122"/>
              </a:endParaRPr>
            </a:p>
          </p:txBody>
        </p:sp>
        <p:sp>
          <p:nvSpPr>
            <p:cNvPr id="200" name="圆角矩形">
              <a:extLst>
                <a:ext uri="{FF2B5EF4-FFF2-40B4-BE49-F238E27FC236}">
                  <a16:creationId xmlns="" xmlns:a16="http://schemas.microsoft.com/office/drawing/2014/main" id="{F4C147F0-A23B-D546-AE72-28CA1D595155}"/>
                </a:ext>
              </a:extLst>
            </p:cNvPr>
            <p:cNvSpPr/>
            <p:nvPr/>
          </p:nvSpPr>
          <p:spPr>
            <a:xfrm>
              <a:off x="2128894" y="11032055"/>
              <a:ext cx="20995730" cy="700974"/>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201" name="数据技术…">
              <a:extLst>
                <a:ext uri="{FF2B5EF4-FFF2-40B4-BE49-F238E27FC236}">
                  <a16:creationId xmlns="" xmlns:a16="http://schemas.microsoft.com/office/drawing/2014/main" id="{DEADEE33-5AB6-2545-8DBA-343E3FBA5845}"/>
                </a:ext>
              </a:extLst>
            </p:cNvPr>
            <p:cNvSpPr txBox="1"/>
            <p:nvPr/>
          </p:nvSpPr>
          <p:spPr>
            <a:xfrm>
              <a:off x="2206573" y="11195082"/>
              <a:ext cx="1638004" cy="4226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000000"/>
                  </a:solidFill>
                  <a:latin typeface="Microsoft YaHei" charset="-122"/>
                  <a:ea typeface="Microsoft YaHei" charset="-122"/>
                  <a:cs typeface="Microsoft YaHei" charset="-122"/>
                  <a:sym typeface="Microsoft YaHei"/>
                </a:rPr>
                <a:t>系统引擎</a:t>
              </a:r>
              <a:endParaRPr sz="1400" kern="0" dirty="0">
                <a:solidFill>
                  <a:srgbClr val="000000"/>
                </a:solidFill>
                <a:latin typeface="Microsoft YaHei" charset="-122"/>
                <a:ea typeface="Microsoft YaHei" charset="-122"/>
                <a:cs typeface="Microsoft YaHei" charset="-122"/>
                <a:sym typeface="Microsoft YaHei"/>
              </a:endParaRPr>
            </a:p>
          </p:txBody>
        </p:sp>
        <p:sp>
          <p:nvSpPr>
            <p:cNvPr id="202" name="圆角矩形">
              <a:extLst>
                <a:ext uri="{FF2B5EF4-FFF2-40B4-BE49-F238E27FC236}">
                  <a16:creationId xmlns="" xmlns:a16="http://schemas.microsoft.com/office/drawing/2014/main" id="{BC52D4AD-64F1-424C-A124-44BD948EA0A7}"/>
                </a:ext>
              </a:extLst>
            </p:cNvPr>
            <p:cNvSpPr/>
            <p:nvPr/>
          </p:nvSpPr>
          <p:spPr>
            <a:xfrm>
              <a:off x="3886935" y="11160931"/>
              <a:ext cx="2793999"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智能建模引擎</a:t>
              </a:r>
              <a:endParaRPr sz="1000" kern="0" dirty="0">
                <a:solidFill>
                  <a:srgbClr val="FFFFFF"/>
                </a:solidFill>
                <a:latin typeface="微软雅黑"/>
                <a:ea typeface="微软雅黑"/>
                <a:cs typeface="微软雅黑"/>
                <a:sym typeface="Helvetica Light"/>
              </a:endParaRPr>
            </a:p>
          </p:txBody>
        </p:sp>
        <p:sp>
          <p:nvSpPr>
            <p:cNvPr id="203" name="圆角矩形">
              <a:extLst>
                <a:ext uri="{FF2B5EF4-FFF2-40B4-BE49-F238E27FC236}">
                  <a16:creationId xmlns="" xmlns:a16="http://schemas.microsoft.com/office/drawing/2014/main" id="{FCC0604E-90EE-EE46-B0E5-1CA6AE55B5ED}"/>
                </a:ext>
              </a:extLst>
            </p:cNvPr>
            <p:cNvSpPr/>
            <p:nvPr/>
          </p:nvSpPr>
          <p:spPr>
            <a:xfrm>
              <a:off x="7009531" y="11160931"/>
              <a:ext cx="2793999"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代码自动化引擎</a:t>
              </a:r>
              <a:endParaRPr sz="1000" kern="0" dirty="0">
                <a:solidFill>
                  <a:srgbClr val="FFFFFF"/>
                </a:solidFill>
                <a:latin typeface="微软雅黑"/>
                <a:ea typeface="微软雅黑"/>
                <a:cs typeface="微软雅黑"/>
                <a:sym typeface="Helvetica Light"/>
              </a:endParaRPr>
            </a:p>
          </p:txBody>
        </p:sp>
        <p:sp>
          <p:nvSpPr>
            <p:cNvPr id="204" name="圆角矩形">
              <a:extLst>
                <a:ext uri="{FF2B5EF4-FFF2-40B4-BE49-F238E27FC236}">
                  <a16:creationId xmlns="" xmlns:a16="http://schemas.microsoft.com/office/drawing/2014/main" id="{B2EBE725-C9A3-2F42-AD35-513B0A509037}"/>
                </a:ext>
              </a:extLst>
            </p:cNvPr>
            <p:cNvSpPr/>
            <p:nvPr/>
          </p:nvSpPr>
          <p:spPr>
            <a:xfrm>
              <a:off x="10102582" y="11160931"/>
              <a:ext cx="2793999"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多计算引擎适配器</a:t>
              </a:r>
              <a:endParaRPr sz="1000" kern="0" dirty="0">
                <a:solidFill>
                  <a:srgbClr val="FFFFFF"/>
                </a:solidFill>
                <a:latin typeface="微软雅黑"/>
                <a:ea typeface="微软雅黑"/>
                <a:cs typeface="微软雅黑"/>
                <a:sym typeface="Helvetica Light"/>
              </a:endParaRPr>
            </a:p>
          </p:txBody>
        </p:sp>
        <p:sp>
          <p:nvSpPr>
            <p:cNvPr id="205" name="圆角矩形">
              <a:extLst>
                <a:ext uri="{FF2B5EF4-FFF2-40B4-BE49-F238E27FC236}">
                  <a16:creationId xmlns="" xmlns:a16="http://schemas.microsoft.com/office/drawing/2014/main" id="{264EBCB5-885F-1E42-BF49-CB36B9BC2F44}"/>
                </a:ext>
              </a:extLst>
            </p:cNvPr>
            <p:cNvSpPr/>
            <p:nvPr/>
          </p:nvSpPr>
          <p:spPr>
            <a:xfrm>
              <a:off x="13195633" y="11160931"/>
              <a:ext cx="2951601"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元数据采集及管理</a:t>
              </a:r>
              <a:endParaRPr sz="1000" kern="0" dirty="0">
                <a:solidFill>
                  <a:srgbClr val="FFFFFF"/>
                </a:solidFill>
                <a:latin typeface="微软雅黑"/>
                <a:ea typeface="微软雅黑"/>
                <a:cs typeface="微软雅黑"/>
                <a:sym typeface="Helvetica Light"/>
              </a:endParaRPr>
            </a:p>
          </p:txBody>
        </p:sp>
        <p:sp>
          <p:nvSpPr>
            <p:cNvPr id="206" name="圆角矩形">
              <a:extLst>
                <a:ext uri="{FF2B5EF4-FFF2-40B4-BE49-F238E27FC236}">
                  <a16:creationId xmlns="" xmlns:a16="http://schemas.microsoft.com/office/drawing/2014/main" id="{A865ACE3-80A8-CA48-BBFC-F86B950CFD97}"/>
                </a:ext>
              </a:extLst>
            </p:cNvPr>
            <p:cNvSpPr/>
            <p:nvPr/>
          </p:nvSpPr>
          <p:spPr>
            <a:xfrm>
              <a:off x="16446286" y="11160931"/>
              <a:ext cx="2951601"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服务查询解析引擎</a:t>
              </a:r>
              <a:endParaRPr sz="1000" kern="0" dirty="0">
                <a:solidFill>
                  <a:srgbClr val="FFFFFF"/>
                </a:solidFill>
                <a:latin typeface="微软雅黑"/>
                <a:ea typeface="微软雅黑"/>
                <a:cs typeface="微软雅黑"/>
                <a:sym typeface="Helvetica Light"/>
              </a:endParaRPr>
            </a:p>
          </p:txBody>
        </p:sp>
        <p:sp>
          <p:nvSpPr>
            <p:cNvPr id="207" name="圆角矩形">
              <a:extLst>
                <a:ext uri="{FF2B5EF4-FFF2-40B4-BE49-F238E27FC236}">
                  <a16:creationId xmlns="" xmlns:a16="http://schemas.microsoft.com/office/drawing/2014/main" id="{3137A9AC-4DAA-2249-B646-72378E8F704C}"/>
                </a:ext>
              </a:extLst>
            </p:cNvPr>
            <p:cNvSpPr/>
            <p:nvPr/>
          </p:nvSpPr>
          <p:spPr>
            <a:xfrm>
              <a:off x="19696939" y="11160931"/>
              <a:ext cx="2951601" cy="432000"/>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国际化适配转换</a:t>
              </a:r>
              <a:endParaRPr sz="1000" kern="0" dirty="0">
                <a:solidFill>
                  <a:srgbClr val="FFFFFF"/>
                </a:solidFill>
                <a:latin typeface="微软雅黑"/>
                <a:ea typeface="微软雅黑"/>
                <a:cs typeface="微软雅黑"/>
                <a:sym typeface="Helvetica Light"/>
              </a:endParaRPr>
            </a:p>
          </p:txBody>
        </p:sp>
        <p:sp>
          <p:nvSpPr>
            <p:cNvPr id="208" name="圆角矩形">
              <a:extLst>
                <a:ext uri="{FF2B5EF4-FFF2-40B4-BE49-F238E27FC236}">
                  <a16:creationId xmlns="" xmlns:a16="http://schemas.microsoft.com/office/drawing/2014/main" id="{8884B4DF-D208-5043-9276-2157A2D32BA1}"/>
                </a:ext>
              </a:extLst>
            </p:cNvPr>
            <p:cNvSpPr/>
            <p:nvPr/>
          </p:nvSpPr>
          <p:spPr>
            <a:xfrm>
              <a:off x="14932256" y="10214045"/>
              <a:ext cx="8192367" cy="674609"/>
            </a:xfrm>
            <a:prstGeom prst="roundRect">
              <a:avLst>
                <a:gd name="adj" fmla="val 0"/>
              </a:avLst>
            </a:prstGeom>
            <a:solidFill>
              <a:schemeClr val="bg1">
                <a:alpha val="12000"/>
              </a:schemeClr>
            </a:solidFill>
            <a:ln w="12700">
              <a:noFill/>
              <a:custDash>
                <a:ds d="200000" sp="200000"/>
              </a:custDash>
              <a:miter lim="400000"/>
            </a:ln>
          </p:spPr>
          <p:txBody>
            <a:bodyPr lIns="50800" tIns="50800" rIns="50800" bIns="50800" anchor="ctr"/>
            <a:lstStyle/>
            <a:p>
              <a:pPr algn="ctr" defTabSz="228600" hangingPunct="0">
                <a:lnSpc>
                  <a:spcPct val="90000"/>
                </a:lnSpc>
              </a:pPr>
              <a:endParaRPr sz="1200" kern="0">
                <a:solidFill>
                  <a:srgbClr val="FFFFFF"/>
                </a:solidFill>
                <a:latin typeface="Microsoft YaHei"/>
                <a:ea typeface="Microsoft YaHei"/>
                <a:cs typeface="Microsoft YaHei"/>
                <a:sym typeface="Microsoft YaHei"/>
              </a:endParaRPr>
            </a:p>
          </p:txBody>
        </p:sp>
        <p:sp>
          <p:nvSpPr>
            <p:cNvPr id="209" name="数据技术…">
              <a:extLst>
                <a:ext uri="{FF2B5EF4-FFF2-40B4-BE49-F238E27FC236}">
                  <a16:creationId xmlns="" xmlns:a16="http://schemas.microsoft.com/office/drawing/2014/main" id="{DBEB2A30-0599-0041-BA3E-494E50738F3B}"/>
                </a:ext>
              </a:extLst>
            </p:cNvPr>
            <p:cNvSpPr txBox="1"/>
            <p:nvPr/>
          </p:nvSpPr>
          <p:spPr>
            <a:xfrm>
              <a:off x="15214129" y="10319507"/>
              <a:ext cx="1638004" cy="4226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defTabSz="609600" hangingPunct="0">
                <a:defRPr sz="1400">
                  <a:solidFill>
                    <a:srgbClr val="FFFFFF"/>
                  </a:solidFill>
                  <a:latin typeface="Microsoft YaHei"/>
                  <a:ea typeface="Microsoft YaHei"/>
                  <a:cs typeface="Microsoft YaHei"/>
                  <a:sym typeface="Microsoft YaHei"/>
                </a:defRPr>
              </a:pPr>
              <a:r>
                <a:rPr lang="zh-CN" altLang="en-US" sz="1400" kern="0" dirty="0">
                  <a:solidFill>
                    <a:srgbClr val="000000"/>
                  </a:solidFill>
                  <a:latin typeface="Microsoft YaHei" charset="-122"/>
                  <a:ea typeface="Microsoft YaHei" charset="-122"/>
                  <a:cs typeface="Microsoft YaHei" charset="-122"/>
                  <a:sym typeface="Microsoft YaHei"/>
                </a:rPr>
                <a:t>平台</a:t>
              </a:r>
              <a:endParaRPr sz="1400" kern="0" dirty="0">
                <a:solidFill>
                  <a:srgbClr val="000000"/>
                </a:solidFill>
                <a:latin typeface="Microsoft YaHei" charset="-122"/>
                <a:ea typeface="Microsoft YaHei" charset="-122"/>
                <a:cs typeface="Microsoft YaHei" charset="-122"/>
                <a:sym typeface="Microsoft YaHei"/>
              </a:endParaRPr>
            </a:p>
          </p:txBody>
        </p:sp>
        <p:sp>
          <p:nvSpPr>
            <p:cNvPr id="210" name="圆角矩形">
              <a:extLst>
                <a:ext uri="{FF2B5EF4-FFF2-40B4-BE49-F238E27FC236}">
                  <a16:creationId xmlns="" xmlns:a16="http://schemas.microsoft.com/office/drawing/2014/main" id="{5C347299-9A45-7849-AE47-0CFE1E8BFBD3}"/>
                </a:ext>
              </a:extLst>
            </p:cNvPr>
            <p:cNvSpPr/>
            <p:nvPr/>
          </p:nvSpPr>
          <p:spPr>
            <a:xfrm>
              <a:off x="16366566" y="10314403"/>
              <a:ext cx="1980000" cy="432831"/>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账号管理</a:t>
              </a:r>
              <a:endParaRPr sz="1000" kern="0" dirty="0">
                <a:solidFill>
                  <a:srgbClr val="FFFFFF"/>
                </a:solidFill>
                <a:latin typeface="微软雅黑"/>
                <a:ea typeface="微软雅黑"/>
                <a:cs typeface="微软雅黑"/>
                <a:sym typeface="Helvetica Light"/>
              </a:endParaRPr>
            </a:p>
          </p:txBody>
        </p:sp>
        <p:sp>
          <p:nvSpPr>
            <p:cNvPr id="211" name="圆角矩形">
              <a:extLst>
                <a:ext uri="{FF2B5EF4-FFF2-40B4-BE49-F238E27FC236}">
                  <a16:creationId xmlns="" xmlns:a16="http://schemas.microsoft.com/office/drawing/2014/main" id="{19460C3E-B819-D545-A75C-A11D5D66932E}"/>
                </a:ext>
              </a:extLst>
            </p:cNvPr>
            <p:cNvSpPr/>
            <p:nvPr/>
          </p:nvSpPr>
          <p:spPr>
            <a:xfrm>
              <a:off x="18506350" y="10306299"/>
              <a:ext cx="1980000" cy="449038"/>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权限管理</a:t>
              </a:r>
              <a:endParaRPr sz="1000" kern="0" dirty="0">
                <a:solidFill>
                  <a:srgbClr val="FFFFFF"/>
                </a:solidFill>
                <a:latin typeface="微软雅黑"/>
                <a:ea typeface="微软雅黑"/>
                <a:cs typeface="微软雅黑"/>
                <a:sym typeface="Helvetica Light"/>
              </a:endParaRPr>
            </a:p>
          </p:txBody>
        </p:sp>
        <p:sp>
          <p:nvSpPr>
            <p:cNvPr id="212" name="圆角矩形">
              <a:extLst>
                <a:ext uri="{FF2B5EF4-FFF2-40B4-BE49-F238E27FC236}">
                  <a16:creationId xmlns="" xmlns:a16="http://schemas.microsoft.com/office/drawing/2014/main" id="{BF7775A9-4BA8-D04F-B222-A3FF18C9786A}"/>
                </a:ext>
              </a:extLst>
            </p:cNvPr>
            <p:cNvSpPr/>
            <p:nvPr/>
          </p:nvSpPr>
          <p:spPr>
            <a:xfrm>
              <a:off x="20646134" y="10306299"/>
              <a:ext cx="1980000" cy="449038"/>
            </a:xfrm>
            <a:prstGeom prst="roundRect">
              <a:avLst>
                <a:gd name="adj" fmla="val 0"/>
              </a:avLst>
            </a:prstGeom>
            <a:gradFill>
              <a:gsLst>
                <a:gs pos="0">
                  <a:srgbClr val="6B57DF"/>
                </a:gs>
                <a:gs pos="100000">
                  <a:srgbClr val="307EEC"/>
                </a:gs>
              </a:gsLst>
              <a:lin ang="0" scaled="0"/>
            </a:gradFill>
            <a:ln w="12700">
              <a:miter lim="400000"/>
            </a:ln>
          </p:spPr>
          <p:txBody>
            <a:bodyPr lIns="50800" tIns="50800" rIns="50800" bIns="50800" anchor="ctr"/>
            <a:lstStyle/>
            <a:p>
              <a:pPr algn="ctr" defTabSz="412750" hangingPunct="0"/>
              <a:r>
                <a:rPr lang="zh-CN" altLang="en-US" sz="1000" kern="0" dirty="0">
                  <a:solidFill>
                    <a:srgbClr val="FFFFFF"/>
                  </a:solidFill>
                  <a:latin typeface="微软雅黑"/>
                  <a:ea typeface="微软雅黑"/>
                  <a:cs typeface="微软雅黑"/>
                  <a:sym typeface="Helvetica Light"/>
                </a:rPr>
                <a:t>计算管理</a:t>
              </a:r>
              <a:endParaRPr sz="1000" kern="0" dirty="0">
                <a:solidFill>
                  <a:srgbClr val="FFFFFF"/>
                </a:solidFill>
                <a:latin typeface="微软雅黑"/>
                <a:ea typeface="微软雅黑"/>
                <a:cs typeface="微软雅黑"/>
                <a:sym typeface="Helvetica Light"/>
              </a:endParaRPr>
            </a:p>
          </p:txBody>
        </p:sp>
        <p:sp>
          <p:nvSpPr>
            <p:cNvPr id="213" name="矩形">
              <a:extLst>
                <a:ext uri="{FF2B5EF4-FFF2-40B4-BE49-F238E27FC236}">
                  <a16:creationId xmlns="" xmlns:a16="http://schemas.microsoft.com/office/drawing/2014/main" id="{1E4A3664-2125-5F4D-B4AF-9E5800463DDF}"/>
                </a:ext>
              </a:extLst>
            </p:cNvPr>
            <p:cNvSpPr/>
            <p:nvPr/>
          </p:nvSpPr>
          <p:spPr>
            <a:xfrm>
              <a:off x="13388597" y="8096759"/>
              <a:ext cx="2880000" cy="1729515"/>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函数及资源</a:t>
              </a:r>
              <a:endParaRPr sz="1200" kern="0" dirty="0">
                <a:solidFill>
                  <a:srgbClr val="000000"/>
                </a:solidFill>
                <a:latin typeface="Microsoft YaHei"/>
                <a:ea typeface="Microsoft YaHei"/>
                <a:cs typeface="Microsoft YaHei"/>
                <a:sym typeface="Microsoft YaHei"/>
              </a:endParaRPr>
            </a:p>
          </p:txBody>
        </p:sp>
        <p:sp>
          <p:nvSpPr>
            <p:cNvPr id="214" name="矩形">
              <a:extLst>
                <a:ext uri="{FF2B5EF4-FFF2-40B4-BE49-F238E27FC236}">
                  <a16:creationId xmlns="" xmlns:a16="http://schemas.microsoft.com/office/drawing/2014/main" id="{7451CFF9-47E6-D240-BDB6-8FAE7CEFF310}"/>
                </a:ext>
              </a:extLst>
            </p:cNvPr>
            <p:cNvSpPr/>
            <p:nvPr/>
          </p:nvSpPr>
          <p:spPr>
            <a:xfrm>
              <a:off x="10224364" y="6216286"/>
              <a:ext cx="2880000" cy="1709079"/>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a:solidFill>
                    <a:srgbClr val="000000"/>
                  </a:solidFill>
                  <a:latin typeface="Microsoft YaHei"/>
                  <a:ea typeface="Microsoft YaHei"/>
                  <a:cs typeface="Microsoft YaHei"/>
                  <a:sym typeface="Microsoft YaHei"/>
                </a:rPr>
                <a:t>数据处理</a:t>
              </a:r>
              <a:endParaRPr sz="1200" kern="0" dirty="0">
                <a:solidFill>
                  <a:srgbClr val="000000"/>
                </a:solidFill>
                <a:latin typeface="Microsoft YaHei"/>
                <a:ea typeface="Microsoft YaHei"/>
                <a:cs typeface="Microsoft YaHei"/>
                <a:sym typeface="Microsoft YaHei"/>
              </a:endParaRPr>
            </a:p>
          </p:txBody>
        </p:sp>
        <p:sp>
          <p:nvSpPr>
            <p:cNvPr id="215" name="矩形">
              <a:extLst>
                <a:ext uri="{FF2B5EF4-FFF2-40B4-BE49-F238E27FC236}">
                  <a16:creationId xmlns="" xmlns:a16="http://schemas.microsoft.com/office/drawing/2014/main" id="{36BA41EB-1689-2344-BDBB-E16FF3C523A0}"/>
                </a:ext>
              </a:extLst>
            </p:cNvPr>
            <p:cNvSpPr/>
            <p:nvPr/>
          </p:nvSpPr>
          <p:spPr>
            <a:xfrm>
              <a:off x="19766348" y="6215242"/>
              <a:ext cx="2880000" cy="3577218"/>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调度运维</a:t>
              </a:r>
              <a:endParaRPr sz="1200" kern="0" dirty="0">
                <a:solidFill>
                  <a:srgbClr val="000000"/>
                </a:solidFill>
                <a:latin typeface="Microsoft YaHei"/>
                <a:ea typeface="Microsoft YaHei"/>
                <a:cs typeface="Microsoft YaHei"/>
                <a:sym typeface="Microsoft YaHei"/>
              </a:endParaRPr>
            </a:p>
          </p:txBody>
        </p:sp>
        <p:sp>
          <p:nvSpPr>
            <p:cNvPr id="216" name="矩形">
              <a:extLst>
                <a:ext uri="{FF2B5EF4-FFF2-40B4-BE49-F238E27FC236}">
                  <a16:creationId xmlns="" xmlns:a16="http://schemas.microsoft.com/office/drawing/2014/main" id="{D88A79CC-06CD-6F4E-9295-8A4C01141787}"/>
                </a:ext>
              </a:extLst>
            </p:cNvPr>
            <p:cNvSpPr/>
            <p:nvPr/>
          </p:nvSpPr>
          <p:spPr>
            <a:xfrm>
              <a:off x="13403666" y="6215243"/>
              <a:ext cx="2880000" cy="1710121"/>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即席查询</a:t>
              </a:r>
              <a:endParaRPr sz="1200" kern="0" dirty="0">
                <a:solidFill>
                  <a:srgbClr val="000000"/>
                </a:solidFill>
                <a:latin typeface="Microsoft YaHei"/>
                <a:ea typeface="Microsoft YaHei"/>
                <a:cs typeface="Microsoft YaHei"/>
                <a:sym typeface="Microsoft YaHei"/>
              </a:endParaRPr>
            </a:p>
          </p:txBody>
        </p:sp>
        <p:sp>
          <p:nvSpPr>
            <p:cNvPr id="217" name="矩形">
              <a:extLst>
                <a:ext uri="{FF2B5EF4-FFF2-40B4-BE49-F238E27FC236}">
                  <a16:creationId xmlns="" xmlns:a16="http://schemas.microsoft.com/office/drawing/2014/main" id="{AB72FA75-6E70-6D45-B162-29A1A5A7BEB0}"/>
                </a:ext>
              </a:extLst>
            </p:cNvPr>
            <p:cNvSpPr/>
            <p:nvPr/>
          </p:nvSpPr>
          <p:spPr>
            <a:xfrm>
              <a:off x="7045062" y="6216286"/>
              <a:ext cx="2880000" cy="3691328"/>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规范建模</a:t>
              </a:r>
              <a:endParaRPr sz="1200" kern="0" dirty="0">
                <a:solidFill>
                  <a:srgbClr val="000000"/>
                </a:solidFill>
                <a:latin typeface="Microsoft YaHei"/>
                <a:ea typeface="Microsoft YaHei"/>
                <a:cs typeface="Microsoft YaHei"/>
                <a:sym typeface="Microsoft YaHei"/>
              </a:endParaRPr>
            </a:p>
          </p:txBody>
        </p:sp>
        <p:sp>
          <p:nvSpPr>
            <p:cNvPr id="218" name="圆角矩形">
              <a:extLst>
                <a:ext uri="{FF2B5EF4-FFF2-40B4-BE49-F238E27FC236}">
                  <a16:creationId xmlns="" xmlns:a16="http://schemas.microsoft.com/office/drawing/2014/main" id="{9808A0C4-71BF-984D-BCF5-E23ACD46CAAF}"/>
                </a:ext>
              </a:extLst>
            </p:cNvPr>
            <p:cNvSpPr/>
            <p:nvPr/>
          </p:nvSpPr>
          <p:spPr>
            <a:xfrm>
              <a:off x="13619647" y="8823756"/>
              <a:ext cx="2354034" cy="771517"/>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函数及资源管理</a:t>
              </a:r>
              <a:endParaRPr sz="1000" kern="0" dirty="0">
                <a:latin typeface="Microsoft YaHei" charset="-122"/>
                <a:ea typeface="Microsoft YaHei" charset="-122"/>
                <a:cs typeface="Microsoft YaHei" charset="-122"/>
              </a:endParaRPr>
            </a:p>
          </p:txBody>
        </p:sp>
        <p:sp>
          <p:nvSpPr>
            <p:cNvPr id="219" name="圆角矩形">
              <a:extLst>
                <a:ext uri="{FF2B5EF4-FFF2-40B4-BE49-F238E27FC236}">
                  <a16:creationId xmlns="" xmlns:a16="http://schemas.microsoft.com/office/drawing/2014/main" id="{8C462BCA-9649-6348-A144-B6EB098F12F1}"/>
                </a:ext>
              </a:extLst>
            </p:cNvPr>
            <p:cNvSpPr/>
            <p:nvPr/>
          </p:nvSpPr>
          <p:spPr>
            <a:xfrm>
              <a:off x="7305113" y="6969572"/>
              <a:ext cx="2393489" cy="1289178"/>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规范定义</a:t>
              </a:r>
              <a:endParaRPr lang="en-US" altLang="zh-CN" sz="1000" kern="0" dirty="0">
                <a:latin typeface="Microsoft YaHei" charset="-122"/>
                <a:ea typeface="Microsoft YaHei" charset="-122"/>
                <a:cs typeface="Microsoft YaHei" charset="-122"/>
              </a:endParaRPr>
            </a:p>
            <a:p>
              <a:pPr algn="ctr" hangingPunct="0"/>
              <a:endParaRPr lang="zh-CN" altLang="en-US" sz="500" kern="0" dirty="0">
                <a:latin typeface="Microsoft YaHei" charset="-122"/>
                <a:ea typeface="Microsoft YaHei" charset="-122"/>
                <a:cs typeface="Microsoft YaHei" charset="-122"/>
              </a:endParaRPr>
            </a:p>
            <a:p>
              <a:pPr algn="ctr" hangingPunct="0"/>
              <a:r>
                <a:rPr lang="zh-CN" altLang="en-US" sz="800" kern="0" dirty="0">
                  <a:solidFill>
                    <a:srgbClr val="FFFFFF">
                      <a:alpha val="71000"/>
                    </a:srgbClr>
                  </a:solidFill>
                  <a:latin typeface="Microsoft YaHei" charset="-122"/>
                  <a:ea typeface="Microsoft YaHei" charset="-122"/>
                  <a:cs typeface="Microsoft YaHei" charset="-122"/>
                </a:rPr>
                <a:t>维度、业务过程、</a:t>
              </a:r>
              <a:endParaRPr lang="en-US" altLang="zh-CN" sz="800" kern="0" dirty="0">
                <a:solidFill>
                  <a:srgbClr val="FFFFFF">
                    <a:alpha val="71000"/>
                  </a:srgbClr>
                </a:solidFill>
                <a:latin typeface="Microsoft YaHei" charset="-122"/>
                <a:ea typeface="Microsoft YaHei" charset="-122"/>
                <a:cs typeface="Microsoft YaHei" charset="-122"/>
              </a:endParaRPr>
            </a:p>
            <a:p>
              <a:pPr algn="ctr" hangingPunct="0"/>
              <a:r>
                <a:rPr lang="zh-CN" altLang="en-US" sz="800" kern="0" dirty="0">
                  <a:solidFill>
                    <a:srgbClr val="FFFFFF">
                      <a:alpha val="71000"/>
                    </a:srgbClr>
                  </a:solidFill>
                  <a:latin typeface="Microsoft YaHei" charset="-122"/>
                  <a:ea typeface="Microsoft YaHei" charset="-122"/>
                  <a:cs typeface="Microsoft YaHei" charset="-122"/>
                </a:rPr>
                <a:t>原子指标等</a:t>
              </a:r>
              <a:endParaRPr sz="800" kern="0" dirty="0">
                <a:solidFill>
                  <a:srgbClr val="FFFFFF">
                    <a:alpha val="71000"/>
                  </a:srgbClr>
                </a:solidFill>
                <a:latin typeface="Microsoft YaHei" charset="-122"/>
                <a:ea typeface="Microsoft YaHei" charset="-122"/>
                <a:cs typeface="Microsoft YaHei" charset="-122"/>
              </a:endParaRPr>
            </a:p>
          </p:txBody>
        </p:sp>
        <p:sp>
          <p:nvSpPr>
            <p:cNvPr id="220" name="圆角矩形">
              <a:extLst>
                <a:ext uri="{FF2B5EF4-FFF2-40B4-BE49-F238E27FC236}">
                  <a16:creationId xmlns="" xmlns:a16="http://schemas.microsoft.com/office/drawing/2014/main" id="{29B729FC-C48D-B040-AB08-113021C383E4}"/>
                </a:ext>
              </a:extLst>
            </p:cNvPr>
            <p:cNvSpPr/>
            <p:nvPr/>
          </p:nvSpPr>
          <p:spPr>
            <a:xfrm>
              <a:off x="10474650" y="6969574"/>
              <a:ext cx="2393489" cy="354346"/>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编码研发</a:t>
              </a:r>
              <a:endParaRPr sz="1000" kern="0" dirty="0">
                <a:latin typeface="Microsoft YaHei" charset="-122"/>
                <a:ea typeface="Microsoft YaHei" charset="-122"/>
                <a:cs typeface="Microsoft YaHei" charset="-122"/>
              </a:endParaRPr>
            </a:p>
          </p:txBody>
        </p:sp>
        <p:sp>
          <p:nvSpPr>
            <p:cNvPr id="221" name="圆角矩形">
              <a:extLst>
                <a:ext uri="{FF2B5EF4-FFF2-40B4-BE49-F238E27FC236}">
                  <a16:creationId xmlns="" xmlns:a16="http://schemas.microsoft.com/office/drawing/2014/main" id="{0A21B989-DE79-E640-AF49-106857D61CC6}"/>
                </a:ext>
              </a:extLst>
            </p:cNvPr>
            <p:cNvSpPr/>
            <p:nvPr/>
          </p:nvSpPr>
          <p:spPr>
            <a:xfrm>
              <a:off x="7299724" y="8387435"/>
              <a:ext cx="2393489" cy="1289178"/>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建模研发</a:t>
              </a:r>
              <a:endParaRPr lang="zh-CN" altLang="en-US" sz="500" kern="0" dirty="0">
                <a:latin typeface="Microsoft YaHei" charset="-122"/>
                <a:ea typeface="Microsoft YaHei" charset="-122"/>
                <a:cs typeface="Microsoft YaHei" charset="-122"/>
              </a:endParaRPr>
            </a:p>
            <a:p>
              <a:pPr algn="ctr" hangingPunct="0"/>
              <a:endParaRPr lang="en-US" altLang="zh-CN" sz="500" kern="0" dirty="0">
                <a:solidFill>
                  <a:srgbClr val="FFFFFF">
                    <a:alpha val="71000"/>
                  </a:srgbClr>
                </a:solidFill>
                <a:latin typeface="Microsoft YaHei" charset="-122"/>
                <a:ea typeface="Microsoft YaHei" charset="-122"/>
                <a:cs typeface="Microsoft YaHei" charset="-122"/>
              </a:endParaRPr>
            </a:p>
            <a:p>
              <a:pPr algn="ctr" hangingPunct="0"/>
              <a:r>
                <a:rPr lang="zh-CN" altLang="en-US" sz="800" kern="0" dirty="0">
                  <a:solidFill>
                    <a:srgbClr val="FFFFFF">
                      <a:alpha val="71000"/>
                    </a:srgbClr>
                  </a:solidFill>
                  <a:latin typeface="Microsoft YaHei" charset="-122"/>
                  <a:ea typeface="Microsoft YaHei" charset="-122"/>
                  <a:cs typeface="Microsoft YaHei" charset="-122"/>
                </a:rPr>
                <a:t>维度逻辑表、事实逻辑表、汇总逻辑表</a:t>
              </a:r>
              <a:endParaRPr sz="800" kern="0" dirty="0">
                <a:solidFill>
                  <a:srgbClr val="FFFFFF">
                    <a:alpha val="71000"/>
                  </a:srgbClr>
                </a:solidFill>
                <a:latin typeface="Microsoft YaHei" charset="-122"/>
                <a:ea typeface="Microsoft YaHei" charset="-122"/>
                <a:cs typeface="Microsoft YaHei" charset="-122"/>
              </a:endParaRPr>
            </a:p>
          </p:txBody>
        </p:sp>
        <p:sp>
          <p:nvSpPr>
            <p:cNvPr id="222" name="矩形">
              <a:extLst>
                <a:ext uri="{FF2B5EF4-FFF2-40B4-BE49-F238E27FC236}">
                  <a16:creationId xmlns="" xmlns:a16="http://schemas.microsoft.com/office/drawing/2014/main" id="{BEB013A0-54CA-6241-9100-DAAE260D3315}"/>
                </a:ext>
              </a:extLst>
            </p:cNvPr>
            <p:cNvSpPr/>
            <p:nvPr/>
          </p:nvSpPr>
          <p:spPr>
            <a:xfrm>
              <a:off x="16582968" y="6215242"/>
              <a:ext cx="2880000" cy="3611031"/>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数据萃取</a:t>
              </a:r>
              <a:endParaRPr sz="1200" kern="0" dirty="0">
                <a:solidFill>
                  <a:srgbClr val="000000"/>
                </a:solidFill>
                <a:latin typeface="Microsoft YaHei"/>
                <a:ea typeface="Microsoft YaHei"/>
                <a:cs typeface="Microsoft YaHei"/>
                <a:sym typeface="Microsoft YaHei"/>
              </a:endParaRPr>
            </a:p>
          </p:txBody>
        </p:sp>
        <p:sp>
          <p:nvSpPr>
            <p:cNvPr id="223" name="圆角矩形">
              <a:extLst>
                <a:ext uri="{FF2B5EF4-FFF2-40B4-BE49-F238E27FC236}">
                  <a16:creationId xmlns="" xmlns:a16="http://schemas.microsoft.com/office/drawing/2014/main" id="{100D8EEB-7784-6F40-A4E2-A6F432060852}"/>
                </a:ext>
              </a:extLst>
            </p:cNvPr>
            <p:cNvSpPr/>
            <p:nvPr/>
          </p:nvSpPr>
          <p:spPr>
            <a:xfrm>
              <a:off x="10474650" y="7450245"/>
              <a:ext cx="2393489" cy="320569"/>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脚本管理</a:t>
              </a:r>
              <a:endParaRPr sz="1000" kern="0" dirty="0">
                <a:latin typeface="Microsoft YaHei" charset="-122"/>
                <a:ea typeface="Microsoft YaHei" charset="-122"/>
                <a:cs typeface="Microsoft YaHei" charset="-122"/>
              </a:endParaRPr>
            </a:p>
          </p:txBody>
        </p:sp>
        <p:sp>
          <p:nvSpPr>
            <p:cNvPr id="224" name="圆角矩形">
              <a:extLst>
                <a:ext uri="{FF2B5EF4-FFF2-40B4-BE49-F238E27FC236}">
                  <a16:creationId xmlns="" xmlns:a16="http://schemas.microsoft.com/office/drawing/2014/main" id="{B65E3AF2-73A4-A94E-A3B7-431D7CA48916}"/>
                </a:ext>
              </a:extLst>
            </p:cNvPr>
            <p:cNvSpPr/>
            <p:nvPr/>
          </p:nvSpPr>
          <p:spPr>
            <a:xfrm>
              <a:off x="13603881" y="6969572"/>
              <a:ext cx="2390515" cy="771858"/>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主题式</a:t>
              </a:r>
              <a:endParaRPr lang="en-US" altLang="zh-CN" sz="1000" kern="0" dirty="0">
                <a:latin typeface="Microsoft YaHei" charset="-122"/>
                <a:ea typeface="Microsoft YaHei" charset="-122"/>
                <a:cs typeface="Microsoft YaHei" charset="-122"/>
              </a:endParaRPr>
            </a:p>
            <a:p>
              <a:pPr algn="ctr" hangingPunct="0"/>
              <a:r>
                <a:rPr lang="zh-CN" altLang="en-US" sz="1000" kern="0" dirty="0">
                  <a:latin typeface="Microsoft YaHei" charset="-122"/>
                  <a:ea typeface="Microsoft YaHei" charset="-122"/>
                  <a:cs typeface="Microsoft YaHei" charset="-122"/>
                </a:rPr>
                <a:t>临时查询</a:t>
              </a:r>
              <a:endParaRPr sz="1000" kern="0" dirty="0">
                <a:latin typeface="Microsoft YaHei" charset="-122"/>
                <a:ea typeface="Microsoft YaHei" charset="-122"/>
                <a:cs typeface="Microsoft YaHei" charset="-122"/>
              </a:endParaRPr>
            </a:p>
          </p:txBody>
        </p:sp>
        <p:sp>
          <p:nvSpPr>
            <p:cNvPr id="225" name="圆角矩形">
              <a:extLst>
                <a:ext uri="{FF2B5EF4-FFF2-40B4-BE49-F238E27FC236}">
                  <a16:creationId xmlns="" xmlns:a16="http://schemas.microsoft.com/office/drawing/2014/main" id="{CFB04BFC-940F-164C-ABDD-92EE14B63AC2}"/>
                </a:ext>
              </a:extLst>
            </p:cNvPr>
            <p:cNvSpPr/>
            <p:nvPr/>
          </p:nvSpPr>
          <p:spPr>
            <a:xfrm>
              <a:off x="16837400" y="7000658"/>
              <a:ext cx="2390515" cy="1252961"/>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a:latin typeface="Microsoft YaHei" charset="-122"/>
                  <a:ea typeface="Microsoft YaHei" charset="-122"/>
                  <a:cs typeface="Microsoft YaHei" charset="-122"/>
                </a:rPr>
                <a:t>行为配置管理</a:t>
              </a:r>
              <a:endParaRPr sz="1000" kern="0" dirty="0">
                <a:latin typeface="Microsoft YaHei" charset="-122"/>
                <a:ea typeface="Microsoft YaHei" charset="-122"/>
                <a:cs typeface="Microsoft YaHei" charset="-122"/>
              </a:endParaRPr>
            </a:p>
          </p:txBody>
        </p:sp>
        <p:sp>
          <p:nvSpPr>
            <p:cNvPr id="226" name="圆角矩形">
              <a:extLst>
                <a:ext uri="{FF2B5EF4-FFF2-40B4-BE49-F238E27FC236}">
                  <a16:creationId xmlns="" xmlns:a16="http://schemas.microsoft.com/office/drawing/2014/main" id="{1880A6A0-9658-6444-BEE9-E25828A15F9D}"/>
                </a:ext>
              </a:extLst>
            </p:cNvPr>
            <p:cNvSpPr/>
            <p:nvPr/>
          </p:nvSpPr>
          <p:spPr>
            <a:xfrm>
              <a:off x="16826340" y="8363189"/>
              <a:ext cx="2390515" cy="1233921"/>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标签工厂</a:t>
              </a:r>
              <a:endParaRPr sz="1000" kern="0" dirty="0">
                <a:latin typeface="Microsoft YaHei" charset="-122"/>
                <a:ea typeface="Microsoft YaHei" charset="-122"/>
                <a:cs typeface="Microsoft YaHei" charset="-122"/>
              </a:endParaRPr>
            </a:p>
          </p:txBody>
        </p:sp>
        <p:sp>
          <p:nvSpPr>
            <p:cNvPr id="227" name="圆角矩形">
              <a:extLst>
                <a:ext uri="{FF2B5EF4-FFF2-40B4-BE49-F238E27FC236}">
                  <a16:creationId xmlns="" xmlns:a16="http://schemas.microsoft.com/office/drawing/2014/main" id="{5D2C1B04-D4CD-B943-9D48-A39565EB8544}"/>
                </a:ext>
              </a:extLst>
            </p:cNvPr>
            <p:cNvSpPr/>
            <p:nvPr/>
          </p:nvSpPr>
          <p:spPr>
            <a:xfrm>
              <a:off x="20104047" y="6996244"/>
              <a:ext cx="2137384" cy="711399"/>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任务运维</a:t>
              </a:r>
              <a:endParaRPr sz="1000" kern="0" dirty="0">
                <a:latin typeface="Microsoft YaHei" charset="-122"/>
                <a:ea typeface="Microsoft YaHei" charset="-122"/>
                <a:cs typeface="Microsoft YaHei" charset="-122"/>
              </a:endParaRPr>
            </a:p>
          </p:txBody>
        </p:sp>
        <p:sp>
          <p:nvSpPr>
            <p:cNvPr id="228" name="圆角矩形">
              <a:extLst>
                <a:ext uri="{FF2B5EF4-FFF2-40B4-BE49-F238E27FC236}">
                  <a16:creationId xmlns="" xmlns:a16="http://schemas.microsoft.com/office/drawing/2014/main" id="{1E5AB61F-EFD8-4A4B-A532-019E4C47522C}"/>
                </a:ext>
              </a:extLst>
            </p:cNvPr>
            <p:cNvSpPr/>
            <p:nvPr/>
          </p:nvSpPr>
          <p:spPr>
            <a:xfrm>
              <a:off x="20104047" y="7848545"/>
              <a:ext cx="2137384" cy="711399"/>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逻辑表运维</a:t>
              </a:r>
              <a:endParaRPr sz="1000" kern="0" dirty="0">
                <a:latin typeface="Microsoft YaHei" charset="-122"/>
                <a:ea typeface="Microsoft YaHei" charset="-122"/>
                <a:cs typeface="Microsoft YaHei" charset="-122"/>
              </a:endParaRPr>
            </a:p>
          </p:txBody>
        </p:sp>
        <p:sp>
          <p:nvSpPr>
            <p:cNvPr id="229" name="圆角矩形">
              <a:extLst>
                <a:ext uri="{FF2B5EF4-FFF2-40B4-BE49-F238E27FC236}">
                  <a16:creationId xmlns="" xmlns:a16="http://schemas.microsoft.com/office/drawing/2014/main" id="{6A975508-7729-9C4F-81A4-11B95CC21F94}"/>
                </a:ext>
              </a:extLst>
            </p:cNvPr>
            <p:cNvSpPr/>
            <p:nvPr/>
          </p:nvSpPr>
          <p:spPr>
            <a:xfrm>
              <a:off x="20099222" y="8693785"/>
              <a:ext cx="2137384" cy="711399"/>
            </a:xfrm>
            <a:prstGeom prst="roundRect">
              <a:avLst>
                <a:gd name="adj" fmla="val 0"/>
              </a:avLst>
            </a:prstGeom>
            <a:solidFill>
              <a:srgbClr val="4C3FA1"/>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监控报警</a:t>
              </a:r>
              <a:endParaRPr sz="1000" kern="0" dirty="0">
                <a:latin typeface="Microsoft YaHei" charset="-122"/>
                <a:ea typeface="Microsoft YaHei" charset="-122"/>
                <a:cs typeface="Microsoft YaHei" charset="-122"/>
              </a:endParaRPr>
            </a:p>
          </p:txBody>
        </p:sp>
        <p:sp>
          <p:nvSpPr>
            <p:cNvPr id="230" name="矩形">
              <a:extLst>
                <a:ext uri="{FF2B5EF4-FFF2-40B4-BE49-F238E27FC236}">
                  <a16:creationId xmlns="" xmlns:a16="http://schemas.microsoft.com/office/drawing/2014/main" id="{7E51CB44-7AB2-914D-AC25-58A0E23444AF}"/>
                </a:ext>
              </a:extLst>
            </p:cNvPr>
            <p:cNvSpPr/>
            <p:nvPr/>
          </p:nvSpPr>
          <p:spPr>
            <a:xfrm>
              <a:off x="10236698" y="8094099"/>
              <a:ext cx="2880000" cy="1732176"/>
            </a:xfrm>
            <a:prstGeom prst="rect">
              <a:avLst/>
            </a:prstGeom>
            <a:solidFill>
              <a:srgbClr val="F9FDFF">
                <a:alpha val="7061"/>
              </a:srgbClr>
            </a:solidFill>
            <a:ln w="12700">
              <a:miter lim="400000"/>
              <a:tailEnd type="triangle"/>
            </a:ln>
          </p:spPr>
          <p:txBody>
            <a:bodyPr lIns="50800" tIns="50800" rIns="50800" bIns="50800"/>
            <a:lstStyle/>
            <a:p>
              <a:pPr algn="ctr" defTabSz="609600" hangingPunct="0">
                <a:defRPr sz="2800">
                  <a:solidFill>
                    <a:srgbClr val="FFFFFF"/>
                  </a:solidFill>
                  <a:latin typeface="Microsoft YaHei"/>
                  <a:ea typeface="Microsoft YaHei"/>
                  <a:cs typeface="Microsoft YaHei"/>
                  <a:sym typeface="Microsoft YaHei"/>
                </a:defRPr>
              </a:pPr>
              <a:r>
                <a:rPr lang="zh-CN" altLang="en-US" sz="1200" kern="0" dirty="0">
                  <a:solidFill>
                    <a:srgbClr val="000000"/>
                  </a:solidFill>
                  <a:latin typeface="Microsoft YaHei"/>
                  <a:ea typeface="Microsoft YaHei"/>
                  <a:cs typeface="Microsoft YaHei"/>
                  <a:sym typeface="Microsoft YaHei"/>
                </a:rPr>
                <a:t>发布管理</a:t>
              </a:r>
              <a:endParaRPr sz="1200" kern="0" dirty="0">
                <a:solidFill>
                  <a:srgbClr val="000000"/>
                </a:solidFill>
                <a:latin typeface="Microsoft YaHei"/>
                <a:ea typeface="Microsoft YaHei"/>
                <a:cs typeface="Microsoft YaHei"/>
                <a:sym typeface="Microsoft YaHei"/>
              </a:endParaRPr>
            </a:p>
          </p:txBody>
        </p:sp>
        <p:sp>
          <p:nvSpPr>
            <p:cNvPr id="231" name="圆角矩形">
              <a:extLst>
                <a:ext uri="{FF2B5EF4-FFF2-40B4-BE49-F238E27FC236}">
                  <a16:creationId xmlns="" xmlns:a16="http://schemas.microsoft.com/office/drawing/2014/main" id="{1C920EF8-E5B7-3340-B398-3F62DE56DB85}"/>
                </a:ext>
              </a:extLst>
            </p:cNvPr>
            <p:cNvSpPr/>
            <p:nvPr/>
          </p:nvSpPr>
          <p:spPr>
            <a:xfrm>
              <a:off x="10488809" y="8748833"/>
              <a:ext cx="2393489" cy="354346"/>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待发布对象管理</a:t>
              </a:r>
              <a:endParaRPr sz="1000" kern="0" dirty="0">
                <a:latin typeface="Microsoft YaHei" charset="-122"/>
                <a:ea typeface="Microsoft YaHei" charset="-122"/>
                <a:cs typeface="Microsoft YaHei" charset="-122"/>
              </a:endParaRPr>
            </a:p>
          </p:txBody>
        </p:sp>
        <p:sp>
          <p:nvSpPr>
            <p:cNvPr id="232" name="圆角矩形">
              <a:extLst>
                <a:ext uri="{FF2B5EF4-FFF2-40B4-BE49-F238E27FC236}">
                  <a16:creationId xmlns="" xmlns:a16="http://schemas.microsoft.com/office/drawing/2014/main" id="{E6DD5534-E33F-A84A-82DA-7ECEF3CB188C}"/>
                </a:ext>
              </a:extLst>
            </p:cNvPr>
            <p:cNvSpPr/>
            <p:nvPr/>
          </p:nvSpPr>
          <p:spPr>
            <a:xfrm>
              <a:off x="10483658" y="9277800"/>
              <a:ext cx="2393489" cy="354346"/>
            </a:xfrm>
            <a:prstGeom prst="roundRect">
              <a:avLst>
                <a:gd name="adj" fmla="val 0"/>
              </a:avLst>
            </a:prstGeom>
            <a:solidFill>
              <a:srgbClr val="4C3FA1"/>
            </a:solidFill>
            <a:ln w="12700">
              <a:noFill/>
              <a:prstDash val="solid"/>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发布记录</a:t>
              </a:r>
              <a:endParaRPr sz="1000" kern="0" dirty="0">
                <a:latin typeface="Microsoft YaHei" charset="-122"/>
                <a:ea typeface="Microsoft YaHei" charset="-122"/>
                <a:cs typeface="Microsoft YaHei" charset="-122"/>
              </a:endParaRPr>
            </a:p>
          </p:txBody>
        </p:sp>
        <p:sp>
          <p:nvSpPr>
            <p:cNvPr id="233" name="圆角矩形">
              <a:extLst>
                <a:ext uri="{FF2B5EF4-FFF2-40B4-BE49-F238E27FC236}">
                  <a16:creationId xmlns="" xmlns:a16="http://schemas.microsoft.com/office/drawing/2014/main" id="{D9D4C0AF-6118-2241-9688-89D941E3B9AD}"/>
                </a:ext>
              </a:extLst>
            </p:cNvPr>
            <p:cNvSpPr/>
            <p:nvPr/>
          </p:nvSpPr>
          <p:spPr>
            <a:xfrm>
              <a:off x="12308777" y="4898004"/>
              <a:ext cx="2507658" cy="741799"/>
            </a:xfrm>
            <a:prstGeom prst="roundRect">
              <a:avLst>
                <a:gd name="adj" fmla="val 0"/>
              </a:avLst>
            </a:prstGeom>
            <a:solidFill>
              <a:srgbClr val="2E76DD"/>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sz="1000" kern="0" dirty="0">
                  <a:latin typeface="Microsoft YaHei" charset="-122"/>
                  <a:ea typeface="Microsoft YaHei" charset="-122"/>
                  <a:cs typeface="Microsoft YaHei" charset="-122"/>
                </a:rPr>
                <a:t>资源分析及治理</a:t>
              </a:r>
              <a:endParaRPr sz="1000" kern="0" dirty="0">
                <a:latin typeface="Microsoft YaHei" charset="-122"/>
                <a:ea typeface="Microsoft YaHei" charset="-122"/>
                <a:cs typeface="Microsoft YaHei" charset="-122"/>
              </a:endParaRPr>
            </a:p>
          </p:txBody>
        </p:sp>
        <p:sp>
          <p:nvSpPr>
            <p:cNvPr id="234" name="圆角矩形">
              <a:extLst>
                <a:ext uri="{FF2B5EF4-FFF2-40B4-BE49-F238E27FC236}">
                  <a16:creationId xmlns="" xmlns:a16="http://schemas.microsoft.com/office/drawing/2014/main" id="{B018D26F-A7FF-EA44-8852-065356977509}"/>
                </a:ext>
              </a:extLst>
            </p:cNvPr>
            <p:cNvSpPr/>
            <p:nvPr/>
          </p:nvSpPr>
          <p:spPr>
            <a:xfrm>
              <a:off x="18711506" y="3292973"/>
              <a:ext cx="3960000" cy="684000"/>
            </a:xfrm>
            <a:prstGeom prst="roundRect">
              <a:avLst>
                <a:gd name="adj" fmla="val 0"/>
              </a:avLst>
            </a:prstGeom>
            <a:solidFill>
              <a:schemeClr val="bg1">
                <a:alpha val="14000"/>
              </a:schemeClr>
            </a:solidFill>
            <a:ln w="12700">
              <a:miter lim="400000"/>
            </a:ln>
            <a:extLst>
              <a:ext uri="{C572A759-6A51-4108-AA02-DFA0A04FC94B}">
                <ma14:wrappingTextBoxFlag xmlns:ma14="http://schemas.microsoft.com/office/mac/drawingml/2011/main" xmlns="" val="1"/>
              </a:ext>
            </a:extLst>
          </p:spPr>
          <p:txBody>
            <a:bodyPr tIns="91439" bIns="91439" anchor="ctr">
              <a:noAutofit/>
            </a:bodyPr>
            <a:lstStyle>
              <a:lvl1pPr defTabSz="2438400">
                <a:defRPr sz="1200">
                  <a:solidFill>
                    <a:srgbClr val="FFFFFF"/>
                  </a:solidFill>
                  <a:latin typeface="Microsoft YaHei"/>
                  <a:ea typeface="Microsoft YaHei"/>
                  <a:cs typeface="Microsoft YaHei"/>
                  <a:sym typeface="Microsoft YaHei"/>
                </a:defRPr>
              </a:lvl1pPr>
            </a:lstStyle>
            <a:p>
              <a:pPr algn="ctr" hangingPunct="0"/>
              <a:r>
                <a:rPr lang="zh-CN" altLang="en-US" kern="0" dirty="0">
                  <a:latin typeface="Microsoft YaHei" charset="-122"/>
                  <a:ea typeface="Microsoft YaHei" charset="-122"/>
                  <a:cs typeface="Microsoft YaHei" charset="-122"/>
                </a:rPr>
                <a:t>国内公共云多租户</a:t>
              </a:r>
              <a:endParaRPr kern="0" dirty="0">
                <a:latin typeface="Microsoft YaHei" charset="-122"/>
                <a:ea typeface="Microsoft YaHei" charset="-122"/>
                <a:cs typeface="Microsoft YaHei" charset="-122"/>
              </a:endParaRPr>
            </a:p>
          </p:txBody>
        </p:sp>
        <p:sp>
          <p:nvSpPr>
            <p:cNvPr id="235" name="数据技术…">
              <a:extLst>
                <a:ext uri="{FF2B5EF4-FFF2-40B4-BE49-F238E27FC236}">
                  <a16:creationId xmlns="" xmlns:a16="http://schemas.microsoft.com/office/drawing/2014/main" id="{34231D66-F0EF-A745-A506-111AEBC820D6}"/>
                </a:ext>
              </a:extLst>
            </p:cNvPr>
            <p:cNvSpPr txBox="1"/>
            <p:nvPr/>
          </p:nvSpPr>
          <p:spPr>
            <a:xfrm>
              <a:off x="1279620" y="6497968"/>
              <a:ext cx="545894" cy="29072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p>
              <a:pPr algn="ctr" defTabSz="609600" hangingPunct="0">
                <a:defRPr sz="1400">
                  <a:solidFill>
                    <a:srgbClr val="FFFFFF"/>
                  </a:solidFill>
                  <a:latin typeface="Microsoft YaHei"/>
                  <a:ea typeface="Microsoft YaHei"/>
                  <a:cs typeface="Microsoft YaHei"/>
                  <a:sym typeface="Microsoft YaHei"/>
                </a:defRPr>
              </a:pPr>
              <a:r>
                <a:rPr lang="zh-CN" altLang="en-US" sz="1400" b="1" kern="0">
                  <a:solidFill>
                    <a:srgbClr val="000000"/>
                  </a:solidFill>
                  <a:latin typeface="Microsoft YaHei" charset="-122"/>
                  <a:ea typeface="Microsoft YaHei" charset="-122"/>
                  <a:cs typeface="Microsoft YaHei" charset="-122"/>
                  <a:sym typeface="Microsoft YaHei"/>
                </a:rPr>
                <a:t>产品功能</a:t>
              </a:r>
              <a:endParaRPr sz="1400" b="1" kern="0" dirty="0">
                <a:solidFill>
                  <a:srgbClr val="000000"/>
                </a:solidFill>
                <a:latin typeface="Microsoft YaHei" charset="-122"/>
                <a:ea typeface="Microsoft YaHei" charset="-122"/>
                <a:cs typeface="Microsoft YaHei" charset="-122"/>
                <a:sym typeface="Microsoft YaHei"/>
              </a:endParaRPr>
            </a:p>
          </p:txBody>
        </p:sp>
      </p:grpSp>
    </p:spTree>
    <p:extLst>
      <p:ext uri="{BB962C8B-B14F-4D97-AF65-F5344CB8AC3E}">
        <p14:creationId xmlns:p14="http://schemas.microsoft.com/office/powerpoint/2010/main" val="88860321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306293" y="139160"/>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defTabSz="412750" hangingPunct="0">
              <a:lnSpc>
                <a:spcPct val="120000"/>
              </a:lnSpc>
            </a:pPr>
            <a:r>
              <a:rPr lang="zh-CN" altLang="en-US" sz="2700" kern="0" spc="116" dirty="0">
                <a:solidFill>
                  <a:srgbClr val="181818"/>
                </a:solidFill>
                <a:latin typeface="Microsoft YaHei" panose="020B0503020204020204" pitchFamily="34" charset="-122"/>
                <a:ea typeface="Microsoft YaHei" panose="020B0503020204020204" pitchFamily="34" charset="-122"/>
                <a:cs typeface="FZLanTingHei-M-GBK"/>
              </a:rPr>
              <a:t>数据中台</a:t>
            </a:r>
            <a:r>
              <a:rPr lang="en-US" altLang="zh-CN" sz="2700" kern="0" spc="116" dirty="0">
                <a:solidFill>
                  <a:srgbClr val="181818"/>
                </a:solidFill>
                <a:latin typeface="Microsoft YaHei" panose="020B0503020204020204" pitchFamily="34" charset="-122"/>
                <a:ea typeface="Microsoft YaHei" panose="020B0503020204020204" pitchFamily="34" charset="-122"/>
                <a:cs typeface="FZLanTingHei-M-GBK"/>
              </a:rPr>
              <a:t>-</a:t>
            </a:r>
            <a:r>
              <a:rPr lang="zh-CN" altLang="en-US" sz="2700" kern="0" spc="116" dirty="0">
                <a:solidFill>
                  <a:srgbClr val="181818"/>
                </a:solidFill>
                <a:latin typeface="Microsoft YaHei" panose="020B0503020204020204" pitchFamily="34" charset="-122"/>
                <a:ea typeface="Microsoft YaHei" panose="020B0503020204020204" pitchFamily="34" charset="-122"/>
                <a:cs typeface="FZLanTingHei-M-GBK"/>
              </a:rPr>
              <a:t>完备且体系化数据工具</a:t>
            </a:r>
            <a:endParaRPr sz="2700" kern="0" spc="116" dirty="0">
              <a:solidFill>
                <a:srgbClr val="181818"/>
              </a:solidFill>
              <a:latin typeface="Microsoft YaHei" panose="020B0503020204020204" pitchFamily="34" charset="-122"/>
              <a:ea typeface="Microsoft YaHei" panose="020B0503020204020204" pitchFamily="34" charset="-122"/>
              <a:cs typeface="FZLanTingHei-M-GBK"/>
            </a:endParaRPr>
          </a:p>
        </p:txBody>
      </p:sp>
      <p:sp>
        <p:nvSpPr>
          <p:cNvPr id="190" name="Shape 432"/>
          <p:cNvSpPr/>
          <p:nvPr/>
        </p:nvSpPr>
        <p:spPr>
          <a:xfrm>
            <a:off x="436094" y="1157448"/>
            <a:ext cx="11400661" cy="8720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pPr algn="ctr"/>
            <a:endParaRPr lang="zh-CN" altLang="en-US" sz="200" dirty="0">
              <a:solidFill>
                <a:srgbClr val="0365C0">
                  <a:lumMod val="60000"/>
                  <a:lumOff val="40000"/>
                </a:srgbClr>
              </a:solidFill>
              <a:latin typeface="微软雅黑"/>
              <a:ea typeface="微软雅黑"/>
              <a:cs typeface="微软雅黑"/>
            </a:endParaRPr>
          </a:p>
        </p:txBody>
      </p:sp>
      <p:sp>
        <p:nvSpPr>
          <p:cNvPr id="191" name="Shape 1904"/>
          <p:cNvSpPr/>
          <p:nvPr/>
        </p:nvSpPr>
        <p:spPr>
          <a:xfrm>
            <a:off x="10317159" y="986371"/>
            <a:ext cx="863561" cy="5185486"/>
          </a:xfrm>
          <a:prstGeom prst="rect">
            <a:avLst/>
          </a:prstGeom>
          <a:solidFill>
            <a:schemeClr val="bg2">
              <a:lumMod val="20000"/>
              <a:lumOff val="80000"/>
              <a:alpha val="39917"/>
            </a:schemeClr>
          </a:solidFill>
          <a:ln w="12700">
            <a:miter lim="400000"/>
          </a:ln>
          <a:effectLst>
            <a:outerShdw blurRad="38100" dist="25400" dir="5400000" rotWithShape="0">
              <a:srgbClr val="000000">
                <a:alpha val="50000"/>
              </a:srgbClr>
            </a:outerShdw>
          </a:effectLst>
        </p:spPr>
        <p:txBody>
          <a:bodyPr lIns="25400" tIns="25400" rIns="25400" bIns="25400" anchor="ctr"/>
          <a:lstStyle/>
          <a:p>
            <a:pPr algn="ctr">
              <a:defRPr sz="2600">
                <a:latin typeface="Helvetica"/>
                <a:ea typeface="Helvetica"/>
                <a:cs typeface="Helvetica"/>
                <a:sym typeface="Helvetica"/>
              </a:defRPr>
            </a:pPr>
            <a:endParaRPr sz="200">
              <a:solidFill>
                <a:srgbClr val="000000"/>
              </a:solidFill>
              <a:latin typeface="Helvetica"/>
              <a:ea typeface="Helvetica"/>
              <a:cs typeface="Helvetica"/>
              <a:sym typeface="Helvetica"/>
            </a:endParaRPr>
          </a:p>
        </p:txBody>
      </p:sp>
      <p:sp>
        <p:nvSpPr>
          <p:cNvPr id="192" name="Shape 1905"/>
          <p:cNvSpPr/>
          <p:nvPr/>
        </p:nvSpPr>
        <p:spPr>
          <a:xfrm>
            <a:off x="1366450" y="2201718"/>
            <a:ext cx="3271694" cy="1185669"/>
          </a:xfrm>
          <a:prstGeom prst="rect">
            <a:avLst/>
          </a:prstGeom>
          <a:solidFill>
            <a:srgbClr val="EFA04F">
              <a:alpha val="41705"/>
            </a:srgbClr>
          </a:solidFill>
          <a:ln w="12700">
            <a:miter lim="400000"/>
          </a:ln>
        </p:spPr>
        <p:txBody>
          <a:bodyPr lIns="25400" tIns="25400" rIns="25400" bIns="25400" anchor="ctr"/>
          <a:lstStyle/>
          <a:p>
            <a:pPr algn="ctr">
              <a:defRPr sz="3600"/>
            </a:pPr>
            <a:endParaRPr sz="3200">
              <a:solidFill>
                <a:srgbClr val="000000"/>
              </a:solidFill>
            </a:endParaRPr>
          </a:p>
        </p:txBody>
      </p:sp>
      <p:sp>
        <p:nvSpPr>
          <p:cNvPr id="193" name="Shape 1906"/>
          <p:cNvSpPr/>
          <p:nvPr/>
        </p:nvSpPr>
        <p:spPr>
          <a:xfrm>
            <a:off x="1519481" y="257272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4" name="Shape 1907"/>
          <p:cNvSpPr/>
          <p:nvPr/>
        </p:nvSpPr>
        <p:spPr>
          <a:xfrm>
            <a:off x="1519481" y="2919475"/>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5" name="Shape 1908"/>
          <p:cNvSpPr/>
          <p:nvPr/>
        </p:nvSpPr>
        <p:spPr>
          <a:xfrm>
            <a:off x="2541631" y="257272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6" name="Shape 1909"/>
          <p:cNvSpPr/>
          <p:nvPr/>
        </p:nvSpPr>
        <p:spPr>
          <a:xfrm>
            <a:off x="2541631" y="2919475"/>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7" name="Shape 1910"/>
          <p:cNvSpPr/>
          <p:nvPr/>
        </p:nvSpPr>
        <p:spPr>
          <a:xfrm>
            <a:off x="3567227" y="257272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8" name="Shape 1911"/>
          <p:cNvSpPr/>
          <p:nvPr/>
        </p:nvSpPr>
        <p:spPr>
          <a:xfrm>
            <a:off x="3567227" y="2919475"/>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199" name="Shape 1912"/>
          <p:cNvSpPr/>
          <p:nvPr/>
        </p:nvSpPr>
        <p:spPr>
          <a:xfrm>
            <a:off x="1339774" y="5122672"/>
            <a:ext cx="8783960" cy="655656"/>
          </a:xfrm>
          <a:prstGeom prst="rect">
            <a:avLst/>
          </a:prstGeom>
          <a:solidFill>
            <a:srgbClr val="7C6EF9">
              <a:alpha val="39917"/>
            </a:srgbClr>
          </a:solidFill>
          <a:ln w="12700">
            <a:miter lim="400000"/>
          </a:ln>
          <a:effectLst>
            <a:outerShdw blurRad="38100" dist="25400" dir="5400000" rotWithShape="0">
              <a:srgbClr val="000000">
                <a:alpha val="50000"/>
              </a:srgbClr>
            </a:outerShdw>
          </a:effectLst>
        </p:spPr>
        <p:txBody>
          <a:bodyPr lIns="25400" tIns="25400" rIns="25400" bIns="25400" anchor="ctr"/>
          <a:lstStyle/>
          <a:p>
            <a:pPr algn="ctr">
              <a:defRPr sz="2600">
                <a:latin typeface="Helvetica"/>
                <a:ea typeface="Helvetica"/>
                <a:cs typeface="Helvetica"/>
                <a:sym typeface="Helvetica"/>
              </a:defRPr>
            </a:pPr>
            <a:endParaRPr sz="200">
              <a:solidFill>
                <a:srgbClr val="000000"/>
              </a:solidFill>
              <a:latin typeface="Helvetica"/>
              <a:ea typeface="Helvetica"/>
              <a:cs typeface="Helvetica"/>
              <a:sym typeface="Helvetica"/>
            </a:endParaRPr>
          </a:p>
        </p:txBody>
      </p:sp>
      <p:sp>
        <p:nvSpPr>
          <p:cNvPr id="200" name="Shape 1913"/>
          <p:cNvSpPr/>
          <p:nvPr/>
        </p:nvSpPr>
        <p:spPr>
          <a:xfrm>
            <a:off x="8001316" y="2197678"/>
            <a:ext cx="2121581" cy="1184267"/>
          </a:xfrm>
          <a:prstGeom prst="rect">
            <a:avLst/>
          </a:prstGeom>
          <a:solidFill>
            <a:srgbClr val="EFA04F">
              <a:alpha val="41705"/>
            </a:srgbClr>
          </a:solidFill>
          <a:ln w="12700">
            <a:miter lim="400000"/>
          </a:ln>
        </p:spPr>
        <p:txBody>
          <a:bodyPr lIns="25400" tIns="25400" rIns="25400" bIns="25400" anchor="ctr"/>
          <a:lstStyle/>
          <a:p>
            <a:pPr algn="ctr">
              <a:defRPr sz="3600"/>
            </a:pPr>
            <a:endParaRPr sz="3200">
              <a:solidFill>
                <a:srgbClr val="000000"/>
              </a:solidFill>
            </a:endParaRPr>
          </a:p>
        </p:txBody>
      </p:sp>
      <p:sp>
        <p:nvSpPr>
          <p:cNvPr id="201" name="Shape 1914"/>
          <p:cNvSpPr/>
          <p:nvPr/>
        </p:nvSpPr>
        <p:spPr>
          <a:xfrm>
            <a:off x="5921700" y="3504231"/>
            <a:ext cx="2193466" cy="1460615"/>
          </a:xfrm>
          <a:prstGeom prst="rect">
            <a:avLst/>
          </a:prstGeom>
          <a:solidFill>
            <a:srgbClr val="145E9A"/>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02" name="Shape 1915"/>
          <p:cNvSpPr/>
          <p:nvPr/>
        </p:nvSpPr>
        <p:spPr>
          <a:xfrm>
            <a:off x="4714431" y="2200905"/>
            <a:ext cx="3198914" cy="1184267"/>
          </a:xfrm>
          <a:prstGeom prst="rect">
            <a:avLst/>
          </a:prstGeom>
          <a:solidFill>
            <a:srgbClr val="EFA04F">
              <a:alpha val="41705"/>
            </a:srgbClr>
          </a:solidFill>
          <a:ln w="12700">
            <a:miter lim="400000"/>
          </a:ln>
        </p:spPr>
        <p:txBody>
          <a:bodyPr lIns="25400" tIns="25400" rIns="25400" bIns="25400" anchor="ctr"/>
          <a:lstStyle/>
          <a:p>
            <a:pPr algn="ctr">
              <a:defRPr sz="3600"/>
            </a:pPr>
            <a:endParaRPr sz="3200">
              <a:solidFill>
                <a:srgbClr val="000000"/>
              </a:solidFill>
            </a:endParaRPr>
          </a:p>
        </p:txBody>
      </p:sp>
      <p:sp>
        <p:nvSpPr>
          <p:cNvPr id="203" name="Shape 1916"/>
          <p:cNvSpPr/>
          <p:nvPr/>
        </p:nvSpPr>
        <p:spPr>
          <a:xfrm>
            <a:off x="1373170" y="1005631"/>
            <a:ext cx="8740569" cy="598117"/>
          </a:xfrm>
          <a:prstGeom prst="rect">
            <a:avLst/>
          </a:prstGeom>
          <a:solidFill>
            <a:srgbClr val="00E570">
              <a:alpha val="29625"/>
            </a:srgbClr>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04" name="Shape 1917"/>
          <p:cNvSpPr/>
          <p:nvPr/>
        </p:nvSpPr>
        <p:spPr>
          <a:xfrm>
            <a:off x="8214092" y="3500435"/>
            <a:ext cx="1214673" cy="1468208"/>
          </a:xfrm>
          <a:prstGeom prst="rect">
            <a:avLst/>
          </a:prstGeom>
          <a:solidFill>
            <a:srgbClr val="145E9A"/>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05" name="Shape 1918"/>
          <p:cNvSpPr/>
          <p:nvPr/>
        </p:nvSpPr>
        <p:spPr>
          <a:xfrm>
            <a:off x="1373169" y="3504231"/>
            <a:ext cx="4469759" cy="1460615"/>
          </a:xfrm>
          <a:prstGeom prst="rect">
            <a:avLst/>
          </a:prstGeom>
          <a:solidFill>
            <a:srgbClr val="145F9A"/>
          </a:solidFill>
          <a:ln w="12700">
            <a:miter lim="400000"/>
          </a:ln>
        </p:spPr>
        <p:txBody>
          <a:bodyPr lIns="25400" tIns="25400" rIns="25400" bIns="25400" anchor="ctr"/>
          <a:lstStyle/>
          <a:p>
            <a:pPr algn="ctr">
              <a:defRPr sz="3200">
                <a:solidFill>
                  <a:srgbClr val="0A3D65"/>
                </a:solidFill>
                <a:latin typeface="Microsoft YaHei"/>
                <a:ea typeface="Microsoft YaHei"/>
                <a:cs typeface="Microsoft YaHei"/>
                <a:sym typeface="Microsoft YaHei"/>
              </a:defRPr>
            </a:pPr>
            <a:endParaRPr>
              <a:solidFill>
                <a:srgbClr val="0A3D65"/>
              </a:solidFill>
              <a:latin typeface="Microsoft YaHei"/>
              <a:ea typeface="Microsoft YaHei"/>
              <a:cs typeface="Microsoft YaHei"/>
              <a:sym typeface="Microsoft YaHei"/>
            </a:endParaRPr>
          </a:p>
        </p:txBody>
      </p:sp>
      <p:sp>
        <p:nvSpPr>
          <p:cNvPr id="206" name="Shape 1919"/>
          <p:cNvSpPr/>
          <p:nvPr/>
        </p:nvSpPr>
        <p:spPr>
          <a:xfrm>
            <a:off x="1570811" y="6420817"/>
            <a:ext cx="85837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ODPS</a:t>
            </a:r>
          </a:p>
        </p:txBody>
      </p:sp>
      <p:sp>
        <p:nvSpPr>
          <p:cNvPr id="207" name="Shape 1920"/>
          <p:cNvSpPr/>
          <p:nvPr/>
        </p:nvSpPr>
        <p:spPr>
          <a:xfrm>
            <a:off x="2915709" y="6420817"/>
            <a:ext cx="85837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RDS</a:t>
            </a:r>
          </a:p>
        </p:txBody>
      </p:sp>
      <p:sp>
        <p:nvSpPr>
          <p:cNvPr id="208" name="Shape 1921"/>
          <p:cNvSpPr/>
          <p:nvPr/>
        </p:nvSpPr>
        <p:spPr>
          <a:xfrm>
            <a:off x="4279594" y="6420817"/>
            <a:ext cx="85837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EMR</a:t>
            </a:r>
          </a:p>
        </p:txBody>
      </p:sp>
      <p:sp>
        <p:nvSpPr>
          <p:cNvPr id="209" name="Shape 1922"/>
          <p:cNvSpPr/>
          <p:nvPr/>
        </p:nvSpPr>
        <p:spPr>
          <a:xfrm>
            <a:off x="5618490" y="6420817"/>
            <a:ext cx="858375"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ADS</a:t>
            </a:r>
          </a:p>
        </p:txBody>
      </p:sp>
      <p:sp>
        <p:nvSpPr>
          <p:cNvPr id="210" name="Shape 1923"/>
          <p:cNvSpPr/>
          <p:nvPr/>
        </p:nvSpPr>
        <p:spPr>
          <a:xfrm>
            <a:off x="6966949" y="6420817"/>
            <a:ext cx="85837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图计算</a:t>
            </a:r>
          </a:p>
        </p:txBody>
      </p:sp>
      <p:sp>
        <p:nvSpPr>
          <p:cNvPr id="211" name="Shape 1924"/>
          <p:cNvSpPr/>
          <p:nvPr/>
        </p:nvSpPr>
        <p:spPr>
          <a:xfrm>
            <a:off x="8322052" y="6423166"/>
            <a:ext cx="83863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Blink</a:t>
            </a:r>
          </a:p>
        </p:txBody>
      </p:sp>
      <p:sp>
        <p:nvSpPr>
          <p:cNvPr id="212" name="Shape 1925"/>
          <p:cNvSpPr/>
          <p:nvPr/>
        </p:nvSpPr>
        <p:spPr>
          <a:xfrm>
            <a:off x="1543456" y="3871283"/>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3" name="Shape 1926"/>
          <p:cNvSpPr/>
          <p:nvPr/>
        </p:nvSpPr>
        <p:spPr>
          <a:xfrm>
            <a:off x="2624843" y="3871283"/>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4" name="Shape 1927"/>
          <p:cNvSpPr/>
          <p:nvPr/>
        </p:nvSpPr>
        <p:spPr>
          <a:xfrm>
            <a:off x="3706229" y="3871283"/>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5" name="Shape 1928"/>
          <p:cNvSpPr/>
          <p:nvPr/>
        </p:nvSpPr>
        <p:spPr>
          <a:xfrm>
            <a:off x="1543456" y="4216580"/>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6" name="Shape 1929"/>
          <p:cNvSpPr/>
          <p:nvPr/>
        </p:nvSpPr>
        <p:spPr>
          <a:xfrm>
            <a:off x="2624843" y="4216580"/>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7" name="Shape 1930"/>
          <p:cNvSpPr/>
          <p:nvPr/>
        </p:nvSpPr>
        <p:spPr>
          <a:xfrm>
            <a:off x="3706229" y="4216580"/>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8" name="Shape 1931"/>
          <p:cNvSpPr/>
          <p:nvPr/>
        </p:nvSpPr>
        <p:spPr>
          <a:xfrm>
            <a:off x="1543456" y="4565257"/>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19" name="Shape 1932"/>
          <p:cNvSpPr/>
          <p:nvPr/>
        </p:nvSpPr>
        <p:spPr>
          <a:xfrm>
            <a:off x="2624843" y="4565257"/>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20" name="Shape 1933"/>
          <p:cNvSpPr/>
          <p:nvPr/>
        </p:nvSpPr>
        <p:spPr>
          <a:xfrm>
            <a:off x="3706229" y="4565257"/>
            <a:ext cx="938036" cy="295048"/>
          </a:xfrm>
          <a:prstGeom prst="rect">
            <a:avLst/>
          </a:prstGeom>
          <a:gradFill>
            <a:gsLst>
              <a:gs pos="0">
                <a:srgbClr val="11D7E5"/>
              </a:gs>
              <a:gs pos="100000">
                <a:srgbClr val="398D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21" name="Shape 1934"/>
          <p:cNvSpPr/>
          <p:nvPr/>
        </p:nvSpPr>
        <p:spPr>
          <a:xfrm>
            <a:off x="1517501" y="5407483"/>
            <a:ext cx="1258703"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ctr">
              <a:defRPr sz="2200">
                <a:latin typeface="Microsoft YaHei"/>
                <a:ea typeface="Microsoft YaHei"/>
                <a:cs typeface="Microsoft YaHei"/>
                <a:sym typeface="Microsoft YaHei"/>
              </a:defRPr>
            </a:pPr>
            <a:r>
              <a:rPr sz="100">
                <a:solidFill>
                  <a:srgbClr val="000000"/>
                </a:solidFill>
                <a:latin typeface="Microsoft YaHei"/>
                <a:ea typeface="Microsoft YaHei"/>
                <a:cs typeface="Microsoft YaHei"/>
                <a:sym typeface="Microsoft YaHei"/>
              </a:rPr>
              <a:t>离线数据同步</a:t>
            </a:r>
          </a:p>
        </p:txBody>
      </p:sp>
      <p:sp>
        <p:nvSpPr>
          <p:cNvPr id="222" name="Shape 1935"/>
          <p:cNvSpPr/>
          <p:nvPr/>
        </p:nvSpPr>
        <p:spPr>
          <a:xfrm>
            <a:off x="2883482" y="5407483"/>
            <a:ext cx="1285444"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ctr">
              <a:defRPr sz="2200">
                <a:latin typeface="Microsoft YaHei"/>
                <a:ea typeface="Microsoft YaHei"/>
                <a:cs typeface="Microsoft YaHei"/>
                <a:sym typeface="Microsoft YaHei"/>
              </a:defRPr>
            </a:pPr>
            <a:r>
              <a:rPr sz="100">
                <a:solidFill>
                  <a:srgbClr val="000000"/>
                </a:solidFill>
                <a:latin typeface="Microsoft YaHei"/>
                <a:ea typeface="Microsoft YaHei"/>
                <a:cs typeface="Microsoft YaHei"/>
                <a:sym typeface="Microsoft YaHei"/>
              </a:rPr>
              <a:t>实时数据采集</a:t>
            </a:r>
          </a:p>
        </p:txBody>
      </p:sp>
      <p:sp>
        <p:nvSpPr>
          <p:cNvPr id="223" name="Shape 1936"/>
          <p:cNvSpPr/>
          <p:nvPr/>
        </p:nvSpPr>
        <p:spPr>
          <a:xfrm>
            <a:off x="4289023" y="5407483"/>
            <a:ext cx="1285444"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200">
                <a:latin typeface="Microsoft YaHei"/>
                <a:ea typeface="Microsoft YaHei"/>
                <a:cs typeface="Microsoft YaHei"/>
                <a:sym typeface="Microsoft YaHei"/>
              </a:defRPr>
            </a:lvl1pPr>
          </a:lstStyle>
          <a:p>
            <a:pPr algn="ctr"/>
            <a:r>
              <a:rPr sz="1100">
                <a:solidFill>
                  <a:srgbClr val="000000"/>
                </a:solidFill>
              </a:rPr>
              <a:t>互联网数据采集</a:t>
            </a:r>
          </a:p>
        </p:txBody>
      </p:sp>
      <p:sp>
        <p:nvSpPr>
          <p:cNvPr id="224" name="Shape 1937"/>
          <p:cNvSpPr/>
          <p:nvPr/>
        </p:nvSpPr>
        <p:spPr>
          <a:xfrm>
            <a:off x="8145348" y="5407483"/>
            <a:ext cx="774970" cy="302436"/>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200">
                <a:latin typeface="Microsoft YaHei"/>
                <a:ea typeface="Microsoft YaHei"/>
                <a:cs typeface="Microsoft YaHei"/>
                <a:sym typeface="Microsoft YaHei"/>
              </a:defRPr>
            </a:lvl1pPr>
          </a:lstStyle>
          <a:p>
            <a:pPr algn="ctr"/>
            <a:r>
              <a:rPr sz="1100">
                <a:solidFill>
                  <a:srgbClr val="000000"/>
                </a:solidFill>
              </a:rPr>
              <a:t>端采集</a:t>
            </a:r>
          </a:p>
        </p:txBody>
      </p:sp>
      <p:sp>
        <p:nvSpPr>
          <p:cNvPr id="225" name="Shape 1938"/>
          <p:cNvSpPr/>
          <p:nvPr/>
        </p:nvSpPr>
        <p:spPr>
          <a:xfrm>
            <a:off x="9036921" y="5407483"/>
            <a:ext cx="992573"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200">
                <a:latin typeface="Microsoft YaHei"/>
                <a:ea typeface="Microsoft YaHei"/>
                <a:cs typeface="Microsoft YaHei"/>
                <a:sym typeface="Microsoft YaHei"/>
              </a:defRPr>
            </a:lvl1pPr>
          </a:lstStyle>
          <a:p>
            <a:pPr algn="ctr"/>
            <a:r>
              <a:rPr sz="1100">
                <a:solidFill>
                  <a:srgbClr val="000000"/>
                </a:solidFill>
              </a:rPr>
              <a:t>IOT采集</a:t>
            </a:r>
          </a:p>
        </p:txBody>
      </p:sp>
      <p:sp>
        <p:nvSpPr>
          <p:cNvPr id="226" name="Shape 1939"/>
          <p:cNvSpPr/>
          <p:nvPr/>
        </p:nvSpPr>
        <p:spPr>
          <a:xfrm>
            <a:off x="1332328" y="5875134"/>
            <a:ext cx="8783961" cy="295048"/>
          </a:xfrm>
          <a:prstGeom prst="rect">
            <a:avLst/>
          </a:prstGeom>
          <a:solidFill>
            <a:schemeClr val="accent6">
              <a:hueOff val="-194191"/>
              <a:satOff val="-4488"/>
              <a:lumOff val="-21153"/>
            </a:schemeClr>
          </a:soli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500">
                <a:latin typeface="Helvetica"/>
                <a:ea typeface="Helvetica"/>
                <a:cs typeface="Helvetica"/>
                <a:sym typeface="Helvetica"/>
              </a:defRPr>
            </a:lvl1pPr>
          </a:lstStyle>
          <a:p>
            <a:pPr algn="ctr"/>
            <a:r>
              <a:rPr sz="1050" dirty="0">
                <a:solidFill>
                  <a:schemeClr val="bg1"/>
                </a:solidFill>
              </a:rPr>
              <a:t>元数据中心</a:t>
            </a:r>
          </a:p>
        </p:txBody>
      </p:sp>
      <p:sp>
        <p:nvSpPr>
          <p:cNvPr id="227" name="Shape 1940"/>
          <p:cNvSpPr/>
          <p:nvPr/>
        </p:nvSpPr>
        <p:spPr>
          <a:xfrm>
            <a:off x="1621620" y="3907165"/>
            <a:ext cx="7979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工作流开发</a:t>
            </a:r>
          </a:p>
        </p:txBody>
      </p:sp>
      <p:sp>
        <p:nvSpPr>
          <p:cNvPr id="228" name="Shape 1941"/>
          <p:cNvSpPr/>
          <p:nvPr/>
        </p:nvSpPr>
        <p:spPr>
          <a:xfrm>
            <a:off x="2685306" y="3907165"/>
            <a:ext cx="840175"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代码编辑器</a:t>
            </a:r>
          </a:p>
        </p:txBody>
      </p:sp>
      <p:sp>
        <p:nvSpPr>
          <p:cNvPr id="229" name="Shape 1942"/>
          <p:cNvSpPr/>
          <p:nvPr/>
        </p:nvSpPr>
        <p:spPr>
          <a:xfrm>
            <a:off x="3846080" y="3907162"/>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数据建模</a:t>
            </a:r>
          </a:p>
        </p:txBody>
      </p:sp>
      <p:sp>
        <p:nvSpPr>
          <p:cNvPr id="230" name="Shape 1943"/>
          <p:cNvSpPr/>
          <p:nvPr/>
        </p:nvSpPr>
        <p:spPr>
          <a:xfrm>
            <a:off x="2846180" y="4252457"/>
            <a:ext cx="535511"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预编译</a:t>
            </a:r>
          </a:p>
        </p:txBody>
      </p:sp>
      <p:sp>
        <p:nvSpPr>
          <p:cNvPr id="231" name="Shape 1944"/>
          <p:cNvSpPr/>
          <p:nvPr/>
        </p:nvSpPr>
        <p:spPr>
          <a:xfrm>
            <a:off x="3844417" y="4252463"/>
            <a:ext cx="6738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代码仓库</a:t>
            </a:r>
          </a:p>
        </p:txBody>
      </p:sp>
      <p:sp>
        <p:nvSpPr>
          <p:cNvPr id="232" name="Shape 1945"/>
          <p:cNvSpPr/>
          <p:nvPr/>
        </p:nvSpPr>
        <p:spPr>
          <a:xfrm>
            <a:off x="1682773" y="4602408"/>
            <a:ext cx="67563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持续集成</a:t>
            </a:r>
          </a:p>
        </p:txBody>
      </p:sp>
      <p:sp>
        <p:nvSpPr>
          <p:cNvPr id="233" name="Shape 1946"/>
          <p:cNvSpPr/>
          <p:nvPr/>
        </p:nvSpPr>
        <p:spPr>
          <a:xfrm>
            <a:off x="2731697" y="4591881"/>
            <a:ext cx="754970"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DEBUG</a:t>
            </a:r>
          </a:p>
        </p:txBody>
      </p:sp>
      <p:sp>
        <p:nvSpPr>
          <p:cNvPr id="234" name="Shape 1947"/>
          <p:cNvSpPr/>
          <p:nvPr/>
        </p:nvSpPr>
        <p:spPr>
          <a:xfrm>
            <a:off x="3867274" y="4602408"/>
            <a:ext cx="67563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调度配置</a:t>
            </a:r>
          </a:p>
        </p:txBody>
      </p:sp>
      <p:sp>
        <p:nvSpPr>
          <p:cNvPr id="235" name="Shape 1948"/>
          <p:cNvSpPr/>
          <p:nvPr/>
        </p:nvSpPr>
        <p:spPr>
          <a:xfrm>
            <a:off x="6024249" y="3959863"/>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36" name="Shape 1949"/>
          <p:cNvSpPr/>
          <p:nvPr/>
        </p:nvSpPr>
        <p:spPr>
          <a:xfrm>
            <a:off x="6024249" y="4402143"/>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37" name="Shape 1950"/>
          <p:cNvSpPr/>
          <p:nvPr/>
        </p:nvSpPr>
        <p:spPr>
          <a:xfrm>
            <a:off x="6097243" y="3989843"/>
            <a:ext cx="7979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工作流运维</a:t>
            </a:r>
          </a:p>
        </p:txBody>
      </p:sp>
      <p:sp>
        <p:nvSpPr>
          <p:cNvPr id="238" name="Shape 1951"/>
          <p:cNvSpPr/>
          <p:nvPr/>
        </p:nvSpPr>
        <p:spPr>
          <a:xfrm>
            <a:off x="6079023" y="4471233"/>
            <a:ext cx="856829" cy="1436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600">
                <a:solidFill>
                  <a:srgbClr val="000000"/>
                </a:solidFill>
              </a:rPr>
              <a:t>智能监控报警</a:t>
            </a:r>
          </a:p>
        </p:txBody>
      </p:sp>
      <p:sp>
        <p:nvSpPr>
          <p:cNvPr id="239" name="Shape 1952"/>
          <p:cNvSpPr/>
          <p:nvPr/>
        </p:nvSpPr>
        <p:spPr>
          <a:xfrm>
            <a:off x="7080899" y="3959863"/>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0" name="Shape 1953"/>
          <p:cNvSpPr/>
          <p:nvPr/>
        </p:nvSpPr>
        <p:spPr>
          <a:xfrm>
            <a:off x="7080899" y="4402143"/>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1" name="Shape 1954"/>
          <p:cNvSpPr/>
          <p:nvPr/>
        </p:nvSpPr>
        <p:spPr>
          <a:xfrm>
            <a:off x="7225703" y="3989842"/>
            <a:ext cx="671570"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基线管理</a:t>
            </a:r>
          </a:p>
        </p:txBody>
      </p:sp>
      <p:sp>
        <p:nvSpPr>
          <p:cNvPr id="242" name="Shape 1955"/>
          <p:cNvSpPr/>
          <p:nvPr/>
        </p:nvSpPr>
        <p:spPr>
          <a:xfrm>
            <a:off x="7220751" y="4438026"/>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运维大盘</a:t>
            </a:r>
          </a:p>
        </p:txBody>
      </p:sp>
      <p:sp>
        <p:nvSpPr>
          <p:cNvPr id="243" name="Shape 1956"/>
          <p:cNvSpPr/>
          <p:nvPr/>
        </p:nvSpPr>
        <p:spPr>
          <a:xfrm>
            <a:off x="8329560" y="3882582"/>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4" name="Shape 1957"/>
          <p:cNvSpPr/>
          <p:nvPr/>
        </p:nvSpPr>
        <p:spPr>
          <a:xfrm>
            <a:off x="8329560" y="4227879"/>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sz="4800">
              <a:solidFill>
                <a:srgbClr val="000000"/>
              </a:solidFill>
              <a:latin typeface="Microsoft YaHei"/>
              <a:ea typeface="Microsoft YaHei"/>
              <a:cs typeface="Microsoft YaHei"/>
              <a:sym typeface="Microsoft YaHei"/>
            </a:endParaRPr>
          </a:p>
        </p:txBody>
      </p:sp>
      <p:sp>
        <p:nvSpPr>
          <p:cNvPr id="245" name="Shape 1958"/>
          <p:cNvSpPr/>
          <p:nvPr/>
        </p:nvSpPr>
        <p:spPr>
          <a:xfrm>
            <a:off x="8329560" y="4576556"/>
            <a:ext cx="938036" cy="295048"/>
          </a:xfrm>
          <a:prstGeom prst="rect">
            <a:avLst/>
          </a:prstGeom>
          <a:gradFill>
            <a:gsLst>
              <a:gs pos="0">
                <a:srgbClr val="15D5E5"/>
              </a:gs>
              <a:gs pos="100000">
                <a:srgbClr val="388FF0"/>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6" name="Shape 1959"/>
          <p:cNvSpPr/>
          <p:nvPr/>
        </p:nvSpPr>
        <p:spPr>
          <a:xfrm>
            <a:off x="8469412" y="4608334"/>
            <a:ext cx="658334"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1000" dirty="0">
                <a:solidFill>
                  <a:srgbClr val="000000"/>
                </a:solidFill>
              </a:rPr>
              <a:t>分析展示</a:t>
            </a:r>
          </a:p>
        </p:txBody>
      </p:sp>
      <p:sp>
        <p:nvSpPr>
          <p:cNvPr id="247" name="Shape 1960"/>
          <p:cNvSpPr/>
          <p:nvPr/>
        </p:nvSpPr>
        <p:spPr>
          <a:xfrm>
            <a:off x="8098885" y="2570110"/>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8" name="Shape 1961"/>
          <p:cNvSpPr/>
          <p:nvPr/>
        </p:nvSpPr>
        <p:spPr>
          <a:xfrm>
            <a:off x="8098885" y="291686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49" name="Shape 1962"/>
          <p:cNvSpPr/>
          <p:nvPr/>
        </p:nvSpPr>
        <p:spPr>
          <a:xfrm>
            <a:off x="8238736" y="2611888"/>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数据权限</a:t>
            </a:r>
          </a:p>
        </p:txBody>
      </p:sp>
      <p:sp>
        <p:nvSpPr>
          <p:cNvPr id="250" name="Shape 1963"/>
          <p:cNvSpPr/>
          <p:nvPr/>
        </p:nvSpPr>
        <p:spPr>
          <a:xfrm>
            <a:off x="8238736" y="2946843"/>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安全打标</a:t>
            </a:r>
          </a:p>
        </p:txBody>
      </p:sp>
      <p:sp>
        <p:nvSpPr>
          <p:cNvPr id="251" name="Shape 1964"/>
          <p:cNvSpPr/>
          <p:nvPr/>
        </p:nvSpPr>
        <p:spPr>
          <a:xfrm>
            <a:off x="9099549" y="2570110"/>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52" name="Shape 1965"/>
          <p:cNvSpPr/>
          <p:nvPr/>
        </p:nvSpPr>
        <p:spPr>
          <a:xfrm>
            <a:off x="9099549" y="291686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53" name="Shape 1966"/>
          <p:cNvSpPr/>
          <p:nvPr/>
        </p:nvSpPr>
        <p:spPr>
          <a:xfrm>
            <a:off x="9243129" y="2597985"/>
            <a:ext cx="65087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数据审计</a:t>
            </a:r>
          </a:p>
        </p:txBody>
      </p:sp>
      <p:sp>
        <p:nvSpPr>
          <p:cNvPr id="254" name="Shape 1967"/>
          <p:cNvSpPr/>
          <p:nvPr/>
        </p:nvSpPr>
        <p:spPr>
          <a:xfrm>
            <a:off x="9239400" y="2946843"/>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数据脱敏</a:t>
            </a:r>
          </a:p>
        </p:txBody>
      </p:sp>
      <p:sp>
        <p:nvSpPr>
          <p:cNvPr id="255" name="Shape 1968"/>
          <p:cNvSpPr/>
          <p:nvPr/>
        </p:nvSpPr>
        <p:spPr>
          <a:xfrm>
            <a:off x="1651581" y="2609956"/>
            <a:ext cx="673835"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数据地图</a:t>
            </a:r>
          </a:p>
        </p:txBody>
      </p:sp>
      <p:sp>
        <p:nvSpPr>
          <p:cNvPr id="256" name="Shape 1969"/>
          <p:cNvSpPr/>
          <p:nvPr/>
        </p:nvSpPr>
        <p:spPr>
          <a:xfrm>
            <a:off x="1663059" y="2956705"/>
            <a:ext cx="65087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资产报告</a:t>
            </a:r>
          </a:p>
        </p:txBody>
      </p:sp>
      <p:sp>
        <p:nvSpPr>
          <p:cNvPr id="257" name="Shape 1970"/>
          <p:cNvSpPr/>
          <p:nvPr/>
        </p:nvSpPr>
        <p:spPr>
          <a:xfrm>
            <a:off x="2680225" y="2609956"/>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成本管理</a:t>
            </a:r>
          </a:p>
        </p:txBody>
      </p:sp>
      <p:sp>
        <p:nvSpPr>
          <p:cNvPr id="258" name="Shape 1971"/>
          <p:cNvSpPr/>
          <p:nvPr/>
        </p:nvSpPr>
        <p:spPr>
          <a:xfrm>
            <a:off x="2680225" y="2956705"/>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维表管理</a:t>
            </a:r>
          </a:p>
        </p:txBody>
      </p:sp>
      <p:sp>
        <p:nvSpPr>
          <p:cNvPr id="259" name="Shape 1972"/>
          <p:cNvSpPr/>
          <p:nvPr/>
        </p:nvSpPr>
        <p:spPr>
          <a:xfrm>
            <a:off x="4840609" y="2570110"/>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0" name="Shape 1973"/>
          <p:cNvSpPr/>
          <p:nvPr/>
        </p:nvSpPr>
        <p:spPr>
          <a:xfrm>
            <a:off x="4840609" y="291686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1" name="Shape 1974"/>
          <p:cNvSpPr/>
          <p:nvPr/>
        </p:nvSpPr>
        <p:spPr>
          <a:xfrm>
            <a:off x="4877327" y="2622129"/>
            <a:ext cx="8955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1900">
                <a:latin typeface="Microsoft YaHei"/>
                <a:ea typeface="Microsoft YaHei"/>
                <a:cs typeface="Microsoft YaHei"/>
                <a:sym typeface="Microsoft YaHei"/>
              </a:defRPr>
            </a:lvl1pPr>
          </a:lstStyle>
          <a:p>
            <a:pPr algn="ctr"/>
            <a:r>
              <a:rPr sz="900" dirty="0">
                <a:solidFill>
                  <a:srgbClr val="000000"/>
                </a:solidFill>
              </a:rPr>
              <a:t>智能数据探查</a:t>
            </a:r>
          </a:p>
        </p:txBody>
      </p:sp>
      <p:sp>
        <p:nvSpPr>
          <p:cNvPr id="262" name="Shape 1975"/>
          <p:cNvSpPr/>
          <p:nvPr/>
        </p:nvSpPr>
        <p:spPr>
          <a:xfrm>
            <a:off x="4878719" y="2969488"/>
            <a:ext cx="86181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1900">
                <a:latin typeface="Microsoft YaHei"/>
                <a:ea typeface="Microsoft YaHei"/>
                <a:cs typeface="Microsoft YaHei"/>
                <a:sym typeface="Microsoft YaHei"/>
              </a:defRPr>
            </a:lvl1pPr>
          </a:lstStyle>
          <a:p>
            <a:pPr algn="ctr"/>
            <a:r>
              <a:rPr sz="900">
                <a:solidFill>
                  <a:srgbClr val="000000"/>
                </a:solidFill>
              </a:rPr>
              <a:t>代码规则校验</a:t>
            </a:r>
          </a:p>
        </p:txBody>
      </p:sp>
      <p:sp>
        <p:nvSpPr>
          <p:cNvPr id="263" name="Shape 1976"/>
          <p:cNvSpPr/>
          <p:nvPr/>
        </p:nvSpPr>
        <p:spPr>
          <a:xfrm>
            <a:off x="5844860" y="2570110"/>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4" name="Shape 1977"/>
          <p:cNvSpPr/>
          <p:nvPr/>
        </p:nvSpPr>
        <p:spPr>
          <a:xfrm>
            <a:off x="5844860" y="291686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5" name="Shape 1978"/>
          <p:cNvSpPr/>
          <p:nvPr/>
        </p:nvSpPr>
        <p:spPr>
          <a:xfrm>
            <a:off x="5822985" y="2622734"/>
            <a:ext cx="981784"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1900">
                <a:latin typeface="Microsoft YaHei"/>
                <a:ea typeface="Microsoft YaHei"/>
                <a:cs typeface="Microsoft YaHei"/>
                <a:sym typeface="Microsoft YaHei"/>
              </a:defRPr>
            </a:lvl1pPr>
          </a:lstStyle>
          <a:p>
            <a:pPr algn="ctr"/>
            <a:r>
              <a:rPr sz="900" dirty="0" err="1">
                <a:solidFill>
                  <a:srgbClr val="000000"/>
                </a:solidFill>
              </a:rPr>
              <a:t>离线</a:t>
            </a:r>
            <a:r>
              <a:rPr sz="900" dirty="0">
                <a:solidFill>
                  <a:srgbClr val="000000"/>
                </a:solidFill>
              </a:rPr>
              <a:t>/</a:t>
            </a:r>
            <a:r>
              <a:rPr sz="900" dirty="0" err="1">
                <a:solidFill>
                  <a:srgbClr val="000000"/>
                </a:solidFill>
              </a:rPr>
              <a:t>实时数据</a:t>
            </a:r>
            <a:endParaRPr sz="900" dirty="0">
              <a:solidFill>
                <a:srgbClr val="000000"/>
              </a:solidFill>
            </a:endParaRPr>
          </a:p>
        </p:txBody>
      </p:sp>
      <p:sp>
        <p:nvSpPr>
          <p:cNvPr id="266" name="Shape 1979"/>
          <p:cNvSpPr/>
          <p:nvPr/>
        </p:nvSpPr>
        <p:spPr>
          <a:xfrm>
            <a:off x="5984941" y="2969490"/>
            <a:ext cx="658334"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100">
                <a:latin typeface="Microsoft YaHei"/>
                <a:ea typeface="Microsoft YaHei"/>
                <a:cs typeface="Microsoft YaHei"/>
                <a:sym typeface="Microsoft YaHei"/>
              </a:defRPr>
            </a:lvl1pPr>
          </a:lstStyle>
          <a:p>
            <a:pPr algn="ctr"/>
            <a:r>
              <a:rPr sz="900">
                <a:solidFill>
                  <a:srgbClr val="000000"/>
                </a:solidFill>
              </a:rPr>
              <a:t>变更通知</a:t>
            </a:r>
          </a:p>
        </p:txBody>
      </p:sp>
      <p:sp>
        <p:nvSpPr>
          <p:cNvPr id="267" name="Shape 1980"/>
          <p:cNvSpPr/>
          <p:nvPr/>
        </p:nvSpPr>
        <p:spPr>
          <a:xfrm>
            <a:off x="6849131" y="2570110"/>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8" name="Shape 1981"/>
          <p:cNvSpPr/>
          <p:nvPr/>
        </p:nvSpPr>
        <p:spPr>
          <a:xfrm>
            <a:off x="6849131" y="2916862"/>
            <a:ext cx="938036" cy="295048"/>
          </a:xfrm>
          <a:prstGeom prst="rect">
            <a:avLst/>
          </a:prstGeom>
          <a:gradFill>
            <a:gsLst>
              <a:gs pos="0">
                <a:srgbClr val="E58351"/>
              </a:gs>
              <a:gs pos="100000">
                <a:srgbClr val="F1A24F"/>
              </a:gs>
            </a:gsLst>
            <a:lin ang="5400000"/>
          </a:gradFill>
          <a:ln w="12700">
            <a:miter lim="400000"/>
          </a:ln>
        </p:spPr>
        <p:txBody>
          <a:bodyPr lIns="25400" tIns="25400" rIns="25400" bIns="25400" anchor="ctr"/>
          <a:lstStyle/>
          <a:p>
            <a:pPr algn="ctr">
              <a:defRPr sz="31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69" name="Shape 1982"/>
          <p:cNvSpPr/>
          <p:nvPr/>
        </p:nvSpPr>
        <p:spPr>
          <a:xfrm>
            <a:off x="6992710" y="2622737"/>
            <a:ext cx="65087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100">
                <a:latin typeface="Microsoft YaHei"/>
                <a:ea typeface="Microsoft YaHei"/>
                <a:cs typeface="Microsoft YaHei"/>
                <a:sym typeface="Microsoft YaHei"/>
              </a:defRPr>
            </a:lvl1pPr>
          </a:lstStyle>
          <a:p>
            <a:pPr algn="ctr"/>
            <a:r>
              <a:rPr sz="900">
                <a:solidFill>
                  <a:srgbClr val="000000"/>
                </a:solidFill>
              </a:rPr>
              <a:t>数据校验</a:t>
            </a:r>
          </a:p>
        </p:txBody>
      </p:sp>
      <p:sp>
        <p:nvSpPr>
          <p:cNvPr id="270" name="Shape 1983"/>
          <p:cNvSpPr/>
          <p:nvPr/>
        </p:nvSpPr>
        <p:spPr>
          <a:xfrm>
            <a:off x="6990060" y="2969490"/>
            <a:ext cx="658334"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100">
                <a:latin typeface="Microsoft YaHei"/>
                <a:ea typeface="Microsoft YaHei"/>
                <a:cs typeface="Microsoft YaHei"/>
                <a:sym typeface="Microsoft YaHei"/>
              </a:defRPr>
            </a:lvl1pPr>
          </a:lstStyle>
          <a:p>
            <a:pPr algn="ctr"/>
            <a:r>
              <a:rPr sz="900">
                <a:solidFill>
                  <a:srgbClr val="000000"/>
                </a:solidFill>
              </a:rPr>
              <a:t>故障预警</a:t>
            </a:r>
          </a:p>
        </p:txBody>
      </p:sp>
      <p:sp>
        <p:nvSpPr>
          <p:cNvPr id="271" name="Shape 1984"/>
          <p:cNvSpPr/>
          <p:nvPr/>
        </p:nvSpPr>
        <p:spPr>
          <a:xfrm>
            <a:off x="1757379" y="5161966"/>
            <a:ext cx="215437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defTabSz="825500">
              <a:defRPr sz="2400">
                <a:latin typeface="Microsoft YaHei"/>
                <a:ea typeface="Microsoft YaHei"/>
                <a:cs typeface="Microsoft YaHei"/>
                <a:sym typeface="Microsoft YaHei"/>
              </a:defRPr>
            </a:lvl1pPr>
          </a:lstStyle>
          <a:p>
            <a:pPr algn="ctr"/>
            <a:r>
              <a:rPr sz="1100" dirty="0" err="1">
                <a:solidFill>
                  <a:srgbClr val="000000"/>
                </a:solidFill>
              </a:rPr>
              <a:t>数据集成</a:t>
            </a:r>
            <a:endParaRPr sz="1100" dirty="0">
              <a:solidFill>
                <a:srgbClr val="000000"/>
              </a:solidFill>
            </a:endParaRPr>
          </a:p>
        </p:txBody>
      </p:sp>
      <p:sp>
        <p:nvSpPr>
          <p:cNvPr id="272" name="Shape 1985"/>
          <p:cNvSpPr/>
          <p:nvPr/>
        </p:nvSpPr>
        <p:spPr>
          <a:xfrm>
            <a:off x="8580241" y="3569614"/>
            <a:ext cx="798827" cy="22057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defTabSz="825500">
              <a:defRPr sz="2400">
                <a:latin typeface="Microsoft YaHei"/>
                <a:ea typeface="Microsoft YaHei"/>
                <a:cs typeface="Microsoft YaHei"/>
                <a:sym typeface="Microsoft YaHei"/>
              </a:defRPr>
            </a:lvl1pPr>
          </a:lstStyle>
          <a:p>
            <a:pPr algn="ctr"/>
            <a:r>
              <a:rPr sz="1100" dirty="0" err="1">
                <a:solidFill>
                  <a:srgbClr val="000000"/>
                </a:solidFill>
              </a:rPr>
              <a:t>实时分析</a:t>
            </a:r>
            <a:endParaRPr sz="1100" dirty="0">
              <a:solidFill>
                <a:srgbClr val="000000"/>
              </a:solidFill>
            </a:endParaRPr>
          </a:p>
        </p:txBody>
      </p:sp>
      <p:sp>
        <p:nvSpPr>
          <p:cNvPr id="273" name="Shape 1986"/>
          <p:cNvSpPr/>
          <p:nvPr/>
        </p:nvSpPr>
        <p:spPr>
          <a:xfrm>
            <a:off x="10207711" y="1114079"/>
            <a:ext cx="1030413"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平台管理</a:t>
            </a:r>
          </a:p>
        </p:txBody>
      </p:sp>
      <p:sp>
        <p:nvSpPr>
          <p:cNvPr id="274" name="Shape 1987"/>
          <p:cNvSpPr/>
          <p:nvPr/>
        </p:nvSpPr>
        <p:spPr>
          <a:xfrm>
            <a:off x="10484448" y="1366645"/>
            <a:ext cx="478814" cy="892953"/>
          </a:xfrm>
          <a:prstGeom prst="rect">
            <a:avLst/>
          </a:prstGeom>
          <a:gradFill>
            <a:gsLst>
              <a:gs pos="0">
                <a:srgbClr val="867EEE"/>
              </a:gs>
              <a:gs pos="100000">
                <a:srgbClr val="5848C2"/>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75" name="Shape 1988"/>
          <p:cNvSpPr/>
          <p:nvPr/>
        </p:nvSpPr>
        <p:spPr>
          <a:xfrm>
            <a:off x="10564515" y="1689348"/>
            <a:ext cx="3522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租户</a:t>
            </a:r>
          </a:p>
        </p:txBody>
      </p:sp>
      <p:sp>
        <p:nvSpPr>
          <p:cNvPr id="276" name="Shape 1989"/>
          <p:cNvSpPr/>
          <p:nvPr/>
        </p:nvSpPr>
        <p:spPr>
          <a:xfrm>
            <a:off x="1472165" y="12747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77" name="Shape 1990"/>
          <p:cNvSpPr/>
          <p:nvPr/>
        </p:nvSpPr>
        <p:spPr>
          <a:xfrm>
            <a:off x="2228066" y="12747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78" name="Shape 1991"/>
          <p:cNvSpPr/>
          <p:nvPr/>
        </p:nvSpPr>
        <p:spPr>
          <a:xfrm>
            <a:off x="2983968" y="12747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79" name="Shape 1992"/>
          <p:cNvSpPr/>
          <p:nvPr/>
        </p:nvSpPr>
        <p:spPr>
          <a:xfrm>
            <a:off x="3739870" y="12747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80" name="Shape 1993"/>
          <p:cNvSpPr/>
          <p:nvPr/>
        </p:nvSpPr>
        <p:spPr>
          <a:xfrm>
            <a:off x="4495772" y="12747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81" name="Shape 1994"/>
          <p:cNvSpPr/>
          <p:nvPr/>
        </p:nvSpPr>
        <p:spPr>
          <a:xfrm>
            <a:off x="5899283" y="12641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sz="11500">
              <a:solidFill>
                <a:srgbClr val="000000"/>
              </a:solidFill>
              <a:latin typeface="Microsoft YaHei"/>
              <a:ea typeface="Microsoft YaHei"/>
              <a:cs typeface="Microsoft YaHei"/>
              <a:sym typeface="Microsoft YaHei"/>
            </a:endParaRPr>
          </a:p>
        </p:txBody>
      </p:sp>
      <p:sp>
        <p:nvSpPr>
          <p:cNvPr id="282" name="Shape 1995"/>
          <p:cNvSpPr/>
          <p:nvPr/>
        </p:nvSpPr>
        <p:spPr>
          <a:xfrm>
            <a:off x="5939614" y="1320899"/>
            <a:ext cx="600911"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000" dirty="0">
                <a:solidFill>
                  <a:srgbClr val="000000"/>
                </a:solidFill>
              </a:rPr>
              <a:t>营销</a:t>
            </a:r>
            <a:endParaRPr sz="1000" dirty="0">
              <a:solidFill>
                <a:srgbClr val="000000"/>
              </a:solidFill>
            </a:endParaRPr>
          </a:p>
        </p:txBody>
      </p:sp>
      <p:sp>
        <p:nvSpPr>
          <p:cNvPr id="283" name="Shape 1996"/>
          <p:cNvSpPr/>
          <p:nvPr/>
        </p:nvSpPr>
        <p:spPr>
          <a:xfrm>
            <a:off x="6643902" y="12641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sz="11500">
              <a:solidFill>
                <a:srgbClr val="000000"/>
              </a:solidFill>
              <a:latin typeface="Microsoft YaHei"/>
              <a:ea typeface="Microsoft YaHei"/>
              <a:cs typeface="Microsoft YaHei"/>
              <a:sym typeface="Microsoft YaHei"/>
            </a:endParaRPr>
          </a:p>
        </p:txBody>
      </p:sp>
      <p:sp>
        <p:nvSpPr>
          <p:cNvPr id="284" name="Shape 1997"/>
          <p:cNvSpPr/>
          <p:nvPr/>
        </p:nvSpPr>
        <p:spPr>
          <a:xfrm>
            <a:off x="7388522" y="12641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sz="4800">
              <a:solidFill>
                <a:srgbClr val="000000"/>
              </a:solidFill>
              <a:latin typeface="Microsoft YaHei"/>
              <a:ea typeface="Microsoft YaHei"/>
              <a:cs typeface="Microsoft YaHei"/>
              <a:sym typeface="Microsoft YaHei"/>
            </a:endParaRPr>
          </a:p>
        </p:txBody>
      </p:sp>
      <p:sp>
        <p:nvSpPr>
          <p:cNvPr id="285" name="Shape 1998"/>
          <p:cNvSpPr/>
          <p:nvPr/>
        </p:nvSpPr>
        <p:spPr>
          <a:xfrm>
            <a:off x="8138931" y="1301397"/>
            <a:ext cx="226430"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solidFill>
                  <a:srgbClr val="00882B"/>
                </a:solidFill>
                <a:latin typeface="Microsoft YaHei"/>
                <a:ea typeface="Microsoft YaHei"/>
                <a:cs typeface="Microsoft YaHei"/>
                <a:sym typeface="Microsoft YaHei"/>
              </a:defRPr>
            </a:lvl1pPr>
          </a:lstStyle>
          <a:p>
            <a:pPr algn="ctr"/>
            <a:r>
              <a:rPr sz="1100"/>
              <a:t>BI</a:t>
            </a:r>
          </a:p>
        </p:txBody>
      </p:sp>
      <p:sp>
        <p:nvSpPr>
          <p:cNvPr id="286" name="Shape 1999"/>
          <p:cNvSpPr/>
          <p:nvPr/>
        </p:nvSpPr>
        <p:spPr>
          <a:xfrm>
            <a:off x="8133141" y="12641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87" name="Shape 2000"/>
          <p:cNvSpPr/>
          <p:nvPr/>
        </p:nvSpPr>
        <p:spPr>
          <a:xfrm>
            <a:off x="8877761" y="1264163"/>
            <a:ext cx="667842" cy="295048"/>
          </a:xfrm>
          <a:prstGeom prst="rect">
            <a:avLst/>
          </a:prstGeom>
          <a:gradFill>
            <a:gsLst>
              <a:gs pos="0">
                <a:schemeClr val="accent3">
                  <a:hueOff val="-499813"/>
                  <a:satOff val="-5228"/>
                  <a:lumOff val="24899"/>
                </a:schemeClr>
              </a:gs>
              <a:gs pos="100000">
                <a:schemeClr val="accent3"/>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288" name="Shape 2001"/>
          <p:cNvSpPr/>
          <p:nvPr/>
        </p:nvSpPr>
        <p:spPr>
          <a:xfrm>
            <a:off x="1398210" y="1026095"/>
            <a:ext cx="76866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a:solidFill>
                  <a:srgbClr val="000000"/>
                </a:solidFill>
              </a:rPr>
              <a:t>应用市场</a:t>
            </a:r>
          </a:p>
        </p:txBody>
      </p:sp>
      <p:sp>
        <p:nvSpPr>
          <p:cNvPr id="289" name="Shape 2002"/>
          <p:cNvSpPr/>
          <p:nvPr/>
        </p:nvSpPr>
        <p:spPr>
          <a:xfrm>
            <a:off x="5795081" y="1013803"/>
            <a:ext cx="937406" cy="22057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lang="zh-CN" altLang="en-US" sz="1100" dirty="0">
                <a:solidFill>
                  <a:srgbClr val="000000"/>
                </a:solidFill>
              </a:rPr>
              <a:t>多租户运营</a:t>
            </a:r>
            <a:endParaRPr sz="1100" dirty="0">
              <a:solidFill>
                <a:srgbClr val="000000"/>
              </a:solidFill>
            </a:endParaRPr>
          </a:p>
        </p:txBody>
      </p:sp>
      <p:pic>
        <p:nvPicPr>
          <p:cNvPr id="290" name="image44.png" descr="数据库.png"/>
          <p:cNvPicPr>
            <a:picLocks noChangeAspect="1"/>
          </p:cNvPicPr>
          <p:nvPr/>
        </p:nvPicPr>
        <p:blipFill>
          <a:blip r:embed="rId3">
            <a:alphaModFix amt="60000"/>
            <a:extLst/>
          </a:blip>
          <a:stretch>
            <a:fillRect/>
          </a:stretch>
        </p:blipFill>
        <p:spPr>
          <a:xfrm>
            <a:off x="1845517"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pic>
        <p:nvPicPr>
          <p:cNvPr id="291" name="image44.png" descr="数据库.png"/>
          <p:cNvPicPr>
            <a:picLocks noChangeAspect="1"/>
          </p:cNvPicPr>
          <p:nvPr/>
        </p:nvPicPr>
        <p:blipFill>
          <a:blip r:embed="rId3">
            <a:alphaModFix amt="60000"/>
            <a:extLst/>
          </a:blip>
          <a:stretch>
            <a:fillRect/>
          </a:stretch>
        </p:blipFill>
        <p:spPr>
          <a:xfrm>
            <a:off x="3187429"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pic>
        <p:nvPicPr>
          <p:cNvPr id="292" name="image44.png" descr="数据库.png"/>
          <p:cNvPicPr>
            <a:picLocks noChangeAspect="1"/>
          </p:cNvPicPr>
          <p:nvPr/>
        </p:nvPicPr>
        <p:blipFill>
          <a:blip r:embed="rId3">
            <a:alphaModFix amt="60000"/>
            <a:extLst/>
          </a:blip>
          <a:stretch>
            <a:fillRect/>
          </a:stretch>
        </p:blipFill>
        <p:spPr>
          <a:xfrm>
            <a:off x="4529340"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pic>
        <p:nvPicPr>
          <p:cNvPr id="293" name="image44.png" descr="数据库.png"/>
          <p:cNvPicPr>
            <a:picLocks noChangeAspect="1"/>
          </p:cNvPicPr>
          <p:nvPr/>
        </p:nvPicPr>
        <p:blipFill>
          <a:blip r:embed="rId3">
            <a:alphaModFix amt="60000"/>
            <a:extLst/>
          </a:blip>
          <a:stretch>
            <a:fillRect/>
          </a:stretch>
        </p:blipFill>
        <p:spPr>
          <a:xfrm>
            <a:off x="5871250"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pic>
        <p:nvPicPr>
          <p:cNvPr id="294" name="image44.png" descr="数据库.png"/>
          <p:cNvPicPr>
            <a:picLocks noChangeAspect="1"/>
          </p:cNvPicPr>
          <p:nvPr/>
        </p:nvPicPr>
        <p:blipFill>
          <a:blip r:embed="rId3">
            <a:alphaModFix amt="60000"/>
            <a:extLst/>
          </a:blip>
          <a:stretch>
            <a:fillRect/>
          </a:stretch>
        </p:blipFill>
        <p:spPr>
          <a:xfrm>
            <a:off x="7213161"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pic>
        <p:nvPicPr>
          <p:cNvPr id="295" name="image44.png" descr="数据库.png"/>
          <p:cNvPicPr>
            <a:picLocks noChangeAspect="1"/>
          </p:cNvPicPr>
          <p:nvPr/>
        </p:nvPicPr>
        <p:blipFill>
          <a:blip r:embed="rId3">
            <a:alphaModFix amt="60000"/>
            <a:extLst/>
          </a:blip>
          <a:stretch>
            <a:fillRect/>
          </a:stretch>
        </p:blipFill>
        <p:spPr>
          <a:xfrm>
            <a:off x="8555071" y="6186054"/>
            <a:ext cx="333922" cy="282343"/>
          </a:xfrm>
          <a:prstGeom prst="rect">
            <a:avLst/>
          </a:prstGeom>
          <a:ln/>
        </p:spPr>
        <p:style>
          <a:lnRef idx="1">
            <a:schemeClr val="accent3"/>
          </a:lnRef>
          <a:fillRef idx="3">
            <a:schemeClr val="accent3"/>
          </a:fillRef>
          <a:effectRef idx="2">
            <a:schemeClr val="accent3"/>
          </a:effectRef>
          <a:fontRef idx="minor">
            <a:schemeClr val="lt1"/>
          </a:fontRef>
        </p:style>
      </p:pic>
      <p:sp>
        <p:nvSpPr>
          <p:cNvPr id="296" name="Shape 2009"/>
          <p:cNvSpPr/>
          <p:nvPr/>
        </p:nvSpPr>
        <p:spPr>
          <a:xfrm>
            <a:off x="9084541" y="6278192"/>
            <a:ext cx="83863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solidFill>
                  <a:srgbClr val="000000"/>
                </a:solidFill>
                <a:latin typeface="Microsoft YaHei"/>
                <a:ea typeface="Microsoft YaHei"/>
                <a:cs typeface="Microsoft YaHei"/>
                <a:sym typeface="Microsoft YaHei"/>
              </a:defRPr>
            </a:lvl1pPr>
          </a:lstStyle>
          <a:p>
            <a:pPr algn="ctr"/>
            <a:r>
              <a:rPr sz="1100"/>
              <a:t>…</a:t>
            </a:r>
          </a:p>
        </p:txBody>
      </p:sp>
      <p:sp>
        <p:nvSpPr>
          <p:cNvPr id="297" name="Shape 2010"/>
          <p:cNvSpPr/>
          <p:nvPr/>
        </p:nvSpPr>
        <p:spPr>
          <a:xfrm>
            <a:off x="6677369" y="1317045"/>
            <a:ext cx="600911" cy="212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050" dirty="0">
                <a:solidFill>
                  <a:srgbClr val="000000"/>
                </a:solidFill>
              </a:rPr>
              <a:t>生产</a:t>
            </a:r>
            <a:endParaRPr sz="1050" dirty="0">
              <a:solidFill>
                <a:srgbClr val="000000"/>
              </a:solidFill>
            </a:endParaRPr>
          </a:p>
        </p:txBody>
      </p:sp>
      <p:sp>
        <p:nvSpPr>
          <p:cNvPr id="298" name="Shape 2011"/>
          <p:cNvSpPr/>
          <p:nvPr/>
        </p:nvSpPr>
        <p:spPr>
          <a:xfrm>
            <a:off x="7421989" y="1308604"/>
            <a:ext cx="600911"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000" dirty="0">
                <a:solidFill>
                  <a:srgbClr val="000000"/>
                </a:solidFill>
              </a:rPr>
              <a:t>市场化</a:t>
            </a:r>
            <a:endParaRPr sz="1000" dirty="0">
              <a:solidFill>
                <a:srgbClr val="000000"/>
              </a:solidFill>
            </a:endParaRPr>
          </a:p>
        </p:txBody>
      </p:sp>
      <p:sp>
        <p:nvSpPr>
          <p:cNvPr id="299" name="Shape 2012"/>
          <p:cNvSpPr/>
          <p:nvPr/>
        </p:nvSpPr>
        <p:spPr>
          <a:xfrm>
            <a:off x="8166609" y="1309092"/>
            <a:ext cx="600911"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000" dirty="0">
                <a:solidFill>
                  <a:srgbClr val="000000"/>
                </a:solidFill>
              </a:rPr>
              <a:t>合作伙伴</a:t>
            </a:r>
            <a:endParaRPr sz="1000" dirty="0">
              <a:solidFill>
                <a:srgbClr val="000000"/>
              </a:solidFill>
            </a:endParaRPr>
          </a:p>
        </p:txBody>
      </p:sp>
      <p:sp>
        <p:nvSpPr>
          <p:cNvPr id="300" name="Shape 2013"/>
          <p:cNvSpPr/>
          <p:nvPr/>
        </p:nvSpPr>
        <p:spPr>
          <a:xfrm>
            <a:off x="8907616" y="1309092"/>
            <a:ext cx="600911"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000" dirty="0">
                <a:solidFill>
                  <a:srgbClr val="000000"/>
                </a:solidFill>
              </a:rPr>
              <a:t>财务</a:t>
            </a:r>
            <a:endParaRPr sz="1000" dirty="0">
              <a:solidFill>
                <a:srgbClr val="000000"/>
              </a:solidFill>
            </a:endParaRPr>
          </a:p>
        </p:txBody>
      </p:sp>
      <p:sp>
        <p:nvSpPr>
          <p:cNvPr id="301" name="Shape 2014"/>
          <p:cNvSpPr/>
          <p:nvPr/>
        </p:nvSpPr>
        <p:spPr>
          <a:xfrm>
            <a:off x="9403364" y="1291803"/>
            <a:ext cx="83863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a:t>
            </a:r>
          </a:p>
        </p:txBody>
      </p:sp>
      <p:sp>
        <p:nvSpPr>
          <p:cNvPr id="302" name="Shape 2015"/>
          <p:cNvSpPr/>
          <p:nvPr/>
        </p:nvSpPr>
        <p:spPr>
          <a:xfrm>
            <a:off x="1729274" y="3580878"/>
            <a:ext cx="2439652" cy="22057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err="1">
                <a:solidFill>
                  <a:srgbClr val="000000"/>
                </a:solidFill>
              </a:rPr>
              <a:t>数据开发</a:t>
            </a:r>
            <a:r>
              <a:rPr lang="zh-CN" altLang="en-US" sz="1100" dirty="0">
                <a:solidFill>
                  <a:srgbClr val="000000"/>
                </a:solidFill>
              </a:rPr>
              <a:t>及建模（</a:t>
            </a:r>
            <a:r>
              <a:rPr lang="en-US" altLang="zh-CN" sz="1100" dirty="0" err="1">
                <a:solidFill>
                  <a:srgbClr val="000000"/>
                </a:solidFill>
              </a:rPr>
              <a:t>DataStudio</a:t>
            </a:r>
            <a:r>
              <a:rPr lang="zh-CN" altLang="en-US" sz="1100" dirty="0">
                <a:solidFill>
                  <a:srgbClr val="000000"/>
                </a:solidFill>
              </a:rPr>
              <a:t>）</a:t>
            </a:r>
            <a:endParaRPr sz="1100" dirty="0">
              <a:solidFill>
                <a:srgbClr val="000000"/>
              </a:solidFill>
            </a:endParaRPr>
          </a:p>
        </p:txBody>
      </p:sp>
      <p:sp>
        <p:nvSpPr>
          <p:cNvPr id="303" name="Shape 2016"/>
          <p:cNvSpPr/>
          <p:nvPr/>
        </p:nvSpPr>
        <p:spPr>
          <a:xfrm>
            <a:off x="6295365" y="3571166"/>
            <a:ext cx="7377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err="1">
                <a:solidFill>
                  <a:srgbClr val="000000"/>
                </a:solidFill>
              </a:rPr>
              <a:t>监控运维</a:t>
            </a:r>
            <a:endParaRPr sz="1100" dirty="0">
              <a:solidFill>
                <a:srgbClr val="000000"/>
              </a:solidFill>
            </a:endParaRPr>
          </a:p>
        </p:txBody>
      </p:sp>
      <p:sp>
        <p:nvSpPr>
          <p:cNvPr id="304" name="Shape 2017"/>
          <p:cNvSpPr/>
          <p:nvPr/>
        </p:nvSpPr>
        <p:spPr>
          <a:xfrm>
            <a:off x="1771637" y="2284476"/>
            <a:ext cx="1030413"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a:solidFill>
                  <a:srgbClr val="000000"/>
                </a:solidFill>
              </a:rPr>
              <a:t>数据资产管理</a:t>
            </a:r>
          </a:p>
        </p:txBody>
      </p:sp>
      <p:sp>
        <p:nvSpPr>
          <p:cNvPr id="305" name="Shape 2018"/>
          <p:cNvSpPr/>
          <p:nvPr/>
        </p:nvSpPr>
        <p:spPr>
          <a:xfrm>
            <a:off x="5116106" y="2284477"/>
            <a:ext cx="756060"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a:solidFill>
                  <a:srgbClr val="000000"/>
                </a:solidFill>
              </a:rPr>
              <a:t>数据质量</a:t>
            </a:r>
          </a:p>
        </p:txBody>
      </p:sp>
      <p:sp>
        <p:nvSpPr>
          <p:cNvPr id="306" name="Shape 2019"/>
          <p:cNvSpPr/>
          <p:nvPr/>
        </p:nvSpPr>
        <p:spPr>
          <a:xfrm>
            <a:off x="8345134" y="2284477"/>
            <a:ext cx="756060"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a:solidFill>
                  <a:srgbClr val="000000"/>
                </a:solidFill>
              </a:rPr>
              <a:t>数据安全</a:t>
            </a:r>
          </a:p>
        </p:txBody>
      </p:sp>
      <p:sp>
        <p:nvSpPr>
          <p:cNvPr id="307" name="Shape 2020"/>
          <p:cNvSpPr/>
          <p:nvPr/>
        </p:nvSpPr>
        <p:spPr>
          <a:xfrm>
            <a:off x="415772" y="2733169"/>
            <a:ext cx="768669"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1200" dirty="0">
                <a:solidFill>
                  <a:srgbClr val="000000"/>
                </a:solidFill>
              </a:rPr>
              <a:t>数据治理</a:t>
            </a:r>
          </a:p>
        </p:txBody>
      </p:sp>
      <p:sp>
        <p:nvSpPr>
          <p:cNvPr id="308" name="Shape 2021"/>
          <p:cNvSpPr/>
          <p:nvPr/>
        </p:nvSpPr>
        <p:spPr>
          <a:xfrm>
            <a:off x="397349" y="5290086"/>
            <a:ext cx="768669"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ctr">
              <a:defRPr sz="2000">
                <a:latin typeface="Microsoft YaHei"/>
                <a:ea typeface="Microsoft YaHei"/>
                <a:cs typeface="Microsoft YaHei"/>
                <a:sym typeface="Microsoft YaHei"/>
              </a:defRPr>
            </a:pPr>
            <a:r>
              <a:rPr sz="1200" dirty="0" err="1">
                <a:solidFill>
                  <a:srgbClr val="000000"/>
                </a:solidFill>
                <a:latin typeface="Microsoft YaHei"/>
                <a:ea typeface="Microsoft YaHei"/>
                <a:cs typeface="Microsoft YaHei"/>
                <a:sym typeface="Microsoft YaHei"/>
              </a:rPr>
              <a:t>数据汇聚</a:t>
            </a:r>
            <a:endParaRPr sz="1200" dirty="0">
              <a:solidFill>
                <a:srgbClr val="000000"/>
              </a:solidFill>
              <a:latin typeface="Microsoft YaHei"/>
              <a:ea typeface="Microsoft YaHei"/>
              <a:cs typeface="Microsoft YaHei"/>
              <a:sym typeface="Microsoft YaHei"/>
            </a:endParaRPr>
          </a:p>
        </p:txBody>
      </p:sp>
      <p:sp>
        <p:nvSpPr>
          <p:cNvPr id="309" name="Shape 2022"/>
          <p:cNvSpPr/>
          <p:nvPr/>
        </p:nvSpPr>
        <p:spPr>
          <a:xfrm>
            <a:off x="1372656" y="1702300"/>
            <a:ext cx="8740569" cy="373457"/>
          </a:xfrm>
          <a:prstGeom prst="rect">
            <a:avLst/>
          </a:prstGeom>
          <a:solidFill>
            <a:srgbClr val="45D480">
              <a:alpha val="40824"/>
            </a:srgbClr>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10" name="Shape 2023"/>
          <p:cNvSpPr/>
          <p:nvPr/>
        </p:nvSpPr>
        <p:spPr>
          <a:xfrm>
            <a:off x="4472606" y="1789025"/>
            <a:ext cx="840175"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dirty="0">
                <a:solidFill>
                  <a:srgbClr val="000000"/>
                </a:solidFill>
              </a:rPr>
              <a:t>数据服务</a:t>
            </a:r>
          </a:p>
        </p:txBody>
      </p:sp>
      <p:sp>
        <p:nvSpPr>
          <p:cNvPr id="311" name="Shape 2024"/>
          <p:cNvSpPr/>
          <p:nvPr/>
        </p:nvSpPr>
        <p:spPr>
          <a:xfrm>
            <a:off x="1493874" y="5176591"/>
            <a:ext cx="191984" cy="169635"/>
          </a:xfrm>
          <a:prstGeom prst="ellipse">
            <a:avLst/>
          </a:prstGeom>
          <a:ln/>
          <a:extLst>
            <a:ext uri="{C572A759-6A51-4108-AA02-DFA0A04FC94B}">
              <ma14:wrappingTextBoxFlag xmlns:ma14="http://schemas.microsoft.com/office/mac/drawingml/2011/main" xmlns="" val="1"/>
            </a:ext>
          </a:extLst>
        </p:spPr>
        <p:style>
          <a:lnRef idx="1">
            <a:schemeClr val="accent5"/>
          </a:lnRef>
          <a:fillRef idx="3">
            <a:schemeClr val="accent5"/>
          </a:fillRef>
          <a:effectRef idx="2">
            <a:schemeClr val="accent5"/>
          </a:effectRef>
          <a:fontRef idx="minor">
            <a:schemeClr val="lt1"/>
          </a:fontRef>
        </p:style>
        <p:txBody>
          <a:bodyPr lIns="25400" tIns="25400" rIns="25400" bIns="25400" anchor="ctr"/>
          <a:lstStyle>
            <a:lvl1pPr defTabSz="825500">
              <a:defRPr sz="3200">
                <a:latin typeface="Microsoft YaHei"/>
                <a:ea typeface="Microsoft YaHei"/>
                <a:cs typeface="Microsoft YaHei"/>
                <a:sym typeface="Microsoft YaHei"/>
              </a:defRPr>
            </a:lvl1pPr>
          </a:lstStyle>
          <a:p>
            <a:pPr algn="ctr"/>
            <a:r>
              <a:rPr sz="1400">
                <a:solidFill>
                  <a:srgbClr val="FFFFFF"/>
                </a:solidFill>
              </a:rPr>
              <a:t>1</a:t>
            </a:r>
          </a:p>
        </p:txBody>
      </p:sp>
      <p:sp>
        <p:nvSpPr>
          <p:cNvPr id="312" name="Shape 2025"/>
          <p:cNvSpPr/>
          <p:nvPr/>
        </p:nvSpPr>
        <p:spPr>
          <a:xfrm>
            <a:off x="1517105" y="3599517"/>
            <a:ext cx="191984" cy="169634"/>
          </a:xfrm>
          <a:prstGeom prst="ellipse">
            <a:avLst/>
          </a:prstGeom>
          <a:ln/>
        </p:spPr>
        <p:style>
          <a:lnRef idx="1">
            <a:schemeClr val="accent2"/>
          </a:lnRef>
          <a:fillRef idx="3">
            <a:schemeClr val="accent2"/>
          </a:fillRef>
          <a:effectRef idx="2">
            <a:schemeClr val="accent2"/>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13" name="Shape 2026"/>
          <p:cNvSpPr/>
          <p:nvPr/>
        </p:nvSpPr>
        <p:spPr>
          <a:xfrm>
            <a:off x="1547924" y="3571165"/>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2</a:t>
            </a:r>
          </a:p>
        </p:txBody>
      </p:sp>
      <p:sp>
        <p:nvSpPr>
          <p:cNvPr id="314" name="Shape 2027"/>
          <p:cNvSpPr/>
          <p:nvPr/>
        </p:nvSpPr>
        <p:spPr>
          <a:xfrm>
            <a:off x="6024250" y="3616858"/>
            <a:ext cx="191985" cy="169634"/>
          </a:xfrm>
          <a:prstGeom prst="ellipse">
            <a:avLst/>
          </a:prstGeom>
          <a:ln/>
        </p:spPr>
        <p:style>
          <a:lnRef idx="1">
            <a:schemeClr val="accent2"/>
          </a:lnRef>
          <a:fillRef idx="3">
            <a:schemeClr val="accent2"/>
          </a:fillRef>
          <a:effectRef idx="2">
            <a:schemeClr val="accent2"/>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15" name="Shape 2028"/>
          <p:cNvSpPr/>
          <p:nvPr/>
        </p:nvSpPr>
        <p:spPr>
          <a:xfrm>
            <a:off x="6055068" y="3588509"/>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3</a:t>
            </a:r>
          </a:p>
        </p:txBody>
      </p:sp>
      <p:sp>
        <p:nvSpPr>
          <p:cNvPr id="316" name="Shape 2029"/>
          <p:cNvSpPr/>
          <p:nvPr/>
        </p:nvSpPr>
        <p:spPr>
          <a:xfrm>
            <a:off x="8334608" y="3608188"/>
            <a:ext cx="191985" cy="169634"/>
          </a:xfrm>
          <a:prstGeom prst="ellipse">
            <a:avLst/>
          </a:prstGeom>
          <a:ln/>
        </p:spPr>
        <p:style>
          <a:lnRef idx="1">
            <a:schemeClr val="accent2"/>
          </a:lnRef>
          <a:fillRef idx="3">
            <a:schemeClr val="accent2"/>
          </a:fillRef>
          <a:effectRef idx="2">
            <a:schemeClr val="accent2"/>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17" name="Shape 2030"/>
          <p:cNvSpPr/>
          <p:nvPr/>
        </p:nvSpPr>
        <p:spPr>
          <a:xfrm>
            <a:off x="8359561" y="3579837"/>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4</a:t>
            </a:r>
          </a:p>
        </p:txBody>
      </p:sp>
      <p:sp>
        <p:nvSpPr>
          <p:cNvPr id="318" name="Shape 2031"/>
          <p:cNvSpPr/>
          <p:nvPr/>
        </p:nvSpPr>
        <p:spPr>
          <a:xfrm>
            <a:off x="1531699" y="2298600"/>
            <a:ext cx="191985" cy="169635"/>
          </a:xfrm>
          <a:prstGeom prst="ellipse">
            <a:avLst/>
          </a:prstGeom>
          <a:ln/>
        </p:spPr>
        <p:style>
          <a:lnRef idx="1">
            <a:schemeClr val="accent4"/>
          </a:lnRef>
          <a:fillRef idx="3">
            <a:schemeClr val="accent4"/>
          </a:fillRef>
          <a:effectRef idx="2">
            <a:schemeClr val="accent4"/>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19" name="Shape 2032"/>
          <p:cNvSpPr/>
          <p:nvPr/>
        </p:nvSpPr>
        <p:spPr>
          <a:xfrm>
            <a:off x="1562517" y="2270250"/>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5</a:t>
            </a:r>
          </a:p>
        </p:txBody>
      </p:sp>
      <p:sp>
        <p:nvSpPr>
          <p:cNvPr id="320" name="Shape 2033"/>
          <p:cNvSpPr/>
          <p:nvPr/>
        </p:nvSpPr>
        <p:spPr>
          <a:xfrm>
            <a:off x="4882967" y="2298600"/>
            <a:ext cx="191985" cy="169635"/>
          </a:xfrm>
          <a:prstGeom prst="ellipse">
            <a:avLst/>
          </a:prstGeom>
          <a:ln/>
        </p:spPr>
        <p:style>
          <a:lnRef idx="1">
            <a:schemeClr val="accent4"/>
          </a:lnRef>
          <a:fillRef idx="3">
            <a:schemeClr val="accent4"/>
          </a:fillRef>
          <a:effectRef idx="2">
            <a:schemeClr val="accent4"/>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21" name="Shape 2034"/>
          <p:cNvSpPr/>
          <p:nvPr/>
        </p:nvSpPr>
        <p:spPr>
          <a:xfrm>
            <a:off x="4913785" y="2270250"/>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6</a:t>
            </a:r>
          </a:p>
        </p:txBody>
      </p:sp>
      <p:sp>
        <p:nvSpPr>
          <p:cNvPr id="322" name="Shape 2035"/>
          <p:cNvSpPr/>
          <p:nvPr/>
        </p:nvSpPr>
        <p:spPr>
          <a:xfrm>
            <a:off x="8103634" y="2298600"/>
            <a:ext cx="191985" cy="169635"/>
          </a:xfrm>
          <a:prstGeom prst="ellipse">
            <a:avLst/>
          </a:prstGeom>
          <a:ln/>
        </p:spPr>
        <p:style>
          <a:lnRef idx="1">
            <a:schemeClr val="accent4"/>
          </a:lnRef>
          <a:fillRef idx="3">
            <a:schemeClr val="accent4"/>
          </a:fillRef>
          <a:effectRef idx="2">
            <a:schemeClr val="accent4"/>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23" name="Shape 2036"/>
          <p:cNvSpPr/>
          <p:nvPr/>
        </p:nvSpPr>
        <p:spPr>
          <a:xfrm>
            <a:off x="8134451" y="2270250"/>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7</a:t>
            </a:r>
          </a:p>
        </p:txBody>
      </p:sp>
      <p:sp>
        <p:nvSpPr>
          <p:cNvPr id="324" name="Shape 2037"/>
          <p:cNvSpPr/>
          <p:nvPr/>
        </p:nvSpPr>
        <p:spPr>
          <a:xfrm>
            <a:off x="4259706" y="1803512"/>
            <a:ext cx="191984" cy="169635"/>
          </a:xfrm>
          <a:prstGeom prst="ellipse">
            <a:avLst/>
          </a:prstGeom>
          <a:ln/>
        </p:spPr>
        <p:style>
          <a:lnRef idx="1">
            <a:schemeClr val="accent1"/>
          </a:lnRef>
          <a:fillRef idx="3">
            <a:schemeClr val="accent1"/>
          </a:fillRef>
          <a:effectRef idx="2">
            <a:schemeClr val="accent1"/>
          </a:effectRef>
          <a:fontRef idx="minor">
            <a:schemeClr val="lt1"/>
          </a:fontRef>
        </p:style>
        <p:txBody>
          <a:bodyPr lIns="25400" tIns="25400" rIns="25400" bIns="25400" anchor="ctr"/>
          <a:lstStyle/>
          <a:p>
            <a:pPr algn="ctr">
              <a:defRPr sz="3200">
                <a:latin typeface="Microsoft YaHei"/>
                <a:ea typeface="Microsoft YaHei"/>
                <a:cs typeface="Microsoft YaHei"/>
                <a:sym typeface="Microsoft YaHei"/>
              </a:defRPr>
            </a:pPr>
            <a:endParaRPr>
              <a:solidFill>
                <a:srgbClr val="FFFFFF"/>
              </a:solidFill>
              <a:latin typeface="Microsoft YaHei"/>
              <a:ea typeface="Microsoft YaHei"/>
              <a:cs typeface="Microsoft YaHei"/>
              <a:sym typeface="Microsoft YaHei"/>
            </a:endParaRPr>
          </a:p>
        </p:txBody>
      </p:sp>
      <p:sp>
        <p:nvSpPr>
          <p:cNvPr id="325" name="Shape 2038"/>
          <p:cNvSpPr/>
          <p:nvPr/>
        </p:nvSpPr>
        <p:spPr>
          <a:xfrm>
            <a:off x="4275404" y="1775161"/>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r>
              <a:rPr sz="1100" dirty="0"/>
              <a:t>8</a:t>
            </a:r>
          </a:p>
        </p:txBody>
      </p:sp>
      <p:sp>
        <p:nvSpPr>
          <p:cNvPr id="326" name="Shape 2039"/>
          <p:cNvSpPr/>
          <p:nvPr/>
        </p:nvSpPr>
        <p:spPr>
          <a:xfrm>
            <a:off x="3705821" y="2609955"/>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dirty="0">
                <a:solidFill>
                  <a:srgbClr val="000000"/>
                </a:solidFill>
              </a:rPr>
              <a:t>资产门户</a:t>
            </a:r>
          </a:p>
        </p:txBody>
      </p:sp>
      <p:sp>
        <p:nvSpPr>
          <p:cNvPr id="327" name="Shape 2040"/>
          <p:cNvSpPr/>
          <p:nvPr/>
        </p:nvSpPr>
        <p:spPr>
          <a:xfrm>
            <a:off x="3705821" y="2956710"/>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数据目录</a:t>
            </a:r>
          </a:p>
        </p:txBody>
      </p:sp>
      <p:sp>
        <p:nvSpPr>
          <p:cNvPr id="328" name="Shape 2041"/>
          <p:cNvSpPr/>
          <p:nvPr/>
        </p:nvSpPr>
        <p:spPr>
          <a:xfrm>
            <a:off x="409677" y="4136930"/>
            <a:ext cx="768669"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1200">
                <a:solidFill>
                  <a:srgbClr val="000000"/>
                </a:solidFill>
              </a:rPr>
              <a:t>数据研发</a:t>
            </a:r>
          </a:p>
        </p:txBody>
      </p:sp>
      <p:sp>
        <p:nvSpPr>
          <p:cNvPr id="329" name="Shape 2042"/>
          <p:cNvSpPr/>
          <p:nvPr/>
        </p:nvSpPr>
        <p:spPr>
          <a:xfrm>
            <a:off x="1692872" y="1311996"/>
            <a:ext cx="226431"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BI</a:t>
            </a:r>
          </a:p>
        </p:txBody>
      </p:sp>
      <p:sp>
        <p:nvSpPr>
          <p:cNvPr id="330" name="Shape 2043"/>
          <p:cNvSpPr/>
          <p:nvPr/>
        </p:nvSpPr>
        <p:spPr>
          <a:xfrm>
            <a:off x="2384025" y="1323799"/>
            <a:ext cx="35592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大屏</a:t>
            </a:r>
          </a:p>
        </p:txBody>
      </p:sp>
      <p:sp>
        <p:nvSpPr>
          <p:cNvPr id="331" name="Shape 2044"/>
          <p:cNvSpPr/>
          <p:nvPr/>
        </p:nvSpPr>
        <p:spPr>
          <a:xfrm>
            <a:off x="3061307" y="1311995"/>
            <a:ext cx="51316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AI服务</a:t>
            </a:r>
          </a:p>
        </p:txBody>
      </p:sp>
      <p:sp>
        <p:nvSpPr>
          <p:cNvPr id="332" name="Shape 2045"/>
          <p:cNvSpPr/>
          <p:nvPr/>
        </p:nvSpPr>
        <p:spPr>
          <a:xfrm>
            <a:off x="3895829" y="1311996"/>
            <a:ext cx="35592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推荐</a:t>
            </a:r>
          </a:p>
        </p:txBody>
      </p:sp>
      <p:sp>
        <p:nvSpPr>
          <p:cNvPr id="333" name="Shape 2046"/>
          <p:cNvSpPr/>
          <p:nvPr/>
        </p:nvSpPr>
        <p:spPr>
          <a:xfrm>
            <a:off x="4653471" y="1300196"/>
            <a:ext cx="35592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生态</a:t>
            </a:r>
          </a:p>
        </p:txBody>
      </p:sp>
      <p:sp>
        <p:nvSpPr>
          <p:cNvPr id="334" name="Shape 2047"/>
          <p:cNvSpPr/>
          <p:nvPr/>
        </p:nvSpPr>
        <p:spPr>
          <a:xfrm>
            <a:off x="6755356" y="1780267"/>
            <a:ext cx="866228" cy="241265"/>
          </a:xfrm>
          <a:prstGeom prst="rect">
            <a:avLst/>
          </a:prstGeom>
          <a:gradFill>
            <a:gsLst>
              <a:gs pos="0">
                <a:srgbClr val="2DE061"/>
              </a:gs>
              <a:gs pos="100000">
                <a:srgbClr val="27AA45"/>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35" name="Shape 2048"/>
          <p:cNvSpPr/>
          <p:nvPr/>
        </p:nvSpPr>
        <p:spPr>
          <a:xfrm>
            <a:off x="6848350" y="1791564"/>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ctr">
              <a:defRPr sz="2200">
                <a:latin typeface="Microsoft YaHei"/>
                <a:ea typeface="Microsoft YaHei"/>
                <a:cs typeface="Microsoft YaHei"/>
                <a:sym typeface="Microsoft YaHei"/>
              </a:defRPr>
            </a:pPr>
            <a:r>
              <a:rPr sz="1100" dirty="0">
                <a:solidFill>
                  <a:srgbClr val="000000"/>
                </a:solidFill>
                <a:latin typeface="Microsoft YaHei"/>
                <a:ea typeface="Microsoft YaHei"/>
                <a:cs typeface="Microsoft YaHei"/>
                <a:sym typeface="Microsoft YaHei"/>
              </a:rPr>
              <a:t>数据共享</a:t>
            </a:r>
          </a:p>
        </p:txBody>
      </p:sp>
      <p:sp>
        <p:nvSpPr>
          <p:cNvPr id="336" name="Shape 2049"/>
          <p:cNvSpPr/>
          <p:nvPr/>
        </p:nvSpPr>
        <p:spPr>
          <a:xfrm>
            <a:off x="5757316" y="1781386"/>
            <a:ext cx="866228" cy="241265"/>
          </a:xfrm>
          <a:prstGeom prst="rect">
            <a:avLst/>
          </a:prstGeom>
          <a:gradFill>
            <a:gsLst>
              <a:gs pos="0">
                <a:srgbClr val="2DE061"/>
              </a:gs>
              <a:gs pos="100000">
                <a:srgbClr val="27AA45"/>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37" name="Shape 2050"/>
          <p:cNvSpPr/>
          <p:nvPr/>
        </p:nvSpPr>
        <p:spPr>
          <a:xfrm>
            <a:off x="5850310" y="1780875"/>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dirty="0">
                <a:solidFill>
                  <a:srgbClr val="000000"/>
                </a:solidFill>
              </a:rPr>
              <a:t>数据交换</a:t>
            </a:r>
          </a:p>
        </p:txBody>
      </p:sp>
      <p:sp>
        <p:nvSpPr>
          <p:cNvPr id="338" name="Shape 2051"/>
          <p:cNvSpPr/>
          <p:nvPr/>
        </p:nvSpPr>
        <p:spPr>
          <a:xfrm>
            <a:off x="5684506" y="5414871"/>
            <a:ext cx="1285444"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200">
                <a:latin typeface="Microsoft YaHei"/>
                <a:ea typeface="Microsoft YaHei"/>
                <a:cs typeface="Microsoft YaHei"/>
                <a:sym typeface="Microsoft YaHei"/>
              </a:defRPr>
            </a:lvl1pPr>
          </a:lstStyle>
          <a:p>
            <a:pPr algn="ctr"/>
            <a:r>
              <a:rPr sz="1100">
                <a:solidFill>
                  <a:srgbClr val="000000"/>
                </a:solidFill>
              </a:rPr>
              <a:t>元数据上报同步</a:t>
            </a:r>
          </a:p>
        </p:txBody>
      </p:sp>
      <p:sp>
        <p:nvSpPr>
          <p:cNvPr id="339" name="Shape 2052"/>
          <p:cNvSpPr/>
          <p:nvPr/>
        </p:nvSpPr>
        <p:spPr>
          <a:xfrm>
            <a:off x="7067435" y="5415393"/>
            <a:ext cx="992573" cy="295048"/>
          </a:xfrm>
          <a:prstGeom prst="rect">
            <a:avLst/>
          </a:prstGeom>
          <a:gradFill>
            <a:gsLst>
              <a:gs pos="0">
                <a:srgbClr val="867EEE"/>
              </a:gs>
              <a:gs pos="100000">
                <a:srgbClr val="5848C2"/>
              </a:gs>
            </a:gsLst>
            <a:lin ang="5400000"/>
          </a:gradFill>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defTabSz="825500">
              <a:defRPr sz="2200">
                <a:latin typeface="Microsoft YaHei"/>
                <a:ea typeface="Microsoft YaHei"/>
                <a:cs typeface="Microsoft YaHei"/>
                <a:sym typeface="Microsoft YaHei"/>
              </a:defRPr>
            </a:lvl1pPr>
          </a:lstStyle>
          <a:p>
            <a:pPr algn="ctr"/>
            <a:r>
              <a:rPr sz="1100">
                <a:solidFill>
                  <a:srgbClr val="000000"/>
                </a:solidFill>
              </a:rPr>
              <a:t>数据填报</a:t>
            </a:r>
          </a:p>
        </p:txBody>
      </p:sp>
      <p:sp>
        <p:nvSpPr>
          <p:cNvPr id="340" name="Shape 2053"/>
          <p:cNvSpPr/>
          <p:nvPr/>
        </p:nvSpPr>
        <p:spPr>
          <a:xfrm>
            <a:off x="4976916" y="1313439"/>
            <a:ext cx="838637"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a:t>
            </a:r>
          </a:p>
        </p:txBody>
      </p:sp>
      <p:sp>
        <p:nvSpPr>
          <p:cNvPr id="341" name="Shape 2054"/>
          <p:cNvSpPr/>
          <p:nvPr/>
        </p:nvSpPr>
        <p:spPr>
          <a:xfrm>
            <a:off x="10490271" y="2348213"/>
            <a:ext cx="478814" cy="892953"/>
          </a:xfrm>
          <a:prstGeom prst="rect">
            <a:avLst/>
          </a:prstGeom>
          <a:gradFill>
            <a:gsLst>
              <a:gs pos="0">
                <a:srgbClr val="867EEE"/>
              </a:gs>
              <a:gs pos="100000">
                <a:srgbClr val="5848C2"/>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42" name="Shape 2055"/>
          <p:cNvSpPr/>
          <p:nvPr/>
        </p:nvSpPr>
        <p:spPr>
          <a:xfrm>
            <a:off x="10570338" y="2670915"/>
            <a:ext cx="3522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账号</a:t>
            </a:r>
          </a:p>
        </p:txBody>
      </p:sp>
      <p:sp>
        <p:nvSpPr>
          <p:cNvPr id="343" name="Shape 2056"/>
          <p:cNvSpPr/>
          <p:nvPr/>
        </p:nvSpPr>
        <p:spPr>
          <a:xfrm>
            <a:off x="10495034" y="3338884"/>
            <a:ext cx="478814" cy="892953"/>
          </a:xfrm>
          <a:prstGeom prst="rect">
            <a:avLst/>
          </a:prstGeom>
          <a:gradFill>
            <a:gsLst>
              <a:gs pos="0">
                <a:srgbClr val="867EEE"/>
              </a:gs>
              <a:gs pos="100000">
                <a:srgbClr val="5848C2"/>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44" name="Shape 2057"/>
          <p:cNvSpPr/>
          <p:nvPr/>
        </p:nvSpPr>
        <p:spPr>
          <a:xfrm>
            <a:off x="10575102" y="3661589"/>
            <a:ext cx="3522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权限</a:t>
            </a:r>
          </a:p>
        </p:txBody>
      </p:sp>
      <p:sp>
        <p:nvSpPr>
          <p:cNvPr id="345" name="Shape 2058"/>
          <p:cNvSpPr/>
          <p:nvPr/>
        </p:nvSpPr>
        <p:spPr>
          <a:xfrm>
            <a:off x="10495034" y="4333703"/>
            <a:ext cx="478814" cy="892953"/>
          </a:xfrm>
          <a:prstGeom prst="rect">
            <a:avLst/>
          </a:prstGeom>
          <a:gradFill>
            <a:gsLst>
              <a:gs pos="0">
                <a:srgbClr val="867EEE"/>
              </a:gs>
              <a:gs pos="100000">
                <a:srgbClr val="5848C2"/>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46" name="Shape 2059"/>
          <p:cNvSpPr/>
          <p:nvPr/>
        </p:nvSpPr>
        <p:spPr>
          <a:xfrm>
            <a:off x="10575102" y="4656403"/>
            <a:ext cx="3522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计量</a:t>
            </a:r>
          </a:p>
        </p:txBody>
      </p:sp>
      <p:sp>
        <p:nvSpPr>
          <p:cNvPr id="347" name="Shape 2060"/>
          <p:cNvSpPr/>
          <p:nvPr/>
        </p:nvSpPr>
        <p:spPr>
          <a:xfrm>
            <a:off x="10510581" y="5300607"/>
            <a:ext cx="478814" cy="892953"/>
          </a:xfrm>
          <a:prstGeom prst="rect">
            <a:avLst/>
          </a:prstGeom>
          <a:gradFill>
            <a:gsLst>
              <a:gs pos="0">
                <a:srgbClr val="867EEE"/>
              </a:gs>
              <a:gs pos="100000">
                <a:srgbClr val="5848C2"/>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48" name="Shape 2061"/>
          <p:cNvSpPr/>
          <p:nvPr/>
        </p:nvSpPr>
        <p:spPr>
          <a:xfrm>
            <a:off x="10590648" y="5623312"/>
            <a:ext cx="35225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计费</a:t>
            </a:r>
          </a:p>
        </p:txBody>
      </p:sp>
      <p:sp>
        <p:nvSpPr>
          <p:cNvPr id="349" name="Shape 2062"/>
          <p:cNvSpPr/>
          <p:nvPr/>
        </p:nvSpPr>
        <p:spPr>
          <a:xfrm>
            <a:off x="7739301" y="1786776"/>
            <a:ext cx="1014861" cy="234110"/>
          </a:xfrm>
          <a:prstGeom prst="rect">
            <a:avLst/>
          </a:prstGeom>
          <a:gradFill>
            <a:gsLst>
              <a:gs pos="0">
                <a:srgbClr val="2CDE60"/>
              </a:gs>
              <a:gs pos="100000">
                <a:srgbClr val="27AB46"/>
              </a:gs>
            </a:gsLst>
            <a:lin ang="5400000"/>
          </a:gradFill>
          <a:ln w="12700">
            <a:miter lim="400000"/>
          </a:ln>
        </p:spPr>
        <p:txBody>
          <a:bodyPr lIns="25400" tIns="25400" rIns="25400" bIns="25400" anchor="ctr"/>
          <a:lstStyle/>
          <a:p>
            <a:pPr algn="ctr">
              <a:defRPr sz="2200">
                <a:solidFill>
                  <a:srgbClr val="53585F"/>
                </a:solidFill>
                <a:latin typeface="Microsoft YaHei"/>
                <a:ea typeface="Microsoft YaHei"/>
                <a:cs typeface="Microsoft YaHei"/>
                <a:sym typeface="Microsoft YaHei"/>
              </a:defRPr>
            </a:pPr>
            <a:endParaRPr sz="100">
              <a:solidFill>
                <a:srgbClr val="53585F"/>
              </a:solidFill>
              <a:latin typeface="Microsoft YaHei"/>
              <a:ea typeface="Microsoft YaHei"/>
              <a:cs typeface="Microsoft YaHei"/>
              <a:sym typeface="Microsoft YaHei"/>
            </a:endParaRPr>
          </a:p>
        </p:txBody>
      </p:sp>
      <p:sp>
        <p:nvSpPr>
          <p:cNvPr id="350" name="Shape 2063"/>
          <p:cNvSpPr/>
          <p:nvPr/>
        </p:nvSpPr>
        <p:spPr>
          <a:xfrm>
            <a:off x="7742374" y="1780553"/>
            <a:ext cx="1014861"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ctr">
              <a:defRPr sz="2200">
                <a:latin typeface="Microsoft YaHei"/>
                <a:ea typeface="Microsoft YaHei"/>
                <a:cs typeface="Microsoft YaHei"/>
                <a:sym typeface="Microsoft YaHei"/>
              </a:defRPr>
            </a:pPr>
            <a:r>
              <a:rPr sz="1100" dirty="0" err="1">
                <a:solidFill>
                  <a:srgbClr val="000000"/>
                </a:solidFill>
                <a:latin typeface="Microsoft YaHei"/>
                <a:ea typeface="Microsoft YaHei"/>
                <a:cs typeface="Microsoft YaHei"/>
                <a:sym typeface="Microsoft YaHei"/>
              </a:rPr>
              <a:t>数据API服务</a:t>
            </a:r>
            <a:endParaRPr sz="1100" dirty="0">
              <a:solidFill>
                <a:srgbClr val="000000"/>
              </a:solidFill>
              <a:latin typeface="Microsoft YaHei"/>
              <a:ea typeface="Microsoft YaHei"/>
              <a:cs typeface="Microsoft YaHei"/>
              <a:sym typeface="Microsoft YaHei"/>
            </a:endParaRPr>
          </a:p>
        </p:txBody>
      </p:sp>
      <p:sp>
        <p:nvSpPr>
          <p:cNvPr id="351" name="Shape 2064"/>
          <p:cNvSpPr/>
          <p:nvPr/>
        </p:nvSpPr>
        <p:spPr>
          <a:xfrm>
            <a:off x="9523412" y="3507189"/>
            <a:ext cx="598349" cy="1459817"/>
          </a:xfrm>
          <a:prstGeom prst="rect">
            <a:avLst/>
          </a:prstGeom>
          <a:solidFill>
            <a:srgbClr val="145E9A"/>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sz="3200">
              <a:solidFill>
                <a:srgbClr val="000000"/>
              </a:solidFill>
              <a:latin typeface="Microsoft YaHei"/>
              <a:ea typeface="Microsoft YaHei"/>
              <a:cs typeface="Microsoft YaHei"/>
              <a:sym typeface="Microsoft YaHei"/>
            </a:endParaRPr>
          </a:p>
        </p:txBody>
      </p:sp>
      <p:sp>
        <p:nvSpPr>
          <p:cNvPr id="352" name="Shape 2065"/>
          <p:cNvSpPr/>
          <p:nvPr/>
        </p:nvSpPr>
        <p:spPr>
          <a:xfrm>
            <a:off x="8864128" y="1778322"/>
            <a:ext cx="1029878" cy="230581"/>
          </a:xfrm>
          <a:prstGeom prst="rect">
            <a:avLst/>
          </a:prstGeom>
          <a:gradFill>
            <a:gsLst>
              <a:gs pos="0">
                <a:srgbClr val="2CDE60"/>
              </a:gs>
              <a:gs pos="100000">
                <a:srgbClr val="27AB46"/>
              </a:gs>
            </a:gsLst>
            <a:lin ang="5400000"/>
          </a:gra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53" name="Shape 2066"/>
          <p:cNvSpPr/>
          <p:nvPr/>
        </p:nvSpPr>
        <p:spPr>
          <a:xfrm>
            <a:off x="8782936" y="1784470"/>
            <a:ext cx="1231438"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dirty="0" err="1">
                <a:solidFill>
                  <a:srgbClr val="000000"/>
                </a:solidFill>
              </a:rPr>
              <a:t>安全交换区服务</a:t>
            </a:r>
            <a:endParaRPr sz="1100" dirty="0">
              <a:solidFill>
                <a:srgbClr val="000000"/>
              </a:solidFill>
            </a:endParaRPr>
          </a:p>
        </p:txBody>
      </p:sp>
      <p:sp>
        <p:nvSpPr>
          <p:cNvPr id="354" name="Shape 2068"/>
          <p:cNvSpPr/>
          <p:nvPr/>
        </p:nvSpPr>
        <p:spPr>
          <a:xfrm>
            <a:off x="1769792" y="4295210"/>
            <a:ext cx="512961" cy="1436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600">
                <a:solidFill>
                  <a:srgbClr val="000000"/>
                </a:solidFill>
              </a:rPr>
              <a:t>流式任务开发</a:t>
            </a:r>
          </a:p>
        </p:txBody>
      </p:sp>
      <p:grpSp>
        <p:nvGrpSpPr>
          <p:cNvPr id="355" name="Group 2072"/>
          <p:cNvGrpSpPr/>
          <p:nvPr/>
        </p:nvGrpSpPr>
        <p:grpSpPr>
          <a:xfrm>
            <a:off x="4785729" y="3871283"/>
            <a:ext cx="938036" cy="989022"/>
            <a:chOff x="0" y="0"/>
            <a:chExt cx="1876070" cy="2128573"/>
          </a:xfrm>
        </p:grpSpPr>
        <p:sp>
          <p:nvSpPr>
            <p:cNvPr id="356" name="Shape 2069"/>
            <p:cNvSpPr/>
            <p:nvPr/>
          </p:nvSpPr>
          <p:spPr>
            <a:xfrm>
              <a:off x="0" y="0"/>
              <a:ext cx="1876071" cy="635002"/>
            </a:xfrm>
            <a:prstGeom prst="rect">
              <a:avLst/>
            </a:prstGeom>
            <a:gradFill flip="none" rotWithShape="1">
              <a:gsLst>
                <a:gs pos="0">
                  <a:srgbClr val="11D7E5"/>
                </a:gs>
                <a:gs pos="100000">
                  <a:srgbClr val="398DF0"/>
                </a:gs>
              </a:gsLst>
              <a:lin ang="5400000" scaled="0"/>
            </a:gradFill>
            <a:ln w="12700" cap="flat">
              <a:noFill/>
              <a:miter lim="400000"/>
            </a:ln>
            <a:effectLst/>
          </p:spPr>
          <p:txBody>
            <a:bodyPr wrap="square" lIns="25400" tIns="25400" rIns="25400" bIns="25400" numCol="1" anchor="ctr">
              <a:noAutofit/>
            </a:bodyP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57" name="Shape 2070"/>
            <p:cNvSpPr/>
            <p:nvPr/>
          </p:nvSpPr>
          <p:spPr>
            <a:xfrm>
              <a:off x="0" y="743148"/>
              <a:ext cx="1876071" cy="635002"/>
            </a:xfrm>
            <a:prstGeom prst="rect">
              <a:avLst/>
            </a:prstGeom>
            <a:gradFill flip="none" rotWithShape="1">
              <a:gsLst>
                <a:gs pos="0">
                  <a:srgbClr val="11D7E5"/>
                </a:gs>
                <a:gs pos="100000">
                  <a:srgbClr val="398DF0"/>
                </a:gs>
              </a:gsLst>
              <a:lin ang="5400000" scaled="0"/>
            </a:gradFill>
            <a:ln w="12700" cap="flat">
              <a:noFill/>
              <a:miter lim="400000"/>
            </a:ln>
            <a:effectLst/>
          </p:spPr>
          <p:txBody>
            <a:bodyPr wrap="square" lIns="25400" tIns="25400" rIns="25400" bIns="25400" numCol="1" anchor="ctr">
              <a:noAutofit/>
            </a:bodyP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58" name="Shape 2071"/>
            <p:cNvSpPr/>
            <p:nvPr/>
          </p:nvSpPr>
          <p:spPr>
            <a:xfrm>
              <a:off x="0" y="1493572"/>
              <a:ext cx="1876071" cy="635002"/>
            </a:xfrm>
            <a:prstGeom prst="rect">
              <a:avLst/>
            </a:prstGeom>
            <a:gradFill flip="none" rotWithShape="1">
              <a:gsLst>
                <a:gs pos="0">
                  <a:srgbClr val="11D7E5"/>
                </a:gs>
                <a:gs pos="100000">
                  <a:srgbClr val="398DF0"/>
                </a:gs>
              </a:gsLst>
              <a:lin ang="5400000" scaled="0"/>
            </a:gradFill>
            <a:ln w="12700" cap="flat">
              <a:noFill/>
              <a:miter lim="400000"/>
            </a:ln>
            <a:effectLst/>
          </p:spPr>
          <p:txBody>
            <a:bodyPr wrap="square" lIns="25400" tIns="25400" rIns="25400" bIns="25400" numCol="1" anchor="ctr">
              <a:noAutofit/>
            </a:bodyP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grpSp>
      <p:sp>
        <p:nvSpPr>
          <p:cNvPr id="359" name="Shape 2073"/>
          <p:cNvSpPr/>
          <p:nvPr/>
        </p:nvSpPr>
        <p:spPr>
          <a:xfrm>
            <a:off x="4927466" y="3907162"/>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版本管理</a:t>
            </a:r>
          </a:p>
        </p:txBody>
      </p:sp>
      <p:sp>
        <p:nvSpPr>
          <p:cNvPr id="360" name="Shape 2074"/>
          <p:cNvSpPr/>
          <p:nvPr/>
        </p:nvSpPr>
        <p:spPr>
          <a:xfrm>
            <a:off x="4903809" y="4252461"/>
            <a:ext cx="6738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发布管理</a:t>
            </a:r>
          </a:p>
        </p:txBody>
      </p:sp>
      <p:sp>
        <p:nvSpPr>
          <p:cNvPr id="361" name="Shape 2075"/>
          <p:cNvSpPr/>
          <p:nvPr/>
        </p:nvSpPr>
        <p:spPr>
          <a:xfrm>
            <a:off x="4927466" y="4602409"/>
            <a:ext cx="658334"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200">
                <a:latin typeface="Microsoft YaHei"/>
                <a:ea typeface="Microsoft YaHei"/>
                <a:cs typeface="Microsoft YaHei"/>
                <a:sym typeface="Microsoft YaHei"/>
              </a:defRPr>
            </a:lvl1pPr>
          </a:lstStyle>
          <a:p>
            <a:pPr algn="ctr"/>
            <a:r>
              <a:rPr sz="1100">
                <a:solidFill>
                  <a:srgbClr val="000000"/>
                </a:solidFill>
              </a:rPr>
              <a:t>协同开发</a:t>
            </a:r>
          </a:p>
        </p:txBody>
      </p:sp>
      <p:sp>
        <p:nvSpPr>
          <p:cNvPr id="362" name="Shape 2076"/>
          <p:cNvSpPr/>
          <p:nvPr/>
        </p:nvSpPr>
        <p:spPr>
          <a:xfrm>
            <a:off x="8389011" y="3928668"/>
            <a:ext cx="820738" cy="20518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1000">
                <a:solidFill>
                  <a:srgbClr val="000000"/>
                </a:solidFill>
              </a:rPr>
              <a:t>实时报表引擎</a:t>
            </a:r>
          </a:p>
        </p:txBody>
      </p:sp>
      <p:sp>
        <p:nvSpPr>
          <p:cNvPr id="363" name="Shape 2077"/>
          <p:cNvSpPr/>
          <p:nvPr/>
        </p:nvSpPr>
        <p:spPr>
          <a:xfrm>
            <a:off x="8366809" y="4281690"/>
            <a:ext cx="872034" cy="21287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sz="1050">
                <a:solidFill>
                  <a:srgbClr val="000000"/>
                </a:solidFill>
              </a:rPr>
              <a:t>数据计算组件</a:t>
            </a:r>
          </a:p>
        </p:txBody>
      </p:sp>
      <p:sp>
        <p:nvSpPr>
          <p:cNvPr id="364" name="Shape 2078"/>
          <p:cNvSpPr/>
          <p:nvPr/>
        </p:nvSpPr>
        <p:spPr>
          <a:xfrm>
            <a:off x="9649127" y="4058634"/>
            <a:ext cx="346249" cy="38985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defRPr sz="2400">
                <a:latin typeface="Microsoft YaHei"/>
                <a:ea typeface="Microsoft YaHei"/>
                <a:cs typeface="Microsoft YaHei"/>
                <a:sym typeface="Microsoft YaHei"/>
              </a:defRPr>
            </a:pPr>
            <a:r>
              <a:rPr sz="1100" dirty="0">
                <a:solidFill>
                  <a:srgbClr val="000000"/>
                </a:solidFill>
                <a:latin typeface="Microsoft YaHei"/>
                <a:ea typeface="Microsoft YaHei"/>
                <a:cs typeface="Microsoft YaHei"/>
                <a:sym typeface="Microsoft YaHei"/>
              </a:rPr>
              <a:t>机器</a:t>
            </a:r>
          </a:p>
          <a:p>
            <a:pPr algn="ctr">
              <a:defRPr sz="2400">
                <a:latin typeface="Microsoft YaHei"/>
                <a:ea typeface="Microsoft YaHei"/>
                <a:cs typeface="Microsoft YaHei"/>
                <a:sym typeface="Microsoft YaHei"/>
              </a:defRPr>
            </a:pPr>
            <a:r>
              <a:rPr sz="1100" dirty="0">
                <a:solidFill>
                  <a:srgbClr val="000000"/>
                </a:solidFill>
                <a:latin typeface="Microsoft YaHei"/>
                <a:ea typeface="Microsoft YaHei"/>
                <a:cs typeface="Microsoft YaHei"/>
                <a:sym typeface="Microsoft YaHei"/>
              </a:rPr>
              <a:t>学习</a:t>
            </a:r>
          </a:p>
        </p:txBody>
      </p:sp>
      <p:sp>
        <p:nvSpPr>
          <p:cNvPr id="365" name="Shape 2079"/>
          <p:cNvSpPr/>
          <p:nvPr/>
        </p:nvSpPr>
        <p:spPr>
          <a:xfrm>
            <a:off x="1516174" y="5148800"/>
            <a:ext cx="130346"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400">
                <a:latin typeface="Microsoft YaHei"/>
                <a:ea typeface="Microsoft YaHei"/>
                <a:cs typeface="Microsoft YaHei"/>
                <a:sym typeface="Microsoft YaHei"/>
              </a:defRPr>
            </a:lvl1pPr>
          </a:lstStyle>
          <a:p>
            <a:pPr algn="ctr"/>
            <a:endParaRPr sz="1100" dirty="0">
              <a:solidFill>
                <a:srgbClr val="000000"/>
              </a:solidFill>
            </a:endParaRPr>
          </a:p>
        </p:txBody>
      </p:sp>
      <p:sp>
        <p:nvSpPr>
          <p:cNvPr id="366" name="Shape 2080"/>
          <p:cNvSpPr/>
          <p:nvPr/>
        </p:nvSpPr>
        <p:spPr>
          <a:xfrm>
            <a:off x="1256020" y="2194303"/>
            <a:ext cx="49386" cy="1185669"/>
          </a:xfrm>
          <a:prstGeom prst="rect">
            <a:avLst/>
          </a:prstGeom>
          <a:solidFill>
            <a:srgbClr val="E68751"/>
          </a:solidFill>
          <a:ln w="12700">
            <a:miter lim="400000"/>
          </a:ln>
        </p:spPr>
        <p:txBody>
          <a:bodyPr lIns="25400" tIns="25400" rIns="25400" bIns="25400" anchor="ctr"/>
          <a:lstStyle/>
          <a:p>
            <a:pPr algn="ctr">
              <a:defRPr sz="3600"/>
            </a:pPr>
            <a:endParaRPr sz="6600">
              <a:solidFill>
                <a:srgbClr val="000000"/>
              </a:solidFill>
            </a:endParaRPr>
          </a:p>
        </p:txBody>
      </p:sp>
      <p:sp>
        <p:nvSpPr>
          <p:cNvPr id="367" name="Shape 2081"/>
          <p:cNvSpPr/>
          <p:nvPr/>
        </p:nvSpPr>
        <p:spPr>
          <a:xfrm>
            <a:off x="1251799" y="3505615"/>
            <a:ext cx="49387" cy="1457849"/>
          </a:xfrm>
          <a:prstGeom prst="rect">
            <a:avLst/>
          </a:prstGeom>
          <a:solidFill>
            <a:srgbClr val="29AEEA"/>
          </a:solidFill>
          <a:ln w="12700">
            <a:miter lim="400000"/>
          </a:ln>
        </p:spPr>
        <p:txBody>
          <a:bodyPr lIns="25400" tIns="25400" rIns="25400" bIns="25400" anchor="ctr"/>
          <a:lstStyle/>
          <a:p>
            <a:pPr algn="ctr">
              <a:defRPr sz="3600"/>
            </a:pPr>
            <a:endParaRPr sz="6600">
              <a:solidFill>
                <a:srgbClr val="000000"/>
              </a:solidFill>
            </a:endParaRPr>
          </a:p>
        </p:txBody>
      </p:sp>
      <p:sp>
        <p:nvSpPr>
          <p:cNvPr id="368" name="Shape 2082"/>
          <p:cNvSpPr/>
          <p:nvPr/>
        </p:nvSpPr>
        <p:spPr>
          <a:xfrm>
            <a:off x="1247576" y="5122672"/>
            <a:ext cx="49387" cy="655656"/>
          </a:xfrm>
          <a:prstGeom prst="rect">
            <a:avLst/>
          </a:prstGeom>
          <a:solidFill>
            <a:srgbClr val="6A5DD3"/>
          </a:solidFill>
          <a:ln w="12700">
            <a:miter lim="400000"/>
          </a:ln>
        </p:spPr>
        <p:txBody>
          <a:bodyPr lIns="25400" tIns="25400" rIns="25400" bIns="25400" anchor="ctr"/>
          <a:lstStyle/>
          <a:p>
            <a:pPr algn="ctr">
              <a:defRPr sz="3600"/>
            </a:pPr>
            <a:endParaRPr sz="6600">
              <a:solidFill>
                <a:srgbClr val="000000"/>
              </a:solidFill>
            </a:endParaRPr>
          </a:p>
        </p:txBody>
      </p:sp>
      <p:sp>
        <p:nvSpPr>
          <p:cNvPr id="369" name="Shape 2083"/>
          <p:cNvSpPr/>
          <p:nvPr/>
        </p:nvSpPr>
        <p:spPr>
          <a:xfrm rot="16200000">
            <a:off x="5762039" y="4674326"/>
            <a:ext cx="241265" cy="819151"/>
          </a:xfrm>
          <a:prstGeom prst="rightArrow">
            <a:avLst>
              <a:gd name="adj1" fmla="val 60969"/>
              <a:gd name="adj2" fmla="val 50691"/>
            </a:avLst>
          </a:prstGeom>
          <a:gradFill>
            <a:gsLst>
              <a:gs pos="0">
                <a:srgbClr val="6834DE">
                  <a:alpha val="0"/>
                </a:srgbClr>
              </a:gs>
              <a:gs pos="100000">
                <a:srgbClr val="3E88F1"/>
              </a:gs>
            </a:gsLst>
          </a:gradFill>
          <a:ln w="12700">
            <a:miter lim="400000"/>
          </a:ln>
        </p:spPr>
        <p:txBody>
          <a:bodyPr lIns="25400" tIns="25400" rIns="25400" bIns="25400" anchor="ctr"/>
          <a:lstStyle/>
          <a:p>
            <a:pPr algn="ctr">
              <a:defRPr sz="3600"/>
            </a:pPr>
            <a:endParaRPr sz="3200">
              <a:solidFill>
                <a:srgbClr val="000000"/>
              </a:solidFill>
            </a:endParaRPr>
          </a:p>
        </p:txBody>
      </p:sp>
      <p:sp>
        <p:nvSpPr>
          <p:cNvPr id="370" name="Shape 2084"/>
          <p:cNvSpPr/>
          <p:nvPr/>
        </p:nvSpPr>
        <p:spPr>
          <a:xfrm rot="16200000">
            <a:off x="5762039" y="1770429"/>
            <a:ext cx="241265" cy="819151"/>
          </a:xfrm>
          <a:prstGeom prst="rightArrow">
            <a:avLst>
              <a:gd name="adj1" fmla="val 60969"/>
              <a:gd name="adj2" fmla="val 50691"/>
            </a:avLst>
          </a:prstGeom>
          <a:gradFill>
            <a:gsLst>
              <a:gs pos="0">
                <a:srgbClr val="DF8930">
                  <a:alpha val="0"/>
                </a:srgbClr>
              </a:gs>
              <a:gs pos="100000">
                <a:srgbClr val="21EC7A"/>
              </a:gs>
            </a:gsLst>
          </a:gradFill>
          <a:ln w="12700">
            <a:miter lim="400000"/>
          </a:ln>
        </p:spPr>
        <p:txBody>
          <a:bodyPr lIns="25400" tIns="25400" rIns="25400" bIns="25400" anchor="ctr"/>
          <a:lstStyle/>
          <a:p>
            <a:pPr algn="ctr">
              <a:defRPr sz="3600"/>
            </a:pPr>
            <a:endParaRPr sz="3200">
              <a:solidFill>
                <a:srgbClr val="000000"/>
              </a:solidFill>
            </a:endParaRPr>
          </a:p>
        </p:txBody>
      </p:sp>
      <p:sp>
        <p:nvSpPr>
          <p:cNvPr id="371" name="Shape 2020"/>
          <p:cNvSpPr/>
          <p:nvPr/>
        </p:nvSpPr>
        <p:spPr>
          <a:xfrm>
            <a:off x="443843" y="1774303"/>
            <a:ext cx="768669"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5500">
              <a:defRPr sz="2000">
                <a:latin typeface="Microsoft YaHei"/>
                <a:ea typeface="Microsoft YaHei"/>
                <a:cs typeface="Microsoft YaHei"/>
                <a:sym typeface="Microsoft YaHei"/>
              </a:defRPr>
            </a:lvl1pPr>
          </a:lstStyle>
          <a:p>
            <a:pPr algn="ctr"/>
            <a:r>
              <a:rPr lang="zh-CN" altLang="en-US" sz="1200" dirty="0">
                <a:solidFill>
                  <a:srgbClr val="000000"/>
                </a:solidFill>
              </a:rPr>
              <a:t>开放共享</a:t>
            </a:r>
            <a:endParaRPr sz="1200" dirty="0">
              <a:solidFill>
                <a:srgbClr val="000000"/>
              </a:solidFill>
            </a:endParaRPr>
          </a:p>
        </p:txBody>
      </p:sp>
      <p:sp>
        <p:nvSpPr>
          <p:cNvPr id="372" name="Shape 2022"/>
          <p:cNvSpPr/>
          <p:nvPr/>
        </p:nvSpPr>
        <p:spPr>
          <a:xfrm>
            <a:off x="1238823" y="1713276"/>
            <a:ext cx="69230" cy="373457"/>
          </a:xfrm>
          <a:prstGeom prst="rect">
            <a:avLst/>
          </a:prstGeom>
          <a:solidFill>
            <a:srgbClr val="45D480">
              <a:alpha val="40824"/>
            </a:srgbClr>
          </a:solidFill>
          <a:ln w="12700">
            <a:miter lim="400000"/>
          </a:ln>
        </p:spPr>
        <p:txBody>
          <a:bodyPr lIns="25400" tIns="25400" rIns="25400" bIns="25400" anchor="ctr"/>
          <a:lstStyle/>
          <a:p>
            <a:pPr algn="ctr">
              <a:defRPr sz="3200">
                <a:latin typeface="Microsoft YaHei"/>
                <a:ea typeface="Microsoft YaHei"/>
                <a:cs typeface="Microsoft YaHei"/>
                <a:sym typeface="Microsoft YaHei"/>
              </a:defRPr>
            </a:pPr>
            <a:endParaRPr>
              <a:solidFill>
                <a:srgbClr val="000000"/>
              </a:solidFill>
              <a:latin typeface="Microsoft YaHei"/>
              <a:ea typeface="Microsoft YaHei"/>
              <a:cs typeface="Microsoft YaHei"/>
              <a:sym typeface="Microsoft YaHei"/>
            </a:endParaRPr>
          </a:p>
        </p:txBody>
      </p:sp>
      <p:sp>
        <p:nvSpPr>
          <p:cNvPr id="373" name="文本框 372"/>
          <p:cNvSpPr txBox="1"/>
          <p:nvPr/>
        </p:nvSpPr>
        <p:spPr>
          <a:xfrm>
            <a:off x="168101" y="866831"/>
            <a:ext cx="1119397"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a:r>
              <a:rPr lang="en-US" altLang="zh-CN" sz="1600" b="1" dirty="0" err="1">
                <a:solidFill>
                  <a:srgbClr val="000090"/>
                </a:solidFill>
              </a:rPr>
              <a:t>DataWorks</a:t>
            </a:r>
            <a:endParaRPr lang="zh-CN" altLang="en-US" sz="1600" b="1" dirty="0">
              <a:solidFill>
                <a:srgbClr val="000090"/>
              </a:solidFill>
            </a:endParaRPr>
          </a:p>
        </p:txBody>
      </p:sp>
    </p:spTree>
    <p:extLst>
      <p:ext uri="{BB962C8B-B14F-4D97-AF65-F5344CB8AC3E}">
        <p14:creationId xmlns:p14="http://schemas.microsoft.com/office/powerpoint/2010/main" val="2394058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a:stretch>
            <a:fillRect/>
          </a:stretch>
        </p:blipFill>
        <p:spPr>
          <a:xfrm>
            <a:off x="10254806" y="253854"/>
            <a:ext cx="1730647" cy="452596"/>
          </a:xfrm>
          <a:prstGeom prst="rect">
            <a:avLst/>
          </a:prstGeom>
        </p:spPr>
      </p:pic>
      <p:sp>
        <p:nvSpPr>
          <p:cNvPr id="8"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泛在电力物联网的发展框架与阿里巴巴集团如出一辙</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grpSp>
        <p:nvGrpSpPr>
          <p:cNvPr id="2" name="组合 1"/>
          <p:cNvGrpSpPr/>
          <p:nvPr/>
        </p:nvGrpSpPr>
        <p:grpSpPr>
          <a:xfrm>
            <a:off x="355560" y="964491"/>
            <a:ext cx="11629884" cy="5680965"/>
            <a:chOff x="355560" y="1091497"/>
            <a:chExt cx="11640665" cy="5005176"/>
          </a:xfrm>
        </p:grpSpPr>
        <p:pic>
          <p:nvPicPr>
            <p:cNvPr id="4" name="图片 3"/>
            <p:cNvPicPr>
              <a:picLocks noChangeAspect="1"/>
            </p:cNvPicPr>
            <p:nvPr/>
          </p:nvPicPr>
          <p:blipFill rotWithShape="1">
            <a:blip r:embed="rId3"/>
            <a:srcRect r="66370" b="84507"/>
            <a:stretch/>
          </p:blipFill>
          <p:spPr>
            <a:xfrm>
              <a:off x="613419" y="1091497"/>
              <a:ext cx="1879453" cy="730896"/>
            </a:xfrm>
            <a:prstGeom prst="rect">
              <a:avLst/>
            </a:prstGeom>
          </p:spPr>
        </p:pic>
        <p:sp>
          <p:nvSpPr>
            <p:cNvPr id="6" name="文本框 5"/>
            <p:cNvSpPr txBox="1"/>
            <p:nvPr/>
          </p:nvSpPr>
          <p:spPr>
            <a:xfrm>
              <a:off x="9691593" y="3250510"/>
              <a:ext cx="2304632" cy="304227"/>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pP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阿里云物联网平台</a:t>
              </a:r>
            </a:p>
          </p:txBody>
        </p:sp>
        <p:pic>
          <p:nvPicPr>
            <p:cNvPr id="7" name="图片 6"/>
            <p:cNvPicPr>
              <a:picLocks noChangeAspect="1"/>
            </p:cNvPicPr>
            <p:nvPr/>
          </p:nvPicPr>
          <p:blipFill rotWithShape="1">
            <a:blip r:embed="rId3"/>
            <a:srcRect t="38821" r="817"/>
            <a:stretch/>
          </p:blipFill>
          <p:spPr>
            <a:xfrm>
              <a:off x="2159606" y="1978308"/>
              <a:ext cx="7210274" cy="3709256"/>
            </a:xfrm>
            <a:prstGeom prst="rect">
              <a:avLst/>
            </a:prstGeom>
          </p:spPr>
        </p:pic>
        <p:sp>
          <p:nvSpPr>
            <p:cNvPr id="9" name="椭圆 8"/>
            <p:cNvSpPr/>
            <p:nvPr/>
          </p:nvSpPr>
          <p:spPr>
            <a:xfrm>
              <a:off x="6585331" y="3295332"/>
              <a:ext cx="2433601"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cxnSp>
          <p:nvCxnSpPr>
            <p:cNvPr id="10" name="直接箭头连接符 9"/>
            <p:cNvCxnSpPr>
              <a:stCxn id="9" idx="6"/>
              <a:endCxn id="6" idx="1"/>
            </p:cNvCxnSpPr>
            <p:nvPr/>
          </p:nvCxnSpPr>
          <p:spPr>
            <a:xfrm flipV="1">
              <a:off x="9018932" y="3402624"/>
              <a:ext cx="672661" cy="83362"/>
            </a:xfrm>
            <a:prstGeom prst="straightConnector1">
              <a:avLst/>
            </a:prstGeom>
            <a:noFill/>
            <a:ln w="254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椭圆 10"/>
            <p:cNvSpPr/>
            <p:nvPr/>
          </p:nvSpPr>
          <p:spPr>
            <a:xfrm>
              <a:off x="5191974" y="3825736"/>
              <a:ext cx="2433601"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sp>
          <p:nvSpPr>
            <p:cNvPr id="12" name="文本框 11"/>
            <p:cNvSpPr txBox="1"/>
            <p:nvPr/>
          </p:nvSpPr>
          <p:spPr>
            <a:xfrm>
              <a:off x="400829" y="3325855"/>
              <a:ext cx="2304632" cy="304227"/>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pP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阿里巴巴数据中台</a:t>
              </a:r>
            </a:p>
          </p:txBody>
        </p:sp>
        <p:sp>
          <p:nvSpPr>
            <p:cNvPr id="13" name="文本框 12"/>
            <p:cNvSpPr txBox="1"/>
            <p:nvPr/>
          </p:nvSpPr>
          <p:spPr>
            <a:xfrm>
              <a:off x="9691593" y="4297088"/>
              <a:ext cx="2304632" cy="304227"/>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pP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阿里云计算平台</a:t>
              </a:r>
            </a:p>
          </p:txBody>
        </p:sp>
        <p:sp>
          <p:nvSpPr>
            <p:cNvPr id="14" name="文本框 13"/>
            <p:cNvSpPr txBox="1"/>
            <p:nvPr/>
          </p:nvSpPr>
          <p:spPr>
            <a:xfrm>
              <a:off x="400829" y="2724616"/>
              <a:ext cx="2304632" cy="304227"/>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pP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阿里巴巴业务中台</a:t>
              </a:r>
            </a:p>
          </p:txBody>
        </p:sp>
        <p:sp>
          <p:nvSpPr>
            <p:cNvPr id="15" name="椭圆 14"/>
            <p:cNvSpPr/>
            <p:nvPr/>
          </p:nvSpPr>
          <p:spPr>
            <a:xfrm>
              <a:off x="3560187" y="3295332"/>
              <a:ext cx="2433601"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sp>
          <p:nvSpPr>
            <p:cNvPr id="16" name="椭圆 15"/>
            <p:cNvSpPr/>
            <p:nvPr/>
          </p:nvSpPr>
          <p:spPr>
            <a:xfrm>
              <a:off x="5191974" y="2819944"/>
              <a:ext cx="2433601"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cxnSp>
          <p:nvCxnSpPr>
            <p:cNvPr id="17" name="直接箭头连接符 16"/>
            <p:cNvCxnSpPr/>
            <p:nvPr/>
          </p:nvCxnSpPr>
          <p:spPr>
            <a:xfrm>
              <a:off x="7625575" y="3877008"/>
              <a:ext cx="1941953" cy="572191"/>
            </a:xfrm>
            <a:prstGeom prst="straightConnector1">
              <a:avLst/>
            </a:prstGeom>
            <a:noFill/>
            <a:ln w="254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直接箭头连接符 17"/>
            <p:cNvCxnSpPr>
              <a:stCxn id="15" idx="2"/>
            </p:cNvCxnSpPr>
            <p:nvPr/>
          </p:nvCxnSpPr>
          <p:spPr>
            <a:xfrm flipH="1">
              <a:off x="2705461" y="3485987"/>
              <a:ext cx="854726" cy="34088"/>
            </a:xfrm>
            <a:prstGeom prst="straightConnector1">
              <a:avLst/>
            </a:prstGeom>
            <a:noFill/>
            <a:ln w="254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接箭头连接符 18"/>
            <p:cNvCxnSpPr>
              <a:stCxn id="16" idx="2"/>
            </p:cNvCxnSpPr>
            <p:nvPr/>
          </p:nvCxnSpPr>
          <p:spPr>
            <a:xfrm flipH="1" flipV="1">
              <a:off x="2676939" y="2945992"/>
              <a:ext cx="2515035" cy="64607"/>
            </a:xfrm>
            <a:prstGeom prst="straightConnector1">
              <a:avLst/>
            </a:prstGeom>
            <a:noFill/>
            <a:ln w="254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椭圆 19"/>
            <p:cNvSpPr/>
            <p:nvPr/>
          </p:nvSpPr>
          <p:spPr>
            <a:xfrm>
              <a:off x="3560186" y="5147408"/>
              <a:ext cx="5887915"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sp>
          <p:nvSpPr>
            <p:cNvPr id="21" name="文本框 20"/>
            <p:cNvSpPr txBox="1"/>
            <p:nvPr/>
          </p:nvSpPr>
          <p:spPr>
            <a:xfrm>
              <a:off x="3791828" y="5792446"/>
              <a:ext cx="4451613" cy="304227"/>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p>
              <a: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pP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阿里云</a:t>
              </a:r>
              <a:r>
                <a:rPr lang="en-US" altLang="zh-CN" sz="2000" b="1" kern="0" dirty="0" err="1">
                  <a:solidFill>
                    <a:srgbClr val="FFFFFF"/>
                  </a:solidFill>
                  <a:latin typeface="微软雅黑 Light" panose="020B0502040204020203" pitchFamily="34" charset="-122"/>
                  <a:ea typeface="微软雅黑 Light" panose="020B0502040204020203" pitchFamily="34" charset="-122"/>
                  <a:cs typeface="Helvetica"/>
                  <a:sym typeface="Helvetica"/>
                </a:rPr>
                <a:t>IoT</a:t>
              </a:r>
              <a:r>
                <a:rPr lang="zh-CN" altLang="en-US" sz="2000" b="1" kern="0" dirty="0">
                  <a:solidFill>
                    <a:srgbClr val="FFFFFF"/>
                  </a:solidFill>
                  <a:latin typeface="微软雅黑 Light" panose="020B0502040204020203" pitchFamily="34" charset="-122"/>
                  <a:ea typeface="微软雅黑 Light" panose="020B0502040204020203" pitchFamily="34" charset="-122"/>
                  <a:cs typeface="Helvetica"/>
                  <a:sym typeface="Helvetica"/>
                </a:rPr>
                <a:t>设备端操作系统、边缘计算</a:t>
              </a:r>
            </a:p>
          </p:txBody>
        </p:sp>
        <p:sp>
          <p:nvSpPr>
            <p:cNvPr id="22" name="文本框 21"/>
            <p:cNvSpPr txBox="1"/>
            <p:nvPr/>
          </p:nvSpPr>
          <p:spPr>
            <a:xfrm>
              <a:off x="355560" y="4494906"/>
              <a:ext cx="2344865" cy="300623"/>
            </a:xfrm>
            <a:prstGeom prst="rect">
              <a:avLst/>
            </a:prstGeom>
            <a:solidFill>
              <a:srgbClr val="0070C0"/>
            </a:solidFill>
            <a:ln w="28575"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2" tIns="31282" rIns="31282" bIns="31282" numCol="1" spcCol="38100" rtlCol="0" anchor="ctr">
              <a:spAutoFit/>
            </a:bodyPr>
            <a:lstStyle>
              <a:defPPr>
                <a:defRPr lang="zh-CN"/>
              </a:defPPr>
              <a:lvl1pPr algn="ctr" defTabSz="7821" hangingPunct="0">
                <a:lnSpc>
                  <a:spcPct val="90000"/>
                </a:lnSpc>
                <a:tabLst>
                  <a:tab pos="218978" algn="l"/>
                  <a:tab pos="437957" algn="l"/>
                  <a:tab pos="656935" algn="l"/>
                  <a:tab pos="875914" algn="l"/>
                  <a:tab pos="1094892" algn="l"/>
                  <a:tab pos="1313871" algn="l"/>
                  <a:tab pos="1532849" algn="l"/>
                  <a:tab pos="1751828" algn="l"/>
                  <a:tab pos="1970806" algn="l"/>
                  <a:tab pos="2189785" algn="l"/>
                  <a:tab pos="2408763" algn="l"/>
                  <a:tab pos="2627742" algn="l"/>
                </a:tabLst>
                <a:defRPr sz="1971" b="1" kern="0">
                  <a:solidFill>
                    <a:srgbClr val="FFFFFF"/>
                  </a:solidFill>
                  <a:latin typeface="微软雅黑 Light" panose="020B0502040204020203" pitchFamily="34" charset="-122"/>
                  <a:ea typeface="微软雅黑 Light" panose="020B0502040204020203" pitchFamily="34" charset="-122"/>
                  <a:cs typeface="Helvetica"/>
                </a:defRPr>
              </a:lvl1pPr>
            </a:lstStyle>
            <a:p>
              <a:r>
                <a:rPr lang="zh-CN" altLang="en-US" dirty="0">
                  <a:sym typeface="Helvetica"/>
                </a:rPr>
                <a:t>阿里云通信</a:t>
              </a:r>
            </a:p>
          </p:txBody>
        </p:sp>
        <p:sp>
          <p:nvSpPr>
            <p:cNvPr id="23" name="椭圆 22"/>
            <p:cNvSpPr/>
            <p:nvPr/>
          </p:nvSpPr>
          <p:spPr>
            <a:xfrm>
              <a:off x="3534152" y="4463063"/>
              <a:ext cx="5887915" cy="381308"/>
            </a:xfrm>
            <a:prstGeom prst="ellipse">
              <a:avLst/>
            </a:prstGeom>
            <a:noFill/>
            <a:ln w="38100" cap="flat">
              <a:solidFill>
                <a:srgbClr val="C0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508343" hangingPunct="0"/>
              <a:endParaRPr lang="zh-CN" altLang="en-US" sz="2000" kern="0">
                <a:solidFill>
                  <a:srgbClr val="FFFFFF"/>
                </a:solidFill>
                <a:latin typeface="微软雅黑 Light" panose="020B0502040204020203" pitchFamily="34" charset="-122"/>
                <a:ea typeface="微软雅黑 Light" panose="020B0502040204020203" pitchFamily="34" charset="-122"/>
                <a:cs typeface="+mj-cs"/>
                <a:sym typeface="Helvetica Neue Medium"/>
              </a:endParaRPr>
            </a:p>
          </p:txBody>
        </p:sp>
      </p:grpSp>
      <p:sp>
        <p:nvSpPr>
          <p:cNvPr id="3" name="文本框 2"/>
          <p:cNvSpPr txBox="1"/>
          <p:nvPr/>
        </p:nvSpPr>
        <p:spPr>
          <a:xfrm>
            <a:off x="2490892" y="1104802"/>
            <a:ext cx="8956298" cy="646331"/>
          </a:xfrm>
          <a:prstGeom prst="rect">
            <a:avLst/>
          </a:prstGeom>
          <a:noFill/>
        </p:spPr>
        <p:txBody>
          <a:bodyPr wrap="none" lIns="91440" tIns="45720" rIns="91440" bIns="45720" rtlCol="0">
            <a:spAutoFit/>
          </a:bodyPr>
          <a:lstStyle/>
          <a:p>
            <a:r>
              <a:rPr lang="zh-CN" altLang="en-US" dirty="0" smtClean="0"/>
              <a:t>消费互联网层面：阿里巴巴愿意将消费互联网技术与经验与国网公司</a:t>
            </a:r>
            <a:r>
              <a:rPr lang="zh-CN" altLang="en-US" dirty="0"/>
              <a:t>充分</a:t>
            </a:r>
            <a:r>
              <a:rPr lang="zh-CN" altLang="en-US" dirty="0" smtClean="0"/>
              <a:t>共享；</a:t>
            </a:r>
            <a:endParaRPr lang="en-US" altLang="zh-CN" dirty="0" smtClean="0"/>
          </a:p>
          <a:p>
            <a:r>
              <a:rPr lang="zh-CN" altLang="en-US" dirty="0" smtClean="0"/>
              <a:t>产业互联网层面：阿里巴巴愿意与国网公司广泛合作，探索社会产业互联网发展模式。</a:t>
            </a:r>
            <a:endParaRPr lang="zh-CN" altLang="en-US" dirty="0"/>
          </a:p>
        </p:txBody>
      </p:sp>
    </p:spTree>
    <p:extLst>
      <p:ext uri="{BB962C8B-B14F-4D97-AF65-F5344CB8AC3E}">
        <p14:creationId xmlns:p14="http://schemas.microsoft.com/office/powerpoint/2010/main" val="2994446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349">
            <a:extLst>
              <a:ext uri="{FF2B5EF4-FFF2-40B4-BE49-F238E27FC236}">
                <a16:creationId xmlns="" xmlns:a16="http://schemas.microsoft.com/office/drawing/2014/main" id="{98615758-689F-0C42-AE7F-9A301551EDD1}"/>
              </a:ext>
            </a:extLst>
          </p:cNvPr>
          <p:cNvSpPr/>
          <p:nvPr/>
        </p:nvSpPr>
        <p:spPr>
          <a:xfrm>
            <a:off x="484385" y="201244"/>
            <a:ext cx="115010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smtClean="0">
                <a:solidFill>
                  <a:srgbClr val="181818"/>
                </a:solidFill>
                <a:latin typeface="Microsoft YaHei" panose="020B0503020204020204" pitchFamily="34" charset="-122"/>
                <a:ea typeface="Microsoft YaHei" panose="020B0503020204020204" pitchFamily="34" charset="-122"/>
              </a:rPr>
              <a:t>机器学习平台：</a:t>
            </a:r>
            <a:r>
              <a:rPr lang="zh-CN" altLang="en-US" sz="2700" dirty="0">
                <a:solidFill>
                  <a:srgbClr val="181818"/>
                </a:solidFill>
                <a:latin typeface="Microsoft YaHei" panose="020B0503020204020204" pitchFamily="34" charset="-122"/>
                <a:ea typeface="Microsoft YaHei" panose="020B0503020204020204" pitchFamily="34" charset="-122"/>
              </a:rPr>
              <a:t>拖曳式、组件式的开放式框架平台</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187" name="图片 186">
            <a:extLst>
              <a:ext uri="{FF2B5EF4-FFF2-40B4-BE49-F238E27FC236}">
                <a16:creationId xmlns="" xmlns:a16="http://schemas.microsoft.com/office/drawing/2014/main" id="{16CE37E2-8167-9443-9117-4D5BCB385912}"/>
              </a:ext>
            </a:extLst>
          </p:cNvPr>
          <p:cNvPicPr/>
          <p:nvPr/>
        </p:nvPicPr>
        <p:blipFill>
          <a:blip r:embed="rId3"/>
          <a:stretch>
            <a:fillRect/>
          </a:stretch>
        </p:blipFill>
        <p:spPr>
          <a:xfrm>
            <a:off x="363071" y="2082587"/>
            <a:ext cx="4948518" cy="3415554"/>
          </a:xfrm>
          <a:prstGeom prst="rect">
            <a:avLst/>
          </a:prstGeom>
        </p:spPr>
      </p:pic>
      <p:pic>
        <p:nvPicPr>
          <p:cNvPr id="188" name="图片 187">
            <a:extLst>
              <a:ext uri="{FF2B5EF4-FFF2-40B4-BE49-F238E27FC236}">
                <a16:creationId xmlns="" xmlns:a16="http://schemas.microsoft.com/office/drawing/2014/main" id="{6E7E9A8F-8DBD-CD46-A4CF-0A7177237D44}"/>
              </a:ext>
            </a:extLst>
          </p:cNvPr>
          <p:cNvPicPr>
            <a:picLocks noChangeAspect="1"/>
          </p:cNvPicPr>
          <p:nvPr/>
        </p:nvPicPr>
        <p:blipFill>
          <a:blip r:embed="rId4"/>
          <a:stretch>
            <a:fillRect/>
          </a:stretch>
        </p:blipFill>
        <p:spPr>
          <a:xfrm>
            <a:off x="5830955" y="2080880"/>
            <a:ext cx="6154490" cy="3417260"/>
          </a:xfrm>
          <a:prstGeom prst="rect">
            <a:avLst/>
          </a:prstGeom>
        </p:spPr>
      </p:pic>
      <p:sp>
        <p:nvSpPr>
          <p:cNvPr id="2" name="矩形 1">
            <a:extLst>
              <a:ext uri="{FF2B5EF4-FFF2-40B4-BE49-F238E27FC236}">
                <a16:creationId xmlns="" xmlns:a16="http://schemas.microsoft.com/office/drawing/2014/main" id="{450D4BAA-4A4E-AB4B-9FDC-FFBCF992D688}"/>
              </a:ext>
            </a:extLst>
          </p:cNvPr>
          <p:cNvSpPr/>
          <p:nvPr/>
        </p:nvSpPr>
        <p:spPr>
          <a:xfrm>
            <a:off x="363073" y="1208633"/>
            <a:ext cx="11622373" cy="600165"/>
          </a:xfrm>
          <a:prstGeom prst="rect">
            <a:avLst/>
          </a:prstGeom>
        </p:spPr>
        <p:txBody>
          <a:bodyPr wrap="square" lIns="45720" tIns="22860" rIns="45720" bIns="22860">
            <a:spAutoFit/>
          </a:bodyPr>
          <a:lstStyle/>
          <a:p>
            <a:pPr marL="285750" indent="-285750">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通过对底层的分布式算法封装，提供拖拉拽的可视化操作环境，让数据挖掘的创建过程像搭积木一样简单。</a:t>
            </a:r>
            <a:endParaRPr lang="en-US" altLang="zh-CN" dirty="0">
              <a:solidFill>
                <a:srgbClr val="333333"/>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缩短了数据的距离，实现了数据的触手可及。同时也提供了命令行工具，方便将算法嵌入到自己的工程中。</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42381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7F180386-DC1C-A840-ACF8-E9E2EFC96F5E}"/>
              </a:ext>
            </a:extLst>
          </p:cNvPr>
          <p:cNvSpPr/>
          <p:nvPr/>
        </p:nvSpPr>
        <p:spPr>
          <a:xfrm>
            <a:off x="358841" y="1532812"/>
            <a:ext cx="4735064" cy="4040085"/>
          </a:xfrm>
          <a:prstGeom prst="rect">
            <a:avLst/>
          </a:prstGeom>
          <a:no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xmlns="" id="{F9191D43-4589-104E-B4AA-EC9A09093025}"/>
              </a:ext>
            </a:extLst>
          </p:cNvPr>
          <p:cNvSpPr/>
          <p:nvPr/>
        </p:nvSpPr>
        <p:spPr>
          <a:xfrm>
            <a:off x="5748378" y="1532812"/>
            <a:ext cx="5881809" cy="4040085"/>
          </a:xfrm>
          <a:prstGeom prst="rect">
            <a:avLst/>
          </a:prstGeom>
          <a:no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xmlns="" id="{3B69EC76-ADA8-6D40-8937-2527050B7D4F}"/>
              </a:ext>
            </a:extLst>
          </p:cNvPr>
          <p:cNvSpPr/>
          <p:nvPr/>
        </p:nvSpPr>
        <p:spPr>
          <a:xfrm>
            <a:off x="1903212" y="1639229"/>
            <a:ext cx="3071662" cy="1494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xmlns="" id="{726FE2F6-207C-DB49-BF28-2847199F99A8}"/>
              </a:ext>
            </a:extLst>
          </p:cNvPr>
          <p:cNvSpPr/>
          <p:nvPr/>
        </p:nvSpPr>
        <p:spPr>
          <a:xfrm>
            <a:off x="490095" y="1639229"/>
            <a:ext cx="1037908" cy="376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pic>
        <p:nvPicPr>
          <p:cNvPr id="9" name="Picture 31" descr="网络管理平台">
            <a:extLst>
              <a:ext uri="{FF2B5EF4-FFF2-40B4-BE49-F238E27FC236}">
                <a16:creationId xmlns:a16="http://schemas.microsoft.com/office/drawing/2014/main" xmlns="" id="{3A756C6A-6663-5944-B6B7-58D0E759A5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35" y="4226997"/>
            <a:ext cx="903628" cy="36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文件服务器">
            <a:extLst>
              <a:ext uri="{FF2B5EF4-FFF2-40B4-BE49-F238E27FC236}">
                <a16:creationId xmlns:a16="http://schemas.microsoft.com/office/drawing/2014/main" xmlns="" id="{4EC99399-A165-E64B-B043-C6A0EF89C9FF}"/>
              </a:ext>
            </a:extLst>
          </p:cNvPr>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2472371" y="1802531"/>
            <a:ext cx="366344" cy="5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文件服务器">
            <a:extLst>
              <a:ext uri="{FF2B5EF4-FFF2-40B4-BE49-F238E27FC236}">
                <a16:creationId xmlns:a16="http://schemas.microsoft.com/office/drawing/2014/main" xmlns="" id="{732E235B-84EA-8546-BDAE-F3F29468562A}"/>
              </a:ext>
            </a:extLst>
          </p:cNvPr>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3072699" y="1802531"/>
            <a:ext cx="366344" cy="5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xmlns="" id="{EC8201DC-2090-5E43-AA55-816F0F9C797F}"/>
              </a:ext>
            </a:extLst>
          </p:cNvPr>
          <p:cNvSpPr/>
          <p:nvPr/>
        </p:nvSpPr>
        <p:spPr>
          <a:xfrm>
            <a:off x="4231133" y="1763757"/>
            <a:ext cx="519287" cy="1257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数据</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交换</a:t>
            </a:r>
            <a:endParaRPr kumimoji="1" lang="en-US" altLang="zh-CN" sz="1000" dirty="0">
              <a:latin typeface="Microsoft YaHei" panose="020B0503020204020204" pitchFamily="34" charset="-122"/>
              <a:ea typeface="Microsoft YaHei" panose="020B0503020204020204" pitchFamily="34" charset="-122"/>
            </a:endParaRPr>
          </a:p>
          <a:p>
            <a:pPr algn="ctr"/>
            <a:r>
              <a:rPr kumimoji="1" lang="en-US" altLang="zh-CN" sz="1000" dirty="0">
                <a:latin typeface="Microsoft YaHei" panose="020B0503020204020204" pitchFamily="34" charset="-122"/>
                <a:ea typeface="Microsoft YaHei" panose="020B0503020204020204" pitchFamily="34" charset="-122"/>
              </a:rPr>
              <a:t>HUB</a:t>
            </a:r>
            <a:endParaRPr kumimoji="1" lang="zh-CN" altLang="en-US" sz="1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xmlns="" id="{ADD6A6A4-E445-A042-9253-AD4307A3617C}"/>
              </a:ext>
            </a:extLst>
          </p:cNvPr>
          <p:cNvSpPr/>
          <p:nvPr/>
        </p:nvSpPr>
        <p:spPr>
          <a:xfrm>
            <a:off x="2272178" y="2776171"/>
            <a:ext cx="1524280" cy="2452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异常图片</a:t>
            </a:r>
            <a:r>
              <a:rPr kumimoji="1" lang="en-US" altLang="zh-CN" sz="1000" dirty="0">
                <a:latin typeface="Microsoft YaHei" panose="020B0503020204020204" pitchFamily="34" charset="-122"/>
                <a:ea typeface="Microsoft YaHei" panose="020B0503020204020204" pitchFamily="34" charset="-122"/>
              </a:rPr>
              <a:t>/</a:t>
            </a:r>
            <a:r>
              <a:rPr kumimoji="1" lang="zh-CN" altLang="en-US" sz="1000" dirty="0">
                <a:latin typeface="Microsoft YaHei" panose="020B0503020204020204" pitchFamily="34" charset="-122"/>
                <a:ea typeface="Microsoft YaHei" panose="020B0503020204020204" pitchFamily="34" charset="-122"/>
              </a:rPr>
              <a:t>识别结果入库</a:t>
            </a:r>
          </a:p>
        </p:txBody>
      </p:sp>
      <p:sp>
        <p:nvSpPr>
          <p:cNvPr id="14" name="文本框 13">
            <a:extLst>
              <a:ext uri="{FF2B5EF4-FFF2-40B4-BE49-F238E27FC236}">
                <a16:creationId xmlns:a16="http://schemas.microsoft.com/office/drawing/2014/main" xmlns="" id="{8951B4D9-8F4D-1448-A841-40C8908C138C}"/>
              </a:ext>
            </a:extLst>
          </p:cNvPr>
          <p:cNvSpPr txBox="1"/>
          <p:nvPr/>
        </p:nvSpPr>
        <p:spPr>
          <a:xfrm>
            <a:off x="2544385" y="2366604"/>
            <a:ext cx="1010213" cy="253916"/>
          </a:xfrm>
          <a:prstGeom prst="rect">
            <a:avLst/>
          </a:prstGeom>
          <a:noFill/>
        </p:spPr>
        <p:txBody>
          <a:bodyPr wrap="none" rtlCol="0">
            <a:spAutoFit/>
          </a:bodyPr>
          <a:lstStyle/>
          <a:p>
            <a:r>
              <a:rPr kumimoji="1"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rPr>
              <a:t>GPU</a:t>
            </a: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服务器*</a:t>
            </a:r>
            <a:r>
              <a:rPr kumimoji="1"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rPr>
              <a:t>2</a:t>
            </a:r>
            <a:endPar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5" name="肘形连接符 14">
            <a:extLst>
              <a:ext uri="{FF2B5EF4-FFF2-40B4-BE49-F238E27FC236}">
                <a16:creationId xmlns:a16="http://schemas.microsoft.com/office/drawing/2014/main" xmlns="" id="{DABE0053-0E46-F949-8A1F-1F8C7F4AE4A9}"/>
              </a:ext>
            </a:extLst>
          </p:cNvPr>
          <p:cNvCxnSpPr>
            <a:cxnSpLocks/>
          </p:cNvCxnSpPr>
          <p:nvPr/>
        </p:nvCxnSpPr>
        <p:spPr>
          <a:xfrm rot="10800000">
            <a:off x="4763291" y="1992296"/>
            <a:ext cx="1360647" cy="895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66">
            <a:extLst>
              <a:ext uri="{FF2B5EF4-FFF2-40B4-BE49-F238E27FC236}">
                <a16:creationId xmlns:a16="http://schemas.microsoft.com/office/drawing/2014/main" xmlns="" id="{494409ED-FEAE-F747-B03A-B027BB29183D}"/>
              </a:ext>
            </a:extLst>
          </p:cNvPr>
          <p:cNvCxnSpPr>
            <a:cxnSpLocks/>
          </p:cNvCxnSpPr>
          <p:nvPr/>
        </p:nvCxnSpPr>
        <p:spPr>
          <a:xfrm>
            <a:off x="3034318" y="2520916"/>
            <a:ext cx="0" cy="25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67">
            <a:extLst>
              <a:ext uri="{FF2B5EF4-FFF2-40B4-BE49-F238E27FC236}">
                <a16:creationId xmlns:a16="http://schemas.microsoft.com/office/drawing/2014/main" xmlns="" id="{E63C109B-43C4-D846-8596-E69FBD92AD9D}"/>
              </a:ext>
            </a:extLst>
          </p:cNvPr>
          <p:cNvCxnSpPr>
            <a:cxnSpLocks/>
          </p:cNvCxnSpPr>
          <p:nvPr/>
        </p:nvCxnSpPr>
        <p:spPr>
          <a:xfrm>
            <a:off x="3796458" y="2887904"/>
            <a:ext cx="401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68">
            <a:extLst>
              <a:ext uri="{FF2B5EF4-FFF2-40B4-BE49-F238E27FC236}">
                <a16:creationId xmlns:a16="http://schemas.microsoft.com/office/drawing/2014/main" xmlns="" id="{A91F578D-D75A-3A46-87F7-E136FD73043B}"/>
              </a:ext>
            </a:extLst>
          </p:cNvPr>
          <p:cNvCxnSpPr>
            <a:cxnSpLocks/>
          </p:cNvCxnSpPr>
          <p:nvPr/>
        </p:nvCxnSpPr>
        <p:spPr>
          <a:xfrm flipH="1">
            <a:off x="3527832" y="2037188"/>
            <a:ext cx="703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xmlns="" id="{E9FC46B7-E9AE-DF4B-B1A1-CE8446954CE2}"/>
              </a:ext>
            </a:extLst>
          </p:cNvPr>
          <p:cNvCxnSpPr>
            <a:cxnSpLocks/>
            <a:endCxn id="53" idx="1"/>
          </p:cNvCxnSpPr>
          <p:nvPr/>
        </p:nvCxnSpPr>
        <p:spPr>
          <a:xfrm>
            <a:off x="4759275" y="2737247"/>
            <a:ext cx="1364662" cy="1945836"/>
          </a:xfrm>
          <a:prstGeom prst="bentConnector3">
            <a:avLst>
              <a:gd name="adj1" fmla="val 30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xmlns="" id="{BA07CD6D-3E63-6F42-96C0-C6B4C4669071}"/>
              </a:ext>
            </a:extLst>
          </p:cNvPr>
          <p:cNvCxnSpPr>
            <a:cxnSpLocks/>
            <a:stCxn id="9" idx="3"/>
            <a:endCxn id="10" idx="1"/>
          </p:cNvCxnSpPr>
          <p:nvPr/>
        </p:nvCxnSpPr>
        <p:spPr>
          <a:xfrm flipV="1">
            <a:off x="1460863" y="2087050"/>
            <a:ext cx="1011508" cy="2322235"/>
          </a:xfrm>
          <a:prstGeom prst="bentConnector3">
            <a:avLst>
              <a:gd name="adj1" fmla="val 2243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EFA8B926-10B5-AA44-A066-7BE850B22687}"/>
              </a:ext>
            </a:extLst>
          </p:cNvPr>
          <p:cNvSpPr/>
          <p:nvPr/>
        </p:nvSpPr>
        <p:spPr>
          <a:xfrm>
            <a:off x="1903212" y="3919697"/>
            <a:ext cx="3071662" cy="1494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pic>
        <p:nvPicPr>
          <p:cNvPr id="22" name="Picture 13" descr="文件服务器">
            <a:extLst>
              <a:ext uri="{FF2B5EF4-FFF2-40B4-BE49-F238E27FC236}">
                <a16:creationId xmlns:a16="http://schemas.microsoft.com/office/drawing/2014/main" xmlns="" id="{664BBDF3-4AD9-1540-ABE9-0EB8061E4CB9}"/>
              </a:ext>
            </a:extLst>
          </p:cNvPr>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2472371" y="4082999"/>
            <a:ext cx="366344" cy="5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3" descr="文件服务器">
            <a:extLst>
              <a:ext uri="{FF2B5EF4-FFF2-40B4-BE49-F238E27FC236}">
                <a16:creationId xmlns:a16="http://schemas.microsoft.com/office/drawing/2014/main" xmlns="" id="{E44DB46C-0774-E348-8452-49C8B2C376EE}"/>
              </a:ext>
            </a:extLst>
          </p:cNvPr>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3072699" y="4082999"/>
            <a:ext cx="366344" cy="5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xmlns="" id="{84BDF608-1D1C-9F4A-8E78-B6C40EEDA656}"/>
              </a:ext>
            </a:extLst>
          </p:cNvPr>
          <p:cNvSpPr/>
          <p:nvPr/>
        </p:nvSpPr>
        <p:spPr>
          <a:xfrm>
            <a:off x="4231133" y="4044225"/>
            <a:ext cx="519287" cy="1257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数据</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交换</a:t>
            </a:r>
            <a:endParaRPr kumimoji="1" lang="en-US" altLang="zh-CN" sz="1000" dirty="0">
              <a:latin typeface="Microsoft YaHei" panose="020B0503020204020204" pitchFamily="34" charset="-122"/>
              <a:ea typeface="Microsoft YaHei" panose="020B0503020204020204" pitchFamily="34" charset="-122"/>
            </a:endParaRPr>
          </a:p>
          <a:p>
            <a:pPr algn="ctr"/>
            <a:r>
              <a:rPr kumimoji="1" lang="en-US" altLang="zh-CN" sz="1000" dirty="0">
                <a:latin typeface="Microsoft YaHei" panose="020B0503020204020204" pitchFamily="34" charset="-122"/>
                <a:ea typeface="Microsoft YaHei" panose="020B0503020204020204" pitchFamily="34" charset="-122"/>
              </a:rPr>
              <a:t>HUB</a:t>
            </a:r>
            <a:endParaRPr kumimoji="1" lang="zh-CN" altLang="en-US" sz="10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xmlns="" id="{B78DDEB8-BE3E-F34C-BA97-74834C72921E}"/>
              </a:ext>
            </a:extLst>
          </p:cNvPr>
          <p:cNvSpPr/>
          <p:nvPr/>
        </p:nvSpPr>
        <p:spPr>
          <a:xfrm>
            <a:off x="2272178" y="5056639"/>
            <a:ext cx="1524280" cy="2452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异常图片</a:t>
            </a:r>
            <a:r>
              <a:rPr kumimoji="1" lang="en-US" altLang="zh-CN" sz="1000" dirty="0">
                <a:latin typeface="Microsoft YaHei" panose="020B0503020204020204" pitchFamily="34" charset="-122"/>
                <a:ea typeface="Microsoft YaHei" panose="020B0503020204020204" pitchFamily="34" charset="-122"/>
              </a:rPr>
              <a:t>/</a:t>
            </a:r>
            <a:r>
              <a:rPr kumimoji="1" lang="zh-CN" altLang="en-US" sz="1000" dirty="0">
                <a:latin typeface="Microsoft YaHei" panose="020B0503020204020204" pitchFamily="34" charset="-122"/>
                <a:ea typeface="Microsoft YaHei" panose="020B0503020204020204" pitchFamily="34" charset="-122"/>
              </a:rPr>
              <a:t>识别结果入库</a:t>
            </a:r>
          </a:p>
        </p:txBody>
      </p:sp>
      <p:sp>
        <p:nvSpPr>
          <p:cNvPr id="26" name="文本框 25">
            <a:extLst>
              <a:ext uri="{FF2B5EF4-FFF2-40B4-BE49-F238E27FC236}">
                <a16:creationId xmlns:a16="http://schemas.microsoft.com/office/drawing/2014/main" xmlns="" id="{A6FEC63B-A860-5B4B-A883-86B39B155DF2}"/>
              </a:ext>
            </a:extLst>
          </p:cNvPr>
          <p:cNvSpPr txBox="1"/>
          <p:nvPr/>
        </p:nvSpPr>
        <p:spPr>
          <a:xfrm>
            <a:off x="2544385" y="4647072"/>
            <a:ext cx="1010213" cy="253916"/>
          </a:xfrm>
          <a:prstGeom prst="rect">
            <a:avLst/>
          </a:prstGeom>
          <a:noFill/>
        </p:spPr>
        <p:txBody>
          <a:bodyPr wrap="none" rtlCol="0">
            <a:spAutoFit/>
          </a:bodyPr>
          <a:lstStyle/>
          <a:p>
            <a:r>
              <a:rPr kumimoji="1"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rPr>
              <a:t>GPU</a:t>
            </a: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服务器*</a:t>
            </a:r>
            <a:r>
              <a:rPr kumimoji="1"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rPr>
              <a:t>2</a:t>
            </a:r>
            <a:endPar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7" name="直线箭头连接符 96">
            <a:extLst>
              <a:ext uri="{FF2B5EF4-FFF2-40B4-BE49-F238E27FC236}">
                <a16:creationId xmlns:a16="http://schemas.microsoft.com/office/drawing/2014/main" xmlns="" id="{899EE9EF-A9A6-674B-A209-F5103F300FEF}"/>
              </a:ext>
            </a:extLst>
          </p:cNvPr>
          <p:cNvCxnSpPr>
            <a:cxnSpLocks/>
          </p:cNvCxnSpPr>
          <p:nvPr/>
        </p:nvCxnSpPr>
        <p:spPr>
          <a:xfrm>
            <a:off x="3034318" y="4801384"/>
            <a:ext cx="0" cy="25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97">
            <a:extLst>
              <a:ext uri="{FF2B5EF4-FFF2-40B4-BE49-F238E27FC236}">
                <a16:creationId xmlns:a16="http://schemas.microsoft.com/office/drawing/2014/main" xmlns="" id="{DACF87F4-9B44-2D47-8379-3E86FB4B8E9C}"/>
              </a:ext>
            </a:extLst>
          </p:cNvPr>
          <p:cNvCxnSpPr>
            <a:cxnSpLocks/>
          </p:cNvCxnSpPr>
          <p:nvPr/>
        </p:nvCxnSpPr>
        <p:spPr>
          <a:xfrm>
            <a:off x="3796458" y="5168372"/>
            <a:ext cx="401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98">
            <a:extLst>
              <a:ext uri="{FF2B5EF4-FFF2-40B4-BE49-F238E27FC236}">
                <a16:creationId xmlns:a16="http://schemas.microsoft.com/office/drawing/2014/main" xmlns="" id="{7CB9C8CA-352C-1F4F-9D9B-5A799573A8B4}"/>
              </a:ext>
            </a:extLst>
          </p:cNvPr>
          <p:cNvCxnSpPr>
            <a:cxnSpLocks/>
          </p:cNvCxnSpPr>
          <p:nvPr/>
        </p:nvCxnSpPr>
        <p:spPr>
          <a:xfrm flipH="1">
            <a:off x="3527832" y="4317656"/>
            <a:ext cx="703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xmlns="" id="{67DF06D9-C161-284A-91D9-DC4232C0439A}"/>
              </a:ext>
            </a:extLst>
          </p:cNvPr>
          <p:cNvCxnSpPr>
            <a:cxnSpLocks/>
            <a:endCxn id="53" idx="1"/>
          </p:cNvCxnSpPr>
          <p:nvPr/>
        </p:nvCxnSpPr>
        <p:spPr>
          <a:xfrm flipV="1">
            <a:off x="4759275" y="4683083"/>
            <a:ext cx="1364662" cy="334632"/>
          </a:xfrm>
          <a:prstGeom prst="bentConnector3">
            <a:avLst>
              <a:gd name="adj1" fmla="val 31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a:extLst>
              <a:ext uri="{FF2B5EF4-FFF2-40B4-BE49-F238E27FC236}">
                <a16:creationId xmlns:a16="http://schemas.microsoft.com/office/drawing/2014/main" xmlns="" id="{EF9FFD59-459D-184D-9751-DB65C98602E9}"/>
              </a:ext>
            </a:extLst>
          </p:cNvPr>
          <p:cNvCxnSpPr>
            <a:cxnSpLocks/>
            <a:stCxn id="52" idx="1"/>
          </p:cNvCxnSpPr>
          <p:nvPr/>
        </p:nvCxnSpPr>
        <p:spPr>
          <a:xfrm rot="10800000" flipV="1">
            <a:off x="4763290" y="2887905"/>
            <a:ext cx="1361388" cy="13848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a:extLst>
              <a:ext uri="{FF2B5EF4-FFF2-40B4-BE49-F238E27FC236}">
                <a16:creationId xmlns:a16="http://schemas.microsoft.com/office/drawing/2014/main" xmlns="" id="{FBC460FA-7533-3048-8D8C-3583C83C091E}"/>
              </a:ext>
            </a:extLst>
          </p:cNvPr>
          <p:cNvCxnSpPr>
            <a:cxnSpLocks/>
            <a:stCxn id="25" idx="2"/>
            <a:endCxn id="78" idx="2"/>
          </p:cNvCxnSpPr>
          <p:nvPr/>
        </p:nvCxnSpPr>
        <p:spPr>
          <a:xfrm rot="5400000" flipH="1" flipV="1">
            <a:off x="6374662" y="1805161"/>
            <a:ext cx="156420" cy="6837108"/>
          </a:xfrm>
          <a:prstGeom prst="bentConnector3">
            <a:avLst>
              <a:gd name="adj1" fmla="val -1461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114">
            <a:extLst>
              <a:ext uri="{FF2B5EF4-FFF2-40B4-BE49-F238E27FC236}">
                <a16:creationId xmlns:a16="http://schemas.microsoft.com/office/drawing/2014/main" xmlns="" id="{3311D1F4-D172-DA40-8EBA-476CD5AA01A8}"/>
              </a:ext>
            </a:extLst>
          </p:cNvPr>
          <p:cNvCxnSpPr>
            <a:cxnSpLocks/>
          </p:cNvCxnSpPr>
          <p:nvPr/>
        </p:nvCxnSpPr>
        <p:spPr>
          <a:xfrm>
            <a:off x="1460863" y="4433227"/>
            <a:ext cx="1011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E1835B85-3B2A-1144-8E77-E1F00F9479C1}"/>
              </a:ext>
            </a:extLst>
          </p:cNvPr>
          <p:cNvSpPr/>
          <p:nvPr/>
        </p:nvSpPr>
        <p:spPr>
          <a:xfrm>
            <a:off x="2161654" y="1141393"/>
            <a:ext cx="1354121" cy="338554"/>
          </a:xfrm>
          <a:prstGeom prst="rect">
            <a:avLst/>
          </a:prstGeom>
        </p:spPr>
        <p:txBody>
          <a:bodyPr wrap="square">
            <a:spAutoFit/>
          </a:bodyPr>
          <a:lstStyle/>
          <a:p>
            <a:pPr algn="ctr"/>
            <a:r>
              <a:rPr kumimoji="1" lang="zh-CN" altLang="en-US" sz="1600" b="1" dirty="0">
                <a:solidFill>
                  <a:schemeClr val="tx1">
                    <a:lumMod val="65000"/>
                    <a:lumOff val="35000"/>
                  </a:schemeClr>
                </a:solidFill>
                <a:latin typeface="Microsoft YaHei" panose="020B0503020204020204" pitchFamily="34" charset="-122"/>
                <a:ea typeface="Microsoft YaHei" panose="020B0503020204020204" pitchFamily="34" charset="-122"/>
              </a:rPr>
              <a:t>边缘端</a:t>
            </a:r>
            <a:endParaRPr kumimoji="1" lang="zh-CN" altLang="en-US" sz="105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xmlns="" id="{B5332EE4-2D66-874C-8B6C-D145CEB68F1D}"/>
              </a:ext>
            </a:extLst>
          </p:cNvPr>
          <p:cNvSpPr/>
          <p:nvPr/>
        </p:nvSpPr>
        <p:spPr>
          <a:xfrm>
            <a:off x="8295084" y="1145596"/>
            <a:ext cx="1354121" cy="338554"/>
          </a:xfrm>
          <a:prstGeom prst="rect">
            <a:avLst/>
          </a:prstGeom>
        </p:spPr>
        <p:txBody>
          <a:bodyPr wrap="square">
            <a:spAutoFit/>
          </a:bodyPr>
          <a:lstStyle/>
          <a:p>
            <a:pPr algn="ctr"/>
            <a:r>
              <a:rPr kumimoji="1" lang="zh-CN" altLang="en-US" sz="1600" b="1" dirty="0">
                <a:solidFill>
                  <a:schemeClr val="tx1">
                    <a:lumMod val="65000"/>
                    <a:lumOff val="35000"/>
                  </a:schemeClr>
                </a:solidFill>
                <a:latin typeface="Microsoft YaHei" panose="020B0503020204020204" pitchFamily="34" charset="-122"/>
                <a:ea typeface="Microsoft YaHei" panose="020B0503020204020204" pitchFamily="34" charset="-122"/>
              </a:rPr>
              <a:t>云端平台</a:t>
            </a:r>
            <a:endParaRPr kumimoji="1" lang="zh-CN" altLang="en-US" sz="105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xmlns="" id="{E4F17886-4A56-B244-90C2-DCBA09A56D71}"/>
              </a:ext>
            </a:extLst>
          </p:cNvPr>
          <p:cNvSpPr/>
          <p:nvPr/>
        </p:nvSpPr>
        <p:spPr>
          <a:xfrm>
            <a:off x="4781191" y="1503045"/>
            <a:ext cx="1354121" cy="415498"/>
          </a:xfrm>
          <a:prstGeom prst="rect">
            <a:avLst/>
          </a:prstGeom>
        </p:spPr>
        <p:txBody>
          <a:bodyPr wrap="square">
            <a:spAutoFit/>
          </a:bodyPr>
          <a:lstStyle/>
          <a:p>
            <a:pPr algn="ct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模型自动</a:t>
            </a:r>
            <a:endParaRPr kumimoji="1"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下发边缘</a:t>
            </a:r>
            <a:endParaRPr kumimoji="1" lang="zh-CN" altLang="en-US" sz="7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7" name="上箭头 36">
            <a:extLst>
              <a:ext uri="{FF2B5EF4-FFF2-40B4-BE49-F238E27FC236}">
                <a16:creationId xmlns:a16="http://schemas.microsoft.com/office/drawing/2014/main" xmlns="" id="{8D0DE228-E443-754A-B25F-0DD1C6E48B71}"/>
              </a:ext>
            </a:extLst>
          </p:cNvPr>
          <p:cNvSpPr/>
          <p:nvPr/>
        </p:nvSpPr>
        <p:spPr>
          <a:xfrm flipV="1">
            <a:off x="829876" y="3133264"/>
            <a:ext cx="358346" cy="895038"/>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34">
            <a:extLst>
              <a:ext uri="{FF2B5EF4-FFF2-40B4-BE49-F238E27FC236}">
                <a16:creationId xmlns:a16="http://schemas.microsoft.com/office/drawing/2014/main" xmlns="" id="{9F170B0E-0DAC-D84C-ACDC-54B6B84FE084}"/>
              </a:ext>
            </a:extLst>
          </p:cNvPr>
          <p:cNvGrpSpPr/>
          <p:nvPr/>
        </p:nvGrpSpPr>
        <p:grpSpPr>
          <a:xfrm>
            <a:off x="5819746" y="1639229"/>
            <a:ext cx="5688324" cy="3769112"/>
            <a:chOff x="5819746" y="1639229"/>
            <a:chExt cx="5688324" cy="3769112"/>
          </a:xfrm>
        </p:grpSpPr>
        <p:sp>
          <p:nvSpPr>
            <p:cNvPr id="39" name="矩形 38">
              <a:extLst>
                <a:ext uri="{FF2B5EF4-FFF2-40B4-BE49-F238E27FC236}">
                  <a16:creationId xmlns:a16="http://schemas.microsoft.com/office/drawing/2014/main" xmlns="" id="{D251E0BE-E5F3-314B-B89B-7D7628577E05}"/>
                </a:ext>
              </a:extLst>
            </p:cNvPr>
            <p:cNvSpPr/>
            <p:nvPr/>
          </p:nvSpPr>
          <p:spPr>
            <a:xfrm>
              <a:off x="5819746" y="1639229"/>
              <a:ext cx="5688324" cy="376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60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xmlns="" id="{B959E1B6-EB7A-0342-A7FD-B3121E8C6FFA}"/>
                </a:ext>
              </a:extLst>
            </p:cNvPr>
            <p:cNvSpPr/>
            <p:nvPr/>
          </p:nvSpPr>
          <p:spPr>
            <a:xfrm>
              <a:off x="6053730" y="2448876"/>
              <a:ext cx="649226" cy="26966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视频</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识别</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模型</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发布</a:t>
              </a:r>
              <a:endParaRPr kumimoji="1" lang="en-US" altLang="zh-CN" sz="1000" dirty="0">
                <a:latin typeface="Microsoft YaHei" panose="020B0503020204020204" pitchFamily="34" charset="-122"/>
                <a:ea typeface="Microsoft YaHei" panose="020B0503020204020204" pitchFamily="34" charset="-122"/>
              </a:endParaRPr>
            </a:p>
            <a:p>
              <a:pPr algn="ctr"/>
              <a:r>
                <a:rPr kumimoji="1" lang="en-US" altLang="zh-CN" sz="1000" dirty="0">
                  <a:latin typeface="Microsoft YaHei" panose="020B0503020204020204" pitchFamily="34" charset="-122"/>
                  <a:ea typeface="Microsoft YaHei" panose="020B0503020204020204" pitchFamily="34" charset="-122"/>
                </a:rPr>
                <a:t>HUB</a:t>
              </a:r>
              <a:endParaRPr kumimoji="1" lang="zh-CN" altLang="en-US" sz="1000" dirty="0">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xmlns="" id="{A005A85C-CCF9-E949-8756-8F4C9A7AFE6B}"/>
                </a:ext>
              </a:extLst>
            </p:cNvPr>
            <p:cNvSpPr/>
            <p:nvPr/>
          </p:nvSpPr>
          <p:spPr>
            <a:xfrm>
              <a:off x="6907488" y="3033189"/>
              <a:ext cx="2448385" cy="4644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视频识别模型自动上架入库（算法工厂）</a:t>
              </a:r>
            </a:p>
          </p:txBody>
        </p:sp>
        <p:sp>
          <p:nvSpPr>
            <p:cNvPr id="42" name="矩形 41">
              <a:extLst>
                <a:ext uri="{FF2B5EF4-FFF2-40B4-BE49-F238E27FC236}">
                  <a16:creationId xmlns:a16="http://schemas.microsoft.com/office/drawing/2014/main" xmlns="" id="{7EA36DCC-F422-EF4C-8B11-BF34673709A1}"/>
                </a:ext>
              </a:extLst>
            </p:cNvPr>
            <p:cNvSpPr/>
            <p:nvPr/>
          </p:nvSpPr>
          <p:spPr>
            <a:xfrm>
              <a:off x="6907488" y="4208594"/>
              <a:ext cx="1373066" cy="4394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图像打标工具</a:t>
              </a:r>
            </a:p>
          </p:txBody>
        </p:sp>
        <p:sp>
          <p:nvSpPr>
            <p:cNvPr id="43" name="矩形 42">
              <a:extLst>
                <a:ext uri="{FF2B5EF4-FFF2-40B4-BE49-F238E27FC236}">
                  <a16:creationId xmlns:a16="http://schemas.microsoft.com/office/drawing/2014/main" xmlns="" id="{CB863774-B60F-FD40-9679-CF9E6E8B9A38}"/>
                </a:ext>
              </a:extLst>
            </p:cNvPr>
            <p:cNvSpPr/>
            <p:nvPr/>
          </p:nvSpPr>
          <p:spPr>
            <a:xfrm>
              <a:off x="8338247" y="4207084"/>
              <a:ext cx="2808620" cy="4394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打标图片样本库</a:t>
              </a:r>
            </a:p>
          </p:txBody>
        </p:sp>
        <p:sp>
          <p:nvSpPr>
            <p:cNvPr id="44" name="矩形 43">
              <a:extLst>
                <a:ext uri="{FF2B5EF4-FFF2-40B4-BE49-F238E27FC236}">
                  <a16:creationId xmlns:a16="http://schemas.microsoft.com/office/drawing/2014/main" xmlns="" id="{51E96007-83C6-DD42-A8DF-416BF265C850}"/>
                </a:ext>
              </a:extLst>
            </p:cNvPr>
            <p:cNvSpPr/>
            <p:nvPr/>
          </p:nvSpPr>
          <p:spPr>
            <a:xfrm>
              <a:off x="6907488" y="3612184"/>
              <a:ext cx="2448385" cy="4644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视频识别模型训练开发（</a:t>
              </a:r>
              <a:r>
                <a:rPr kumimoji="1" lang="en-US" altLang="zh-CN" sz="1000" dirty="0">
                  <a:latin typeface="Microsoft YaHei" panose="020B0503020204020204" pitchFamily="34" charset="-122"/>
                  <a:ea typeface="Microsoft YaHei" panose="020B0503020204020204" pitchFamily="34" charset="-122"/>
                </a:rPr>
                <a:t>PAI</a:t>
              </a:r>
              <a:r>
                <a:rPr kumimoji="1" lang="zh-CN" altLang="en-US" sz="1000" dirty="0">
                  <a:latin typeface="Microsoft YaHei" panose="020B0503020204020204" pitchFamily="34" charset="-122"/>
                  <a:ea typeface="Microsoft YaHei" panose="020B0503020204020204" pitchFamily="34" charset="-122"/>
                </a:rPr>
                <a:t>）</a:t>
              </a:r>
            </a:p>
          </p:txBody>
        </p:sp>
        <p:sp>
          <p:nvSpPr>
            <p:cNvPr id="45" name="矩形 44">
              <a:extLst>
                <a:ext uri="{FF2B5EF4-FFF2-40B4-BE49-F238E27FC236}">
                  <a16:creationId xmlns:a16="http://schemas.microsoft.com/office/drawing/2014/main" xmlns="" id="{A09071BA-A834-CC43-984C-E87AD6BEAF5B}"/>
                </a:ext>
              </a:extLst>
            </p:cNvPr>
            <p:cNvSpPr/>
            <p:nvPr/>
          </p:nvSpPr>
          <p:spPr>
            <a:xfrm>
              <a:off x="6907488" y="2454194"/>
              <a:ext cx="2448385" cy="4644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视频数据处理的业务编排（产品：</a:t>
              </a:r>
              <a:r>
                <a:rPr kumimoji="1" lang="en-US" altLang="zh-CN" sz="1000" dirty="0">
                  <a:latin typeface="Microsoft YaHei" panose="020B0503020204020204" pitchFamily="34" charset="-122"/>
                  <a:ea typeface="Microsoft YaHei" panose="020B0503020204020204" pitchFamily="34" charset="-122"/>
                </a:rPr>
                <a:t>AI</a:t>
              </a:r>
              <a:r>
                <a:rPr kumimoji="1" lang="zh-CN" altLang="en-US" sz="1000" dirty="0">
                  <a:latin typeface="Microsoft YaHei" panose="020B0503020204020204" pitchFamily="34" charset="-122"/>
                  <a:ea typeface="Microsoft YaHei" panose="020B0503020204020204" pitchFamily="34" charset="-122"/>
                </a:rPr>
                <a:t>创作间）</a:t>
              </a:r>
            </a:p>
          </p:txBody>
        </p:sp>
        <p:grpSp>
          <p:nvGrpSpPr>
            <p:cNvPr id="46" name="组合 42">
              <a:extLst>
                <a:ext uri="{FF2B5EF4-FFF2-40B4-BE49-F238E27FC236}">
                  <a16:creationId xmlns:a16="http://schemas.microsoft.com/office/drawing/2014/main" xmlns="" id="{F68DFB2F-92B5-FA48-BFF9-A9B4A01288FC}"/>
                </a:ext>
              </a:extLst>
            </p:cNvPr>
            <p:cNvGrpSpPr/>
            <p:nvPr/>
          </p:nvGrpSpPr>
          <p:grpSpPr>
            <a:xfrm>
              <a:off x="6053730" y="1840475"/>
              <a:ext cx="5093137" cy="437819"/>
              <a:chOff x="6053730" y="1223070"/>
              <a:chExt cx="6309766" cy="617405"/>
            </a:xfrm>
          </p:grpSpPr>
          <p:sp>
            <p:nvSpPr>
              <p:cNvPr id="82" name="矩形 81">
                <a:extLst>
                  <a:ext uri="{FF2B5EF4-FFF2-40B4-BE49-F238E27FC236}">
                    <a16:creationId xmlns:a16="http://schemas.microsoft.com/office/drawing/2014/main" xmlns="" id="{13F37ABF-4653-F741-8988-7DF10F98566B}"/>
                  </a:ext>
                </a:extLst>
              </p:cNvPr>
              <p:cNvSpPr/>
              <p:nvPr/>
            </p:nvSpPr>
            <p:spPr>
              <a:xfrm>
                <a:off x="6053730" y="1230996"/>
                <a:ext cx="2075509" cy="6094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       电网视频智能指挥监控大屏</a:t>
                </a:r>
              </a:p>
            </p:txBody>
          </p:sp>
          <p:sp>
            <p:nvSpPr>
              <p:cNvPr id="83" name="矩形 82">
                <a:extLst>
                  <a:ext uri="{FF2B5EF4-FFF2-40B4-BE49-F238E27FC236}">
                    <a16:creationId xmlns:a16="http://schemas.microsoft.com/office/drawing/2014/main" xmlns="" id="{005C298F-B44E-AC4E-AA95-96F3AA2A8FD0}"/>
                  </a:ext>
                </a:extLst>
              </p:cNvPr>
              <p:cNvSpPr/>
              <p:nvPr/>
            </p:nvSpPr>
            <p:spPr>
              <a:xfrm>
                <a:off x="8170340" y="1230995"/>
                <a:ext cx="2075509" cy="6094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        监控巡检智能提醒</a:t>
                </a:r>
              </a:p>
            </p:txBody>
          </p:sp>
          <p:sp>
            <p:nvSpPr>
              <p:cNvPr id="84" name="矩形 83">
                <a:extLst>
                  <a:ext uri="{FF2B5EF4-FFF2-40B4-BE49-F238E27FC236}">
                    <a16:creationId xmlns:a16="http://schemas.microsoft.com/office/drawing/2014/main" xmlns="" id="{615AEF0B-D0E6-E84C-84FF-670C5F630223}"/>
                  </a:ext>
                </a:extLst>
              </p:cNvPr>
              <p:cNvSpPr/>
              <p:nvPr/>
            </p:nvSpPr>
            <p:spPr>
              <a:xfrm>
                <a:off x="10287987" y="1223070"/>
                <a:ext cx="2075509" cy="6094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    监控统计分析</a:t>
                </a:r>
              </a:p>
            </p:txBody>
          </p:sp>
        </p:grpSp>
        <p:sp>
          <p:nvSpPr>
            <p:cNvPr id="47" name="矩形 46">
              <a:extLst>
                <a:ext uri="{FF2B5EF4-FFF2-40B4-BE49-F238E27FC236}">
                  <a16:creationId xmlns:a16="http://schemas.microsoft.com/office/drawing/2014/main" xmlns="" id="{AC18C432-22A7-3242-A119-4E2729676BE9}"/>
                </a:ext>
              </a:extLst>
            </p:cNvPr>
            <p:cNvSpPr/>
            <p:nvPr/>
          </p:nvSpPr>
          <p:spPr>
            <a:xfrm>
              <a:off x="9471552" y="2448876"/>
              <a:ext cx="1675316" cy="16277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数据管理和存储</a:t>
              </a:r>
              <a:endParaRPr kumimoji="1" lang="en-US" altLang="zh-CN" sz="1000" dirty="0">
                <a:latin typeface="Microsoft YaHei" panose="020B0503020204020204" pitchFamily="34" charset="-122"/>
                <a:ea typeface="Microsoft YaHei" panose="020B0503020204020204" pitchFamily="34" charset="-122"/>
              </a:endParaRPr>
            </a:p>
            <a:p>
              <a:pPr algn="ctr"/>
              <a:r>
                <a:rPr kumimoji="1" lang="zh-CN" altLang="en-US" sz="1000" dirty="0">
                  <a:latin typeface="Microsoft YaHei" panose="020B0503020204020204" pitchFamily="34" charset="-122"/>
                  <a:ea typeface="Microsoft YaHei" panose="020B0503020204020204" pitchFamily="34" charset="-122"/>
                </a:rPr>
                <a:t>（数据工厂）</a:t>
              </a:r>
            </a:p>
          </p:txBody>
        </p:sp>
        <p:grpSp>
          <p:nvGrpSpPr>
            <p:cNvPr id="48" name="组合 44">
              <a:extLst>
                <a:ext uri="{FF2B5EF4-FFF2-40B4-BE49-F238E27FC236}">
                  <a16:creationId xmlns:a16="http://schemas.microsoft.com/office/drawing/2014/main" xmlns="" id="{BD4F11D8-9909-2542-8BAC-3929C7F84690}"/>
                </a:ext>
              </a:extLst>
            </p:cNvPr>
            <p:cNvGrpSpPr/>
            <p:nvPr/>
          </p:nvGrpSpPr>
          <p:grpSpPr>
            <a:xfrm>
              <a:off x="6907488" y="4706046"/>
              <a:ext cx="4239379" cy="439460"/>
              <a:chOff x="6907488" y="4706046"/>
              <a:chExt cx="5330107" cy="439460"/>
            </a:xfrm>
          </p:grpSpPr>
          <p:grpSp>
            <p:nvGrpSpPr>
              <p:cNvPr id="75" name="组合 71">
                <a:extLst>
                  <a:ext uri="{FF2B5EF4-FFF2-40B4-BE49-F238E27FC236}">
                    <a16:creationId xmlns:a16="http://schemas.microsoft.com/office/drawing/2014/main" xmlns="" id="{5CC167CB-B082-314E-B0D9-DFC451ACA237}"/>
                  </a:ext>
                </a:extLst>
              </p:cNvPr>
              <p:cNvGrpSpPr/>
              <p:nvPr/>
            </p:nvGrpSpPr>
            <p:grpSpPr>
              <a:xfrm>
                <a:off x="6907488" y="4706046"/>
                <a:ext cx="4239379" cy="439460"/>
                <a:chOff x="6907488" y="4706046"/>
                <a:chExt cx="5674933" cy="439460"/>
              </a:xfrm>
            </p:grpSpPr>
            <p:grpSp>
              <p:nvGrpSpPr>
                <p:cNvPr id="77" name="组合 73">
                  <a:extLst>
                    <a:ext uri="{FF2B5EF4-FFF2-40B4-BE49-F238E27FC236}">
                      <a16:creationId xmlns:a16="http://schemas.microsoft.com/office/drawing/2014/main" xmlns="" id="{2132CB6D-4057-5A44-B41B-E0802C1B1E7E}"/>
                    </a:ext>
                  </a:extLst>
                </p:cNvPr>
                <p:cNvGrpSpPr/>
                <p:nvPr/>
              </p:nvGrpSpPr>
              <p:grpSpPr>
                <a:xfrm>
                  <a:off x="6907488" y="4706047"/>
                  <a:ext cx="4239379" cy="439459"/>
                  <a:chOff x="6053730" y="4674875"/>
                  <a:chExt cx="5272011" cy="470631"/>
                </a:xfrm>
              </p:grpSpPr>
              <p:sp>
                <p:nvSpPr>
                  <p:cNvPr id="79" name="矩形 78">
                    <a:extLst>
                      <a:ext uri="{FF2B5EF4-FFF2-40B4-BE49-F238E27FC236}">
                        <a16:creationId xmlns:a16="http://schemas.microsoft.com/office/drawing/2014/main" xmlns="" id="{D2D9C78B-7391-9A4C-B45A-AFA27234A7BB}"/>
                      </a:ext>
                    </a:extLst>
                  </p:cNvPr>
                  <p:cNvSpPr/>
                  <p:nvPr/>
                </p:nvSpPr>
                <p:spPr>
                  <a:xfrm>
                    <a:off x="6053730" y="4674875"/>
                    <a:ext cx="1707519" cy="47063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err="1">
                        <a:latin typeface="Microsoft YaHei" panose="020B0503020204020204" pitchFamily="34" charset="-122"/>
                        <a:ea typeface="Microsoft YaHei" panose="020B0503020204020204" pitchFamily="34" charset="-122"/>
                      </a:rPr>
                      <a:t>Maxcompute</a:t>
                    </a:r>
                    <a:endParaRPr kumimoji="1" lang="zh-CN" altLang="en-US" sz="1000" dirty="0">
                      <a:latin typeface="Microsoft YaHei" panose="020B0503020204020204" pitchFamily="34" charset="-122"/>
                      <a:ea typeface="Microsoft YaHei" panose="020B0503020204020204" pitchFamily="34" charset="-122"/>
                    </a:endParaRPr>
                  </a:p>
                </p:txBody>
              </p:sp>
              <p:sp>
                <p:nvSpPr>
                  <p:cNvPr id="80" name="矩形 79">
                    <a:extLst>
                      <a:ext uri="{FF2B5EF4-FFF2-40B4-BE49-F238E27FC236}">
                        <a16:creationId xmlns:a16="http://schemas.microsoft.com/office/drawing/2014/main" xmlns="" id="{3F2B04BB-867F-824A-982E-C52398773E70}"/>
                      </a:ext>
                    </a:extLst>
                  </p:cNvPr>
                  <p:cNvSpPr/>
                  <p:nvPr/>
                </p:nvSpPr>
                <p:spPr>
                  <a:xfrm>
                    <a:off x="7832995" y="4674875"/>
                    <a:ext cx="1707519" cy="47063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OSS</a:t>
                    </a:r>
                    <a:endParaRPr kumimoji="1" lang="zh-CN" altLang="en-US" sz="1000" dirty="0">
                      <a:latin typeface="Microsoft YaHei" panose="020B0503020204020204" pitchFamily="34" charset="-122"/>
                      <a:ea typeface="Microsoft YaHei" panose="020B0503020204020204" pitchFamily="34" charset="-122"/>
                    </a:endParaRPr>
                  </a:p>
                </p:txBody>
              </p:sp>
              <p:sp>
                <p:nvSpPr>
                  <p:cNvPr id="81" name="矩形 80">
                    <a:extLst>
                      <a:ext uri="{FF2B5EF4-FFF2-40B4-BE49-F238E27FC236}">
                        <a16:creationId xmlns:a16="http://schemas.microsoft.com/office/drawing/2014/main" xmlns="" id="{329AEC83-CDA4-EB42-8690-393DD4E3D78B}"/>
                      </a:ext>
                    </a:extLst>
                  </p:cNvPr>
                  <p:cNvSpPr/>
                  <p:nvPr/>
                </p:nvSpPr>
                <p:spPr>
                  <a:xfrm>
                    <a:off x="9618222" y="4674875"/>
                    <a:ext cx="1707519" cy="47063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GPU</a:t>
                    </a:r>
                    <a:endParaRPr kumimoji="1" lang="zh-CN" altLang="en-US" sz="1000" dirty="0">
                      <a:latin typeface="Microsoft YaHei" panose="020B0503020204020204" pitchFamily="34" charset="-122"/>
                      <a:ea typeface="Microsoft YaHei" panose="020B0503020204020204" pitchFamily="34" charset="-122"/>
                    </a:endParaRPr>
                  </a:p>
                </p:txBody>
              </p:sp>
            </p:grpSp>
            <p:sp>
              <p:nvSpPr>
                <p:cNvPr id="78" name="矩形 77">
                  <a:extLst>
                    <a:ext uri="{FF2B5EF4-FFF2-40B4-BE49-F238E27FC236}">
                      <a16:creationId xmlns:a16="http://schemas.microsoft.com/office/drawing/2014/main" xmlns="" id="{5DC8BF24-F21C-134A-BE29-4A60570EDEE7}"/>
                    </a:ext>
                  </a:extLst>
                </p:cNvPr>
                <p:cNvSpPr/>
                <p:nvPr/>
              </p:nvSpPr>
              <p:spPr>
                <a:xfrm>
                  <a:off x="11209355" y="4706046"/>
                  <a:ext cx="1373066" cy="4394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RDS</a:t>
                  </a:r>
                  <a:endParaRPr kumimoji="1" lang="zh-CN" altLang="en-US" sz="1000" dirty="0">
                    <a:latin typeface="Microsoft YaHei" panose="020B0503020204020204" pitchFamily="34" charset="-122"/>
                    <a:ea typeface="Microsoft YaHei" panose="020B0503020204020204" pitchFamily="34" charset="-122"/>
                  </a:endParaRPr>
                </a:p>
              </p:txBody>
            </p:sp>
          </p:grpSp>
          <p:sp>
            <p:nvSpPr>
              <p:cNvPr id="76" name="矩形 75">
                <a:extLst>
                  <a:ext uri="{FF2B5EF4-FFF2-40B4-BE49-F238E27FC236}">
                    <a16:creationId xmlns:a16="http://schemas.microsoft.com/office/drawing/2014/main" xmlns="" id="{AECD9EC7-4842-6D40-AD42-35E7364E9DD9}"/>
                  </a:ext>
                </a:extLst>
              </p:cNvPr>
              <p:cNvSpPr/>
              <p:nvPr/>
            </p:nvSpPr>
            <p:spPr>
              <a:xfrm>
                <a:off x="11211865" y="4706046"/>
                <a:ext cx="1025730" cy="4394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ECS</a:t>
                </a:r>
                <a:endParaRPr kumimoji="1" lang="zh-CN" altLang="en-US" sz="1000" dirty="0">
                  <a:latin typeface="Microsoft YaHei" panose="020B0503020204020204" pitchFamily="34" charset="-122"/>
                  <a:ea typeface="Microsoft YaHei" panose="020B0503020204020204" pitchFamily="34" charset="-122"/>
                </a:endParaRPr>
              </a:p>
            </p:txBody>
          </p:sp>
        </p:grpSp>
        <p:grpSp>
          <p:nvGrpSpPr>
            <p:cNvPr id="49" name="组合 62">
              <a:extLst>
                <a:ext uri="{FF2B5EF4-FFF2-40B4-BE49-F238E27FC236}">
                  <a16:creationId xmlns:a16="http://schemas.microsoft.com/office/drawing/2014/main" xmlns="" id="{A6EA812B-C20D-B34F-A572-5D2AD6EF4284}"/>
                </a:ext>
              </a:extLst>
            </p:cNvPr>
            <p:cNvGrpSpPr/>
            <p:nvPr/>
          </p:nvGrpSpPr>
          <p:grpSpPr>
            <a:xfrm>
              <a:off x="7868014" y="1920015"/>
              <a:ext cx="295421" cy="249233"/>
              <a:chOff x="7942263" y="3886201"/>
              <a:chExt cx="1563687" cy="1319213"/>
            </a:xfrm>
          </p:grpSpPr>
          <p:sp>
            <p:nvSpPr>
              <p:cNvPr id="71" name="Freeform 14">
                <a:extLst>
                  <a:ext uri="{FF2B5EF4-FFF2-40B4-BE49-F238E27FC236}">
                    <a16:creationId xmlns:a16="http://schemas.microsoft.com/office/drawing/2014/main" xmlns="" id="{9E0930B7-2D1A-E149-A90B-C2060B805F4C}"/>
                  </a:ext>
                </a:extLst>
              </p:cNvPr>
              <p:cNvSpPr>
                <a:spLocks noEditPoints="1"/>
              </p:cNvSpPr>
              <p:nvPr/>
            </p:nvSpPr>
            <p:spPr bwMode="auto">
              <a:xfrm>
                <a:off x="8905875" y="3990976"/>
                <a:ext cx="600075" cy="1060450"/>
              </a:xfrm>
              <a:custGeom>
                <a:avLst/>
                <a:gdLst>
                  <a:gd name="T0" fmla="*/ 0 w 378"/>
                  <a:gd name="T1" fmla="*/ 0 h 668"/>
                  <a:gd name="T2" fmla="*/ 314 w 378"/>
                  <a:gd name="T3" fmla="*/ 55 h 668"/>
                  <a:gd name="T4" fmla="*/ 319 w 378"/>
                  <a:gd name="T5" fmla="*/ 55 h 668"/>
                  <a:gd name="T6" fmla="*/ 325 w 378"/>
                  <a:gd name="T7" fmla="*/ 59 h 668"/>
                  <a:gd name="T8" fmla="*/ 325 w 378"/>
                  <a:gd name="T9" fmla="*/ 495 h 668"/>
                  <a:gd name="T10" fmla="*/ 323 w 378"/>
                  <a:gd name="T11" fmla="*/ 506 h 668"/>
                  <a:gd name="T12" fmla="*/ 308 w 378"/>
                  <a:gd name="T13" fmla="*/ 528 h 668"/>
                  <a:gd name="T14" fmla="*/ 296 w 378"/>
                  <a:gd name="T15" fmla="*/ 539 h 668"/>
                  <a:gd name="T16" fmla="*/ 28 w 378"/>
                  <a:gd name="T17" fmla="*/ 539 h 668"/>
                  <a:gd name="T18" fmla="*/ 20 w 378"/>
                  <a:gd name="T19" fmla="*/ 532 h 668"/>
                  <a:gd name="T20" fmla="*/ 4 w 378"/>
                  <a:gd name="T21" fmla="*/ 516 h 668"/>
                  <a:gd name="T22" fmla="*/ 0 w 378"/>
                  <a:gd name="T23" fmla="*/ 656 h 668"/>
                  <a:gd name="T24" fmla="*/ 24 w 378"/>
                  <a:gd name="T25" fmla="*/ 664 h 668"/>
                  <a:gd name="T26" fmla="*/ 63 w 378"/>
                  <a:gd name="T27" fmla="*/ 668 h 668"/>
                  <a:gd name="T28" fmla="*/ 261 w 378"/>
                  <a:gd name="T29" fmla="*/ 668 h 668"/>
                  <a:gd name="T30" fmla="*/ 314 w 378"/>
                  <a:gd name="T31" fmla="*/ 660 h 668"/>
                  <a:gd name="T32" fmla="*/ 351 w 378"/>
                  <a:gd name="T33" fmla="*/ 639 h 668"/>
                  <a:gd name="T34" fmla="*/ 372 w 378"/>
                  <a:gd name="T35" fmla="*/ 609 h 668"/>
                  <a:gd name="T36" fmla="*/ 378 w 378"/>
                  <a:gd name="T37" fmla="*/ 570 h 668"/>
                  <a:gd name="T38" fmla="*/ 378 w 378"/>
                  <a:gd name="T39" fmla="*/ 64 h 668"/>
                  <a:gd name="T40" fmla="*/ 374 w 378"/>
                  <a:gd name="T41" fmla="*/ 39 h 668"/>
                  <a:gd name="T42" fmla="*/ 360 w 378"/>
                  <a:gd name="T43" fmla="*/ 18 h 668"/>
                  <a:gd name="T44" fmla="*/ 339 w 378"/>
                  <a:gd name="T45" fmla="*/ 6 h 668"/>
                  <a:gd name="T46" fmla="*/ 314 w 378"/>
                  <a:gd name="T47" fmla="*/ 0 h 668"/>
                  <a:gd name="T48" fmla="*/ 216 w 378"/>
                  <a:gd name="T49" fmla="*/ 635 h 668"/>
                  <a:gd name="T50" fmla="*/ 109 w 378"/>
                  <a:gd name="T51" fmla="*/ 635 h 668"/>
                  <a:gd name="T52" fmla="*/ 96 w 378"/>
                  <a:gd name="T53" fmla="*/ 633 h 668"/>
                  <a:gd name="T54" fmla="*/ 80 w 378"/>
                  <a:gd name="T55" fmla="*/ 617 h 668"/>
                  <a:gd name="T56" fmla="*/ 78 w 378"/>
                  <a:gd name="T57" fmla="*/ 604 h 668"/>
                  <a:gd name="T58" fmla="*/ 78 w 378"/>
                  <a:gd name="T59" fmla="*/ 598 h 668"/>
                  <a:gd name="T60" fmla="*/ 86 w 378"/>
                  <a:gd name="T61" fmla="*/ 582 h 668"/>
                  <a:gd name="T62" fmla="*/ 103 w 378"/>
                  <a:gd name="T63" fmla="*/ 574 h 668"/>
                  <a:gd name="T64" fmla="*/ 216 w 378"/>
                  <a:gd name="T65" fmla="*/ 574 h 668"/>
                  <a:gd name="T66" fmla="*/ 222 w 378"/>
                  <a:gd name="T67" fmla="*/ 574 h 668"/>
                  <a:gd name="T68" fmla="*/ 236 w 378"/>
                  <a:gd name="T69" fmla="*/ 582 h 668"/>
                  <a:gd name="T70" fmla="*/ 244 w 378"/>
                  <a:gd name="T71" fmla="*/ 598 h 668"/>
                  <a:gd name="T72" fmla="*/ 247 w 378"/>
                  <a:gd name="T73" fmla="*/ 604 h 668"/>
                  <a:gd name="T74" fmla="*/ 244 w 378"/>
                  <a:gd name="T75" fmla="*/ 617 h 668"/>
                  <a:gd name="T76" fmla="*/ 226 w 378"/>
                  <a:gd name="T77" fmla="*/ 633 h 668"/>
                  <a:gd name="T78" fmla="*/ 216 w 378"/>
                  <a:gd name="T79" fmla="*/ 63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8" h="668">
                    <a:moveTo>
                      <a:pt x="314" y="0"/>
                    </a:moveTo>
                    <a:lnTo>
                      <a:pt x="0" y="0"/>
                    </a:lnTo>
                    <a:lnTo>
                      <a:pt x="0" y="55"/>
                    </a:lnTo>
                    <a:lnTo>
                      <a:pt x="314" y="55"/>
                    </a:lnTo>
                    <a:lnTo>
                      <a:pt x="314" y="55"/>
                    </a:lnTo>
                    <a:lnTo>
                      <a:pt x="319" y="55"/>
                    </a:lnTo>
                    <a:lnTo>
                      <a:pt x="323" y="57"/>
                    </a:lnTo>
                    <a:lnTo>
                      <a:pt x="325" y="59"/>
                    </a:lnTo>
                    <a:lnTo>
                      <a:pt x="325" y="64"/>
                    </a:lnTo>
                    <a:lnTo>
                      <a:pt x="325" y="495"/>
                    </a:lnTo>
                    <a:lnTo>
                      <a:pt x="325" y="495"/>
                    </a:lnTo>
                    <a:lnTo>
                      <a:pt x="323" y="506"/>
                    </a:lnTo>
                    <a:lnTo>
                      <a:pt x="316" y="518"/>
                    </a:lnTo>
                    <a:lnTo>
                      <a:pt x="308" y="528"/>
                    </a:lnTo>
                    <a:lnTo>
                      <a:pt x="296" y="537"/>
                    </a:lnTo>
                    <a:lnTo>
                      <a:pt x="296" y="539"/>
                    </a:lnTo>
                    <a:lnTo>
                      <a:pt x="28" y="539"/>
                    </a:lnTo>
                    <a:lnTo>
                      <a:pt x="28" y="539"/>
                    </a:lnTo>
                    <a:lnTo>
                      <a:pt x="28" y="539"/>
                    </a:lnTo>
                    <a:lnTo>
                      <a:pt x="20" y="532"/>
                    </a:lnTo>
                    <a:lnTo>
                      <a:pt x="10" y="524"/>
                    </a:lnTo>
                    <a:lnTo>
                      <a:pt x="4" y="516"/>
                    </a:lnTo>
                    <a:lnTo>
                      <a:pt x="0" y="508"/>
                    </a:lnTo>
                    <a:lnTo>
                      <a:pt x="0" y="656"/>
                    </a:lnTo>
                    <a:lnTo>
                      <a:pt x="0" y="656"/>
                    </a:lnTo>
                    <a:lnTo>
                      <a:pt x="24" y="664"/>
                    </a:lnTo>
                    <a:lnTo>
                      <a:pt x="43" y="668"/>
                    </a:lnTo>
                    <a:lnTo>
                      <a:pt x="63" y="668"/>
                    </a:lnTo>
                    <a:lnTo>
                      <a:pt x="261" y="668"/>
                    </a:lnTo>
                    <a:lnTo>
                      <a:pt x="261" y="668"/>
                    </a:lnTo>
                    <a:lnTo>
                      <a:pt x="290" y="666"/>
                    </a:lnTo>
                    <a:lnTo>
                      <a:pt x="314" y="660"/>
                    </a:lnTo>
                    <a:lnTo>
                      <a:pt x="335" y="652"/>
                    </a:lnTo>
                    <a:lnTo>
                      <a:pt x="351" y="639"/>
                    </a:lnTo>
                    <a:lnTo>
                      <a:pt x="364" y="625"/>
                    </a:lnTo>
                    <a:lnTo>
                      <a:pt x="372" y="609"/>
                    </a:lnTo>
                    <a:lnTo>
                      <a:pt x="378" y="590"/>
                    </a:lnTo>
                    <a:lnTo>
                      <a:pt x="378" y="570"/>
                    </a:lnTo>
                    <a:lnTo>
                      <a:pt x="378" y="64"/>
                    </a:lnTo>
                    <a:lnTo>
                      <a:pt x="378" y="64"/>
                    </a:lnTo>
                    <a:lnTo>
                      <a:pt x="378" y="51"/>
                    </a:lnTo>
                    <a:lnTo>
                      <a:pt x="374" y="39"/>
                    </a:lnTo>
                    <a:lnTo>
                      <a:pt x="368" y="29"/>
                    </a:lnTo>
                    <a:lnTo>
                      <a:pt x="360" y="18"/>
                    </a:lnTo>
                    <a:lnTo>
                      <a:pt x="351" y="12"/>
                    </a:lnTo>
                    <a:lnTo>
                      <a:pt x="339" y="6"/>
                    </a:lnTo>
                    <a:lnTo>
                      <a:pt x="329" y="2"/>
                    </a:lnTo>
                    <a:lnTo>
                      <a:pt x="314" y="0"/>
                    </a:lnTo>
                    <a:lnTo>
                      <a:pt x="314" y="0"/>
                    </a:lnTo>
                    <a:close/>
                    <a:moveTo>
                      <a:pt x="216" y="635"/>
                    </a:moveTo>
                    <a:lnTo>
                      <a:pt x="109" y="635"/>
                    </a:lnTo>
                    <a:lnTo>
                      <a:pt x="109" y="635"/>
                    </a:lnTo>
                    <a:lnTo>
                      <a:pt x="103" y="635"/>
                    </a:lnTo>
                    <a:lnTo>
                      <a:pt x="96" y="633"/>
                    </a:lnTo>
                    <a:lnTo>
                      <a:pt x="86" y="627"/>
                    </a:lnTo>
                    <a:lnTo>
                      <a:pt x="80" y="617"/>
                    </a:lnTo>
                    <a:lnTo>
                      <a:pt x="78" y="611"/>
                    </a:lnTo>
                    <a:lnTo>
                      <a:pt x="78" y="604"/>
                    </a:lnTo>
                    <a:lnTo>
                      <a:pt x="78" y="604"/>
                    </a:lnTo>
                    <a:lnTo>
                      <a:pt x="78" y="598"/>
                    </a:lnTo>
                    <a:lnTo>
                      <a:pt x="80" y="592"/>
                    </a:lnTo>
                    <a:lnTo>
                      <a:pt x="86" y="582"/>
                    </a:lnTo>
                    <a:lnTo>
                      <a:pt x="96" y="576"/>
                    </a:lnTo>
                    <a:lnTo>
                      <a:pt x="103" y="574"/>
                    </a:lnTo>
                    <a:lnTo>
                      <a:pt x="109" y="574"/>
                    </a:lnTo>
                    <a:lnTo>
                      <a:pt x="216" y="574"/>
                    </a:lnTo>
                    <a:lnTo>
                      <a:pt x="216" y="574"/>
                    </a:lnTo>
                    <a:lnTo>
                      <a:pt x="222" y="574"/>
                    </a:lnTo>
                    <a:lnTo>
                      <a:pt x="226" y="576"/>
                    </a:lnTo>
                    <a:lnTo>
                      <a:pt x="236" y="582"/>
                    </a:lnTo>
                    <a:lnTo>
                      <a:pt x="244" y="592"/>
                    </a:lnTo>
                    <a:lnTo>
                      <a:pt x="244" y="598"/>
                    </a:lnTo>
                    <a:lnTo>
                      <a:pt x="247" y="604"/>
                    </a:lnTo>
                    <a:lnTo>
                      <a:pt x="247" y="604"/>
                    </a:lnTo>
                    <a:lnTo>
                      <a:pt x="244" y="611"/>
                    </a:lnTo>
                    <a:lnTo>
                      <a:pt x="244" y="617"/>
                    </a:lnTo>
                    <a:lnTo>
                      <a:pt x="236" y="627"/>
                    </a:lnTo>
                    <a:lnTo>
                      <a:pt x="226" y="633"/>
                    </a:lnTo>
                    <a:lnTo>
                      <a:pt x="222" y="635"/>
                    </a:lnTo>
                    <a:lnTo>
                      <a:pt x="216" y="635"/>
                    </a:lnTo>
                    <a:lnTo>
                      <a:pt x="216" y="635"/>
                    </a:lnTo>
                    <a:close/>
                  </a:path>
                </a:pathLst>
              </a:custGeom>
              <a:solidFill>
                <a:srgbClr val="DB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5">
                <a:extLst>
                  <a:ext uri="{FF2B5EF4-FFF2-40B4-BE49-F238E27FC236}">
                    <a16:creationId xmlns:a16="http://schemas.microsoft.com/office/drawing/2014/main" xmlns="" id="{E9327EBD-F5EE-524F-8267-EDFFCF03A43B}"/>
                  </a:ext>
                </a:extLst>
              </p:cNvPr>
              <p:cNvSpPr>
                <a:spLocks/>
              </p:cNvSpPr>
              <p:nvPr/>
            </p:nvSpPr>
            <p:spPr bwMode="auto">
              <a:xfrm>
                <a:off x="8955088" y="4300538"/>
                <a:ext cx="417513" cy="493713"/>
              </a:xfrm>
              <a:custGeom>
                <a:avLst/>
                <a:gdLst>
                  <a:gd name="T0" fmla="*/ 261 w 263"/>
                  <a:gd name="T1" fmla="*/ 263 h 311"/>
                  <a:gd name="T2" fmla="*/ 261 w 263"/>
                  <a:gd name="T3" fmla="*/ 263 h 311"/>
                  <a:gd name="T4" fmla="*/ 257 w 263"/>
                  <a:gd name="T5" fmla="*/ 245 h 311"/>
                  <a:gd name="T6" fmla="*/ 248 w 263"/>
                  <a:gd name="T7" fmla="*/ 228 h 311"/>
                  <a:gd name="T8" fmla="*/ 238 w 263"/>
                  <a:gd name="T9" fmla="*/ 212 h 311"/>
                  <a:gd name="T10" fmla="*/ 224 w 263"/>
                  <a:gd name="T11" fmla="*/ 198 h 311"/>
                  <a:gd name="T12" fmla="*/ 209 w 263"/>
                  <a:gd name="T13" fmla="*/ 187 h 311"/>
                  <a:gd name="T14" fmla="*/ 191 w 263"/>
                  <a:gd name="T15" fmla="*/ 177 h 311"/>
                  <a:gd name="T16" fmla="*/ 172 w 263"/>
                  <a:gd name="T17" fmla="*/ 169 h 311"/>
                  <a:gd name="T18" fmla="*/ 152 w 263"/>
                  <a:gd name="T19" fmla="*/ 165 h 311"/>
                  <a:gd name="T20" fmla="*/ 152 w 263"/>
                  <a:gd name="T21" fmla="*/ 138 h 311"/>
                  <a:gd name="T22" fmla="*/ 222 w 263"/>
                  <a:gd name="T23" fmla="*/ 138 h 311"/>
                  <a:gd name="T24" fmla="*/ 222 w 263"/>
                  <a:gd name="T25" fmla="*/ 111 h 311"/>
                  <a:gd name="T26" fmla="*/ 222 w 263"/>
                  <a:gd name="T27" fmla="*/ 111 h 311"/>
                  <a:gd name="T28" fmla="*/ 216 w 263"/>
                  <a:gd name="T29" fmla="*/ 111 h 311"/>
                  <a:gd name="T30" fmla="*/ 211 w 263"/>
                  <a:gd name="T31" fmla="*/ 109 h 311"/>
                  <a:gd name="T32" fmla="*/ 205 w 263"/>
                  <a:gd name="T33" fmla="*/ 105 h 311"/>
                  <a:gd name="T34" fmla="*/ 199 w 263"/>
                  <a:gd name="T35" fmla="*/ 101 h 311"/>
                  <a:gd name="T36" fmla="*/ 195 w 263"/>
                  <a:gd name="T37" fmla="*/ 93 h 311"/>
                  <a:gd name="T38" fmla="*/ 191 w 263"/>
                  <a:gd name="T39" fmla="*/ 85 h 311"/>
                  <a:gd name="T40" fmla="*/ 189 w 263"/>
                  <a:gd name="T41" fmla="*/ 70 h 311"/>
                  <a:gd name="T42" fmla="*/ 189 w 263"/>
                  <a:gd name="T43" fmla="*/ 70 h 311"/>
                  <a:gd name="T44" fmla="*/ 189 w 263"/>
                  <a:gd name="T45" fmla="*/ 56 h 311"/>
                  <a:gd name="T46" fmla="*/ 185 w 263"/>
                  <a:gd name="T47" fmla="*/ 43 h 311"/>
                  <a:gd name="T48" fmla="*/ 178 w 263"/>
                  <a:gd name="T49" fmla="*/ 31 h 311"/>
                  <a:gd name="T50" fmla="*/ 172 w 263"/>
                  <a:gd name="T51" fmla="*/ 21 h 311"/>
                  <a:gd name="T52" fmla="*/ 164 w 263"/>
                  <a:gd name="T53" fmla="*/ 13 h 311"/>
                  <a:gd name="T54" fmla="*/ 154 w 263"/>
                  <a:gd name="T55" fmla="*/ 6 h 311"/>
                  <a:gd name="T56" fmla="*/ 144 w 263"/>
                  <a:gd name="T57" fmla="*/ 2 h 311"/>
                  <a:gd name="T58" fmla="*/ 131 w 263"/>
                  <a:gd name="T59" fmla="*/ 0 h 311"/>
                  <a:gd name="T60" fmla="*/ 131 w 263"/>
                  <a:gd name="T61" fmla="*/ 0 h 311"/>
                  <a:gd name="T62" fmla="*/ 119 w 263"/>
                  <a:gd name="T63" fmla="*/ 2 h 311"/>
                  <a:gd name="T64" fmla="*/ 109 w 263"/>
                  <a:gd name="T65" fmla="*/ 6 h 311"/>
                  <a:gd name="T66" fmla="*/ 98 w 263"/>
                  <a:gd name="T67" fmla="*/ 13 h 311"/>
                  <a:gd name="T68" fmla="*/ 90 w 263"/>
                  <a:gd name="T69" fmla="*/ 21 h 311"/>
                  <a:gd name="T70" fmla="*/ 82 w 263"/>
                  <a:gd name="T71" fmla="*/ 31 h 311"/>
                  <a:gd name="T72" fmla="*/ 78 w 263"/>
                  <a:gd name="T73" fmla="*/ 43 h 311"/>
                  <a:gd name="T74" fmla="*/ 74 w 263"/>
                  <a:gd name="T75" fmla="*/ 56 h 311"/>
                  <a:gd name="T76" fmla="*/ 72 w 263"/>
                  <a:gd name="T77" fmla="*/ 70 h 311"/>
                  <a:gd name="T78" fmla="*/ 72 w 263"/>
                  <a:gd name="T79" fmla="*/ 70 h 311"/>
                  <a:gd name="T80" fmla="*/ 72 w 263"/>
                  <a:gd name="T81" fmla="*/ 82 h 311"/>
                  <a:gd name="T82" fmla="*/ 67 w 263"/>
                  <a:gd name="T83" fmla="*/ 93 h 311"/>
                  <a:gd name="T84" fmla="*/ 61 w 263"/>
                  <a:gd name="T85" fmla="*/ 101 h 311"/>
                  <a:gd name="T86" fmla="*/ 57 w 263"/>
                  <a:gd name="T87" fmla="*/ 105 h 311"/>
                  <a:gd name="T88" fmla="*/ 45 w 263"/>
                  <a:gd name="T89" fmla="*/ 111 h 311"/>
                  <a:gd name="T90" fmla="*/ 41 w 263"/>
                  <a:gd name="T91" fmla="*/ 111 h 311"/>
                  <a:gd name="T92" fmla="*/ 41 w 263"/>
                  <a:gd name="T93" fmla="*/ 138 h 311"/>
                  <a:gd name="T94" fmla="*/ 111 w 263"/>
                  <a:gd name="T95" fmla="*/ 138 h 311"/>
                  <a:gd name="T96" fmla="*/ 111 w 263"/>
                  <a:gd name="T97" fmla="*/ 165 h 311"/>
                  <a:gd name="T98" fmla="*/ 111 w 263"/>
                  <a:gd name="T99" fmla="*/ 165 h 311"/>
                  <a:gd name="T100" fmla="*/ 90 w 263"/>
                  <a:gd name="T101" fmla="*/ 169 h 311"/>
                  <a:gd name="T102" fmla="*/ 72 w 263"/>
                  <a:gd name="T103" fmla="*/ 177 h 311"/>
                  <a:gd name="T104" fmla="*/ 53 w 263"/>
                  <a:gd name="T105" fmla="*/ 187 h 311"/>
                  <a:gd name="T106" fmla="*/ 37 w 263"/>
                  <a:gd name="T107" fmla="*/ 198 h 311"/>
                  <a:gd name="T108" fmla="*/ 24 w 263"/>
                  <a:gd name="T109" fmla="*/ 212 h 311"/>
                  <a:gd name="T110" fmla="*/ 14 w 263"/>
                  <a:gd name="T111" fmla="*/ 228 h 311"/>
                  <a:gd name="T112" fmla="*/ 6 w 263"/>
                  <a:gd name="T113" fmla="*/ 245 h 311"/>
                  <a:gd name="T114" fmla="*/ 0 w 263"/>
                  <a:gd name="T115" fmla="*/ 263 h 311"/>
                  <a:gd name="T116" fmla="*/ 0 w 263"/>
                  <a:gd name="T117" fmla="*/ 311 h 311"/>
                  <a:gd name="T118" fmla="*/ 263 w 263"/>
                  <a:gd name="T119" fmla="*/ 311 h 311"/>
                  <a:gd name="T120" fmla="*/ 261 w 263"/>
                  <a:gd name="T121" fmla="*/ 26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311">
                    <a:moveTo>
                      <a:pt x="261" y="263"/>
                    </a:moveTo>
                    <a:lnTo>
                      <a:pt x="261" y="263"/>
                    </a:lnTo>
                    <a:lnTo>
                      <a:pt x="257" y="245"/>
                    </a:lnTo>
                    <a:lnTo>
                      <a:pt x="248" y="228"/>
                    </a:lnTo>
                    <a:lnTo>
                      <a:pt x="238" y="212"/>
                    </a:lnTo>
                    <a:lnTo>
                      <a:pt x="224" y="198"/>
                    </a:lnTo>
                    <a:lnTo>
                      <a:pt x="209" y="187"/>
                    </a:lnTo>
                    <a:lnTo>
                      <a:pt x="191" y="177"/>
                    </a:lnTo>
                    <a:lnTo>
                      <a:pt x="172" y="169"/>
                    </a:lnTo>
                    <a:lnTo>
                      <a:pt x="152" y="165"/>
                    </a:lnTo>
                    <a:lnTo>
                      <a:pt x="152" y="138"/>
                    </a:lnTo>
                    <a:lnTo>
                      <a:pt x="222" y="138"/>
                    </a:lnTo>
                    <a:lnTo>
                      <a:pt x="222" y="111"/>
                    </a:lnTo>
                    <a:lnTo>
                      <a:pt x="222" y="111"/>
                    </a:lnTo>
                    <a:lnTo>
                      <a:pt x="216" y="111"/>
                    </a:lnTo>
                    <a:lnTo>
                      <a:pt x="211" y="109"/>
                    </a:lnTo>
                    <a:lnTo>
                      <a:pt x="205" y="105"/>
                    </a:lnTo>
                    <a:lnTo>
                      <a:pt x="199" y="101"/>
                    </a:lnTo>
                    <a:lnTo>
                      <a:pt x="195" y="93"/>
                    </a:lnTo>
                    <a:lnTo>
                      <a:pt x="191" y="85"/>
                    </a:lnTo>
                    <a:lnTo>
                      <a:pt x="189" y="70"/>
                    </a:lnTo>
                    <a:lnTo>
                      <a:pt x="189" y="70"/>
                    </a:lnTo>
                    <a:lnTo>
                      <a:pt x="189" y="56"/>
                    </a:lnTo>
                    <a:lnTo>
                      <a:pt x="185" y="43"/>
                    </a:lnTo>
                    <a:lnTo>
                      <a:pt x="178" y="31"/>
                    </a:lnTo>
                    <a:lnTo>
                      <a:pt x="172" y="21"/>
                    </a:lnTo>
                    <a:lnTo>
                      <a:pt x="164" y="13"/>
                    </a:lnTo>
                    <a:lnTo>
                      <a:pt x="154" y="6"/>
                    </a:lnTo>
                    <a:lnTo>
                      <a:pt x="144" y="2"/>
                    </a:lnTo>
                    <a:lnTo>
                      <a:pt x="131" y="0"/>
                    </a:lnTo>
                    <a:lnTo>
                      <a:pt x="131" y="0"/>
                    </a:lnTo>
                    <a:lnTo>
                      <a:pt x="119" y="2"/>
                    </a:lnTo>
                    <a:lnTo>
                      <a:pt x="109" y="6"/>
                    </a:lnTo>
                    <a:lnTo>
                      <a:pt x="98" y="13"/>
                    </a:lnTo>
                    <a:lnTo>
                      <a:pt x="90" y="21"/>
                    </a:lnTo>
                    <a:lnTo>
                      <a:pt x="82" y="31"/>
                    </a:lnTo>
                    <a:lnTo>
                      <a:pt x="78" y="43"/>
                    </a:lnTo>
                    <a:lnTo>
                      <a:pt x="74" y="56"/>
                    </a:lnTo>
                    <a:lnTo>
                      <a:pt x="72" y="70"/>
                    </a:lnTo>
                    <a:lnTo>
                      <a:pt x="72" y="70"/>
                    </a:lnTo>
                    <a:lnTo>
                      <a:pt x="72" y="82"/>
                    </a:lnTo>
                    <a:lnTo>
                      <a:pt x="67" y="93"/>
                    </a:lnTo>
                    <a:lnTo>
                      <a:pt x="61" y="101"/>
                    </a:lnTo>
                    <a:lnTo>
                      <a:pt x="57" y="105"/>
                    </a:lnTo>
                    <a:lnTo>
                      <a:pt x="45" y="111"/>
                    </a:lnTo>
                    <a:lnTo>
                      <a:pt x="41" y="111"/>
                    </a:lnTo>
                    <a:lnTo>
                      <a:pt x="41" y="138"/>
                    </a:lnTo>
                    <a:lnTo>
                      <a:pt x="111" y="138"/>
                    </a:lnTo>
                    <a:lnTo>
                      <a:pt x="111" y="165"/>
                    </a:lnTo>
                    <a:lnTo>
                      <a:pt x="111" y="165"/>
                    </a:lnTo>
                    <a:lnTo>
                      <a:pt x="90" y="169"/>
                    </a:lnTo>
                    <a:lnTo>
                      <a:pt x="72" y="177"/>
                    </a:lnTo>
                    <a:lnTo>
                      <a:pt x="53" y="187"/>
                    </a:lnTo>
                    <a:lnTo>
                      <a:pt x="37" y="198"/>
                    </a:lnTo>
                    <a:lnTo>
                      <a:pt x="24" y="212"/>
                    </a:lnTo>
                    <a:lnTo>
                      <a:pt x="14" y="228"/>
                    </a:lnTo>
                    <a:lnTo>
                      <a:pt x="6" y="245"/>
                    </a:lnTo>
                    <a:lnTo>
                      <a:pt x="0" y="263"/>
                    </a:lnTo>
                    <a:lnTo>
                      <a:pt x="0" y="311"/>
                    </a:lnTo>
                    <a:lnTo>
                      <a:pt x="263" y="311"/>
                    </a:lnTo>
                    <a:lnTo>
                      <a:pt x="261" y="263"/>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6">
                <a:extLst>
                  <a:ext uri="{FF2B5EF4-FFF2-40B4-BE49-F238E27FC236}">
                    <a16:creationId xmlns:a16="http://schemas.microsoft.com/office/drawing/2014/main" xmlns="" id="{6BB981DD-C87B-274E-AD92-EBA1E094B06E}"/>
                  </a:ext>
                </a:extLst>
              </p:cNvPr>
              <p:cNvSpPr>
                <a:spLocks noEditPoints="1"/>
              </p:cNvSpPr>
              <p:nvPr/>
            </p:nvSpPr>
            <p:spPr bwMode="auto">
              <a:xfrm>
                <a:off x="7942263" y="3886201"/>
                <a:ext cx="858838" cy="1319213"/>
              </a:xfrm>
              <a:custGeom>
                <a:avLst/>
                <a:gdLst>
                  <a:gd name="T0" fmla="*/ 78 w 541"/>
                  <a:gd name="T1" fmla="*/ 0 h 831"/>
                  <a:gd name="T2" fmla="*/ 64 w 541"/>
                  <a:gd name="T3" fmla="*/ 0 h 831"/>
                  <a:gd name="T4" fmla="*/ 35 w 541"/>
                  <a:gd name="T5" fmla="*/ 12 h 831"/>
                  <a:gd name="T6" fmla="*/ 14 w 541"/>
                  <a:gd name="T7" fmla="*/ 33 h 831"/>
                  <a:gd name="T8" fmla="*/ 2 w 541"/>
                  <a:gd name="T9" fmla="*/ 62 h 831"/>
                  <a:gd name="T10" fmla="*/ 0 w 541"/>
                  <a:gd name="T11" fmla="*/ 705 h 831"/>
                  <a:gd name="T12" fmla="*/ 2 w 541"/>
                  <a:gd name="T13" fmla="*/ 732 h 831"/>
                  <a:gd name="T14" fmla="*/ 8 w 541"/>
                  <a:gd name="T15" fmla="*/ 757 h 831"/>
                  <a:gd name="T16" fmla="*/ 20 w 541"/>
                  <a:gd name="T17" fmla="*/ 777 h 831"/>
                  <a:gd name="T18" fmla="*/ 37 w 541"/>
                  <a:gd name="T19" fmla="*/ 796 h 831"/>
                  <a:gd name="T20" fmla="*/ 57 w 541"/>
                  <a:gd name="T21" fmla="*/ 810 h 831"/>
                  <a:gd name="T22" fmla="*/ 82 w 541"/>
                  <a:gd name="T23" fmla="*/ 821 h 831"/>
                  <a:gd name="T24" fmla="*/ 113 w 541"/>
                  <a:gd name="T25" fmla="*/ 829 h 831"/>
                  <a:gd name="T26" fmla="*/ 146 w 541"/>
                  <a:gd name="T27" fmla="*/ 831 h 831"/>
                  <a:gd name="T28" fmla="*/ 393 w 541"/>
                  <a:gd name="T29" fmla="*/ 831 h 831"/>
                  <a:gd name="T30" fmla="*/ 430 w 541"/>
                  <a:gd name="T31" fmla="*/ 829 h 831"/>
                  <a:gd name="T32" fmla="*/ 461 w 541"/>
                  <a:gd name="T33" fmla="*/ 821 h 831"/>
                  <a:gd name="T34" fmla="*/ 485 w 541"/>
                  <a:gd name="T35" fmla="*/ 810 h 831"/>
                  <a:gd name="T36" fmla="*/ 506 w 541"/>
                  <a:gd name="T37" fmla="*/ 794 h 831"/>
                  <a:gd name="T38" fmla="*/ 520 w 541"/>
                  <a:gd name="T39" fmla="*/ 777 h 831"/>
                  <a:gd name="T40" fmla="*/ 533 w 541"/>
                  <a:gd name="T41" fmla="*/ 755 h 831"/>
                  <a:gd name="T42" fmla="*/ 541 w 541"/>
                  <a:gd name="T43" fmla="*/ 705 h 831"/>
                  <a:gd name="T44" fmla="*/ 541 w 541"/>
                  <a:gd name="T45" fmla="*/ 78 h 831"/>
                  <a:gd name="T46" fmla="*/ 535 w 541"/>
                  <a:gd name="T47" fmla="*/ 47 h 831"/>
                  <a:gd name="T48" fmla="*/ 516 w 541"/>
                  <a:gd name="T49" fmla="*/ 23 h 831"/>
                  <a:gd name="T50" fmla="*/ 491 w 541"/>
                  <a:gd name="T51" fmla="*/ 6 h 831"/>
                  <a:gd name="T52" fmla="*/ 461 w 541"/>
                  <a:gd name="T53" fmla="*/ 0 h 831"/>
                  <a:gd name="T54" fmla="*/ 337 w 541"/>
                  <a:gd name="T55" fmla="*/ 790 h 831"/>
                  <a:gd name="T56" fmla="*/ 203 w 541"/>
                  <a:gd name="T57" fmla="*/ 790 h 831"/>
                  <a:gd name="T58" fmla="*/ 189 w 541"/>
                  <a:gd name="T59" fmla="*/ 786 h 831"/>
                  <a:gd name="T60" fmla="*/ 177 w 541"/>
                  <a:gd name="T61" fmla="*/ 777 h 831"/>
                  <a:gd name="T62" fmla="*/ 168 w 541"/>
                  <a:gd name="T63" fmla="*/ 765 h 831"/>
                  <a:gd name="T64" fmla="*/ 164 w 541"/>
                  <a:gd name="T65" fmla="*/ 751 h 831"/>
                  <a:gd name="T66" fmla="*/ 166 w 541"/>
                  <a:gd name="T67" fmla="*/ 742 h 831"/>
                  <a:gd name="T68" fmla="*/ 173 w 541"/>
                  <a:gd name="T69" fmla="*/ 728 h 831"/>
                  <a:gd name="T70" fmla="*/ 183 w 541"/>
                  <a:gd name="T71" fmla="*/ 718 h 831"/>
                  <a:gd name="T72" fmla="*/ 195 w 541"/>
                  <a:gd name="T73" fmla="*/ 712 h 831"/>
                  <a:gd name="T74" fmla="*/ 337 w 541"/>
                  <a:gd name="T75" fmla="*/ 712 h 831"/>
                  <a:gd name="T76" fmla="*/ 343 w 541"/>
                  <a:gd name="T77" fmla="*/ 712 h 831"/>
                  <a:gd name="T78" fmla="*/ 358 w 541"/>
                  <a:gd name="T79" fmla="*/ 718 h 831"/>
                  <a:gd name="T80" fmla="*/ 368 w 541"/>
                  <a:gd name="T81" fmla="*/ 728 h 831"/>
                  <a:gd name="T82" fmla="*/ 374 w 541"/>
                  <a:gd name="T83" fmla="*/ 742 h 831"/>
                  <a:gd name="T84" fmla="*/ 374 w 541"/>
                  <a:gd name="T85" fmla="*/ 751 h 831"/>
                  <a:gd name="T86" fmla="*/ 372 w 541"/>
                  <a:gd name="T87" fmla="*/ 765 h 831"/>
                  <a:gd name="T88" fmla="*/ 364 w 541"/>
                  <a:gd name="T89" fmla="*/ 777 h 831"/>
                  <a:gd name="T90" fmla="*/ 352 w 541"/>
                  <a:gd name="T91" fmla="*/ 786 h 831"/>
                  <a:gd name="T92" fmla="*/ 337 w 541"/>
                  <a:gd name="T93" fmla="*/ 790 h 831"/>
                  <a:gd name="T94" fmla="*/ 473 w 541"/>
                  <a:gd name="T95" fmla="*/ 615 h 831"/>
                  <a:gd name="T96" fmla="*/ 471 w 541"/>
                  <a:gd name="T97" fmla="*/ 629 h 831"/>
                  <a:gd name="T98" fmla="*/ 452 w 541"/>
                  <a:gd name="T99" fmla="*/ 656 h 831"/>
                  <a:gd name="T100" fmla="*/ 436 w 541"/>
                  <a:gd name="T101" fmla="*/ 666 h 831"/>
                  <a:gd name="T102" fmla="*/ 105 w 541"/>
                  <a:gd name="T103" fmla="*/ 668 h 831"/>
                  <a:gd name="T104" fmla="*/ 96 w 541"/>
                  <a:gd name="T105" fmla="*/ 664 h 831"/>
                  <a:gd name="T106" fmla="*/ 78 w 541"/>
                  <a:gd name="T107" fmla="*/ 644 h 831"/>
                  <a:gd name="T108" fmla="*/ 68 w 541"/>
                  <a:gd name="T109" fmla="*/ 615 h 831"/>
                  <a:gd name="T110" fmla="*/ 68 w 541"/>
                  <a:gd name="T111" fmla="*/ 78 h 831"/>
                  <a:gd name="T112" fmla="*/ 72 w 541"/>
                  <a:gd name="T113" fmla="*/ 70 h 831"/>
                  <a:gd name="T114" fmla="*/ 78 w 541"/>
                  <a:gd name="T115" fmla="*/ 66 h 831"/>
                  <a:gd name="T116" fmla="*/ 461 w 541"/>
                  <a:gd name="T117" fmla="*/ 66 h 831"/>
                  <a:gd name="T118" fmla="*/ 469 w 541"/>
                  <a:gd name="T119" fmla="*/ 70 h 831"/>
                  <a:gd name="T120" fmla="*/ 473 w 541"/>
                  <a:gd name="T121" fmla="*/ 78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1" h="831">
                    <a:moveTo>
                      <a:pt x="461" y="0"/>
                    </a:moveTo>
                    <a:lnTo>
                      <a:pt x="78" y="0"/>
                    </a:lnTo>
                    <a:lnTo>
                      <a:pt x="78" y="0"/>
                    </a:lnTo>
                    <a:lnTo>
                      <a:pt x="64" y="0"/>
                    </a:lnTo>
                    <a:lnTo>
                      <a:pt x="49" y="6"/>
                    </a:lnTo>
                    <a:lnTo>
                      <a:pt x="35" y="12"/>
                    </a:lnTo>
                    <a:lnTo>
                      <a:pt x="22" y="23"/>
                    </a:lnTo>
                    <a:lnTo>
                      <a:pt x="14" y="33"/>
                    </a:lnTo>
                    <a:lnTo>
                      <a:pt x="6" y="47"/>
                    </a:lnTo>
                    <a:lnTo>
                      <a:pt x="2" y="62"/>
                    </a:lnTo>
                    <a:lnTo>
                      <a:pt x="0" y="78"/>
                    </a:lnTo>
                    <a:lnTo>
                      <a:pt x="0" y="705"/>
                    </a:lnTo>
                    <a:lnTo>
                      <a:pt x="0" y="705"/>
                    </a:lnTo>
                    <a:lnTo>
                      <a:pt x="2" y="732"/>
                    </a:lnTo>
                    <a:lnTo>
                      <a:pt x="6" y="745"/>
                    </a:lnTo>
                    <a:lnTo>
                      <a:pt x="8" y="757"/>
                    </a:lnTo>
                    <a:lnTo>
                      <a:pt x="14" y="767"/>
                    </a:lnTo>
                    <a:lnTo>
                      <a:pt x="20" y="777"/>
                    </a:lnTo>
                    <a:lnTo>
                      <a:pt x="29" y="788"/>
                    </a:lnTo>
                    <a:lnTo>
                      <a:pt x="37" y="796"/>
                    </a:lnTo>
                    <a:lnTo>
                      <a:pt x="45" y="804"/>
                    </a:lnTo>
                    <a:lnTo>
                      <a:pt x="57" y="810"/>
                    </a:lnTo>
                    <a:lnTo>
                      <a:pt x="70" y="817"/>
                    </a:lnTo>
                    <a:lnTo>
                      <a:pt x="82" y="821"/>
                    </a:lnTo>
                    <a:lnTo>
                      <a:pt x="96" y="825"/>
                    </a:lnTo>
                    <a:lnTo>
                      <a:pt x="113" y="829"/>
                    </a:lnTo>
                    <a:lnTo>
                      <a:pt x="129" y="829"/>
                    </a:lnTo>
                    <a:lnTo>
                      <a:pt x="146" y="831"/>
                    </a:lnTo>
                    <a:lnTo>
                      <a:pt x="393" y="831"/>
                    </a:lnTo>
                    <a:lnTo>
                      <a:pt x="393" y="831"/>
                    </a:lnTo>
                    <a:lnTo>
                      <a:pt x="411" y="829"/>
                    </a:lnTo>
                    <a:lnTo>
                      <a:pt x="430" y="829"/>
                    </a:lnTo>
                    <a:lnTo>
                      <a:pt x="444" y="825"/>
                    </a:lnTo>
                    <a:lnTo>
                      <a:pt x="461" y="821"/>
                    </a:lnTo>
                    <a:lnTo>
                      <a:pt x="473" y="817"/>
                    </a:lnTo>
                    <a:lnTo>
                      <a:pt x="485" y="810"/>
                    </a:lnTo>
                    <a:lnTo>
                      <a:pt x="496" y="802"/>
                    </a:lnTo>
                    <a:lnTo>
                      <a:pt x="506" y="794"/>
                    </a:lnTo>
                    <a:lnTo>
                      <a:pt x="514" y="786"/>
                    </a:lnTo>
                    <a:lnTo>
                      <a:pt x="520" y="777"/>
                    </a:lnTo>
                    <a:lnTo>
                      <a:pt x="526" y="767"/>
                    </a:lnTo>
                    <a:lnTo>
                      <a:pt x="533" y="755"/>
                    </a:lnTo>
                    <a:lnTo>
                      <a:pt x="539" y="732"/>
                    </a:lnTo>
                    <a:lnTo>
                      <a:pt x="541" y="705"/>
                    </a:lnTo>
                    <a:lnTo>
                      <a:pt x="541" y="78"/>
                    </a:lnTo>
                    <a:lnTo>
                      <a:pt x="541" y="78"/>
                    </a:lnTo>
                    <a:lnTo>
                      <a:pt x="539" y="62"/>
                    </a:lnTo>
                    <a:lnTo>
                      <a:pt x="535" y="47"/>
                    </a:lnTo>
                    <a:lnTo>
                      <a:pt x="526" y="33"/>
                    </a:lnTo>
                    <a:lnTo>
                      <a:pt x="516" y="23"/>
                    </a:lnTo>
                    <a:lnTo>
                      <a:pt x="506" y="12"/>
                    </a:lnTo>
                    <a:lnTo>
                      <a:pt x="491" y="6"/>
                    </a:lnTo>
                    <a:lnTo>
                      <a:pt x="477" y="0"/>
                    </a:lnTo>
                    <a:lnTo>
                      <a:pt x="461" y="0"/>
                    </a:lnTo>
                    <a:lnTo>
                      <a:pt x="461" y="0"/>
                    </a:lnTo>
                    <a:close/>
                    <a:moveTo>
                      <a:pt x="337" y="790"/>
                    </a:moveTo>
                    <a:lnTo>
                      <a:pt x="203" y="790"/>
                    </a:lnTo>
                    <a:lnTo>
                      <a:pt x="203" y="790"/>
                    </a:lnTo>
                    <a:lnTo>
                      <a:pt x="195" y="788"/>
                    </a:lnTo>
                    <a:lnTo>
                      <a:pt x="189" y="786"/>
                    </a:lnTo>
                    <a:lnTo>
                      <a:pt x="183" y="782"/>
                    </a:lnTo>
                    <a:lnTo>
                      <a:pt x="177" y="777"/>
                    </a:lnTo>
                    <a:lnTo>
                      <a:pt x="173" y="771"/>
                    </a:lnTo>
                    <a:lnTo>
                      <a:pt x="168" y="765"/>
                    </a:lnTo>
                    <a:lnTo>
                      <a:pt x="166" y="759"/>
                    </a:lnTo>
                    <a:lnTo>
                      <a:pt x="164" y="751"/>
                    </a:lnTo>
                    <a:lnTo>
                      <a:pt x="164" y="751"/>
                    </a:lnTo>
                    <a:lnTo>
                      <a:pt x="166" y="742"/>
                    </a:lnTo>
                    <a:lnTo>
                      <a:pt x="168" y="736"/>
                    </a:lnTo>
                    <a:lnTo>
                      <a:pt x="173" y="728"/>
                    </a:lnTo>
                    <a:lnTo>
                      <a:pt x="177" y="724"/>
                    </a:lnTo>
                    <a:lnTo>
                      <a:pt x="183" y="718"/>
                    </a:lnTo>
                    <a:lnTo>
                      <a:pt x="189" y="716"/>
                    </a:lnTo>
                    <a:lnTo>
                      <a:pt x="195" y="712"/>
                    </a:lnTo>
                    <a:lnTo>
                      <a:pt x="203" y="712"/>
                    </a:lnTo>
                    <a:lnTo>
                      <a:pt x="337" y="712"/>
                    </a:lnTo>
                    <a:lnTo>
                      <a:pt x="337" y="712"/>
                    </a:lnTo>
                    <a:lnTo>
                      <a:pt x="343" y="712"/>
                    </a:lnTo>
                    <a:lnTo>
                      <a:pt x="352" y="716"/>
                    </a:lnTo>
                    <a:lnTo>
                      <a:pt x="358" y="718"/>
                    </a:lnTo>
                    <a:lnTo>
                      <a:pt x="364" y="724"/>
                    </a:lnTo>
                    <a:lnTo>
                      <a:pt x="368" y="728"/>
                    </a:lnTo>
                    <a:lnTo>
                      <a:pt x="372" y="736"/>
                    </a:lnTo>
                    <a:lnTo>
                      <a:pt x="374" y="742"/>
                    </a:lnTo>
                    <a:lnTo>
                      <a:pt x="374" y="751"/>
                    </a:lnTo>
                    <a:lnTo>
                      <a:pt x="374" y="751"/>
                    </a:lnTo>
                    <a:lnTo>
                      <a:pt x="374" y="759"/>
                    </a:lnTo>
                    <a:lnTo>
                      <a:pt x="372" y="765"/>
                    </a:lnTo>
                    <a:lnTo>
                      <a:pt x="368" y="771"/>
                    </a:lnTo>
                    <a:lnTo>
                      <a:pt x="364" y="777"/>
                    </a:lnTo>
                    <a:lnTo>
                      <a:pt x="358" y="782"/>
                    </a:lnTo>
                    <a:lnTo>
                      <a:pt x="352" y="786"/>
                    </a:lnTo>
                    <a:lnTo>
                      <a:pt x="343" y="788"/>
                    </a:lnTo>
                    <a:lnTo>
                      <a:pt x="337" y="790"/>
                    </a:lnTo>
                    <a:lnTo>
                      <a:pt x="337" y="790"/>
                    </a:lnTo>
                    <a:close/>
                    <a:moveTo>
                      <a:pt x="473" y="615"/>
                    </a:moveTo>
                    <a:lnTo>
                      <a:pt x="473" y="615"/>
                    </a:lnTo>
                    <a:lnTo>
                      <a:pt x="471" y="629"/>
                    </a:lnTo>
                    <a:lnTo>
                      <a:pt x="463" y="644"/>
                    </a:lnTo>
                    <a:lnTo>
                      <a:pt x="452" y="656"/>
                    </a:lnTo>
                    <a:lnTo>
                      <a:pt x="444" y="662"/>
                    </a:lnTo>
                    <a:lnTo>
                      <a:pt x="436" y="666"/>
                    </a:lnTo>
                    <a:lnTo>
                      <a:pt x="436" y="668"/>
                    </a:lnTo>
                    <a:lnTo>
                      <a:pt x="105" y="668"/>
                    </a:lnTo>
                    <a:lnTo>
                      <a:pt x="105" y="668"/>
                    </a:lnTo>
                    <a:lnTo>
                      <a:pt x="96" y="664"/>
                    </a:lnTo>
                    <a:lnTo>
                      <a:pt x="90" y="658"/>
                    </a:lnTo>
                    <a:lnTo>
                      <a:pt x="78" y="644"/>
                    </a:lnTo>
                    <a:lnTo>
                      <a:pt x="70" y="629"/>
                    </a:lnTo>
                    <a:lnTo>
                      <a:pt x="68" y="615"/>
                    </a:lnTo>
                    <a:lnTo>
                      <a:pt x="68" y="78"/>
                    </a:lnTo>
                    <a:lnTo>
                      <a:pt x="68" y="78"/>
                    </a:lnTo>
                    <a:lnTo>
                      <a:pt x="68" y="74"/>
                    </a:lnTo>
                    <a:lnTo>
                      <a:pt x="72" y="70"/>
                    </a:lnTo>
                    <a:lnTo>
                      <a:pt x="74" y="68"/>
                    </a:lnTo>
                    <a:lnTo>
                      <a:pt x="78" y="66"/>
                    </a:lnTo>
                    <a:lnTo>
                      <a:pt x="461" y="66"/>
                    </a:lnTo>
                    <a:lnTo>
                      <a:pt x="461" y="66"/>
                    </a:lnTo>
                    <a:lnTo>
                      <a:pt x="465" y="68"/>
                    </a:lnTo>
                    <a:lnTo>
                      <a:pt x="469" y="70"/>
                    </a:lnTo>
                    <a:lnTo>
                      <a:pt x="471" y="74"/>
                    </a:lnTo>
                    <a:lnTo>
                      <a:pt x="473" y="78"/>
                    </a:lnTo>
                    <a:lnTo>
                      <a:pt x="473" y="615"/>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
                <a:extLst>
                  <a:ext uri="{FF2B5EF4-FFF2-40B4-BE49-F238E27FC236}">
                    <a16:creationId xmlns:a16="http://schemas.microsoft.com/office/drawing/2014/main" xmlns="" id="{1C92617F-672A-5245-ABF0-B4B89B78F2EC}"/>
                  </a:ext>
                </a:extLst>
              </p:cNvPr>
              <p:cNvSpPr>
                <a:spLocks/>
              </p:cNvSpPr>
              <p:nvPr/>
            </p:nvSpPr>
            <p:spPr bwMode="auto">
              <a:xfrm>
                <a:off x="8108950" y="4268788"/>
                <a:ext cx="522288" cy="627063"/>
              </a:xfrm>
              <a:custGeom>
                <a:avLst/>
                <a:gdLst>
                  <a:gd name="T0" fmla="*/ 329 w 329"/>
                  <a:gd name="T1" fmla="*/ 329 h 395"/>
                  <a:gd name="T2" fmla="*/ 329 w 329"/>
                  <a:gd name="T3" fmla="*/ 329 h 395"/>
                  <a:gd name="T4" fmla="*/ 323 w 329"/>
                  <a:gd name="T5" fmla="*/ 306 h 395"/>
                  <a:gd name="T6" fmla="*/ 312 w 329"/>
                  <a:gd name="T7" fmla="*/ 283 h 395"/>
                  <a:gd name="T8" fmla="*/ 298 w 329"/>
                  <a:gd name="T9" fmla="*/ 265 h 395"/>
                  <a:gd name="T10" fmla="*/ 282 w 329"/>
                  <a:gd name="T11" fmla="*/ 246 h 395"/>
                  <a:gd name="T12" fmla="*/ 261 w 329"/>
                  <a:gd name="T13" fmla="*/ 232 h 395"/>
                  <a:gd name="T14" fmla="*/ 240 w 329"/>
                  <a:gd name="T15" fmla="*/ 220 h 395"/>
                  <a:gd name="T16" fmla="*/ 216 w 329"/>
                  <a:gd name="T17" fmla="*/ 211 h 395"/>
                  <a:gd name="T18" fmla="*/ 189 w 329"/>
                  <a:gd name="T19" fmla="*/ 205 h 395"/>
                  <a:gd name="T20" fmla="*/ 189 w 329"/>
                  <a:gd name="T21" fmla="*/ 170 h 395"/>
                  <a:gd name="T22" fmla="*/ 189 w 329"/>
                  <a:gd name="T23" fmla="*/ 170 h 395"/>
                  <a:gd name="T24" fmla="*/ 199 w 329"/>
                  <a:gd name="T25" fmla="*/ 164 h 395"/>
                  <a:gd name="T26" fmla="*/ 210 w 329"/>
                  <a:gd name="T27" fmla="*/ 158 h 395"/>
                  <a:gd name="T28" fmla="*/ 218 w 329"/>
                  <a:gd name="T29" fmla="*/ 148 h 395"/>
                  <a:gd name="T30" fmla="*/ 224 w 329"/>
                  <a:gd name="T31" fmla="*/ 137 h 395"/>
                  <a:gd name="T32" fmla="*/ 230 w 329"/>
                  <a:gd name="T33" fmla="*/ 127 h 395"/>
                  <a:gd name="T34" fmla="*/ 234 w 329"/>
                  <a:gd name="T35" fmla="*/ 115 h 395"/>
                  <a:gd name="T36" fmla="*/ 236 w 329"/>
                  <a:gd name="T37" fmla="*/ 102 h 395"/>
                  <a:gd name="T38" fmla="*/ 238 w 329"/>
                  <a:gd name="T39" fmla="*/ 88 h 395"/>
                  <a:gd name="T40" fmla="*/ 238 w 329"/>
                  <a:gd name="T41" fmla="*/ 88 h 395"/>
                  <a:gd name="T42" fmla="*/ 236 w 329"/>
                  <a:gd name="T43" fmla="*/ 70 h 395"/>
                  <a:gd name="T44" fmla="*/ 232 w 329"/>
                  <a:gd name="T45" fmla="*/ 53 h 395"/>
                  <a:gd name="T46" fmla="*/ 226 w 329"/>
                  <a:gd name="T47" fmla="*/ 39 h 395"/>
                  <a:gd name="T48" fmla="*/ 216 w 329"/>
                  <a:gd name="T49" fmla="*/ 26 h 395"/>
                  <a:gd name="T50" fmla="*/ 205 w 329"/>
                  <a:gd name="T51" fmla="*/ 16 h 395"/>
                  <a:gd name="T52" fmla="*/ 193 w 329"/>
                  <a:gd name="T53" fmla="*/ 8 h 395"/>
                  <a:gd name="T54" fmla="*/ 181 w 329"/>
                  <a:gd name="T55" fmla="*/ 2 h 395"/>
                  <a:gd name="T56" fmla="*/ 164 w 329"/>
                  <a:gd name="T57" fmla="*/ 0 h 395"/>
                  <a:gd name="T58" fmla="*/ 164 w 329"/>
                  <a:gd name="T59" fmla="*/ 0 h 395"/>
                  <a:gd name="T60" fmla="*/ 150 w 329"/>
                  <a:gd name="T61" fmla="*/ 2 h 395"/>
                  <a:gd name="T62" fmla="*/ 138 w 329"/>
                  <a:gd name="T63" fmla="*/ 8 h 395"/>
                  <a:gd name="T64" fmla="*/ 125 w 329"/>
                  <a:gd name="T65" fmla="*/ 16 h 395"/>
                  <a:gd name="T66" fmla="*/ 113 w 329"/>
                  <a:gd name="T67" fmla="*/ 26 h 395"/>
                  <a:gd name="T68" fmla="*/ 105 w 329"/>
                  <a:gd name="T69" fmla="*/ 39 h 395"/>
                  <a:gd name="T70" fmla="*/ 98 w 329"/>
                  <a:gd name="T71" fmla="*/ 53 h 395"/>
                  <a:gd name="T72" fmla="*/ 94 w 329"/>
                  <a:gd name="T73" fmla="*/ 70 h 395"/>
                  <a:gd name="T74" fmla="*/ 92 w 329"/>
                  <a:gd name="T75" fmla="*/ 88 h 395"/>
                  <a:gd name="T76" fmla="*/ 92 w 329"/>
                  <a:gd name="T77" fmla="*/ 88 h 395"/>
                  <a:gd name="T78" fmla="*/ 92 w 329"/>
                  <a:gd name="T79" fmla="*/ 102 h 395"/>
                  <a:gd name="T80" fmla="*/ 96 w 329"/>
                  <a:gd name="T81" fmla="*/ 115 h 395"/>
                  <a:gd name="T82" fmla="*/ 100 w 329"/>
                  <a:gd name="T83" fmla="*/ 127 h 395"/>
                  <a:gd name="T84" fmla="*/ 107 w 329"/>
                  <a:gd name="T85" fmla="*/ 137 h 395"/>
                  <a:gd name="T86" fmla="*/ 113 w 329"/>
                  <a:gd name="T87" fmla="*/ 148 h 395"/>
                  <a:gd name="T88" fmla="*/ 121 w 329"/>
                  <a:gd name="T89" fmla="*/ 158 h 395"/>
                  <a:gd name="T90" fmla="*/ 129 w 329"/>
                  <a:gd name="T91" fmla="*/ 164 h 395"/>
                  <a:gd name="T92" fmla="*/ 140 w 329"/>
                  <a:gd name="T93" fmla="*/ 170 h 395"/>
                  <a:gd name="T94" fmla="*/ 140 w 329"/>
                  <a:gd name="T95" fmla="*/ 205 h 395"/>
                  <a:gd name="T96" fmla="*/ 140 w 329"/>
                  <a:gd name="T97" fmla="*/ 205 h 395"/>
                  <a:gd name="T98" fmla="*/ 115 w 329"/>
                  <a:gd name="T99" fmla="*/ 211 h 395"/>
                  <a:gd name="T100" fmla="*/ 90 w 329"/>
                  <a:gd name="T101" fmla="*/ 220 h 395"/>
                  <a:gd name="T102" fmla="*/ 68 w 329"/>
                  <a:gd name="T103" fmla="*/ 232 h 395"/>
                  <a:gd name="T104" fmla="*/ 49 w 329"/>
                  <a:gd name="T105" fmla="*/ 246 h 395"/>
                  <a:gd name="T106" fmla="*/ 33 w 329"/>
                  <a:gd name="T107" fmla="*/ 265 h 395"/>
                  <a:gd name="T108" fmla="*/ 18 w 329"/>
                  <a:gd name="T109" fmla="*/ 283 h 395"/>
                  <a:gd name="T110" fmla="*/ 8 w 329"/>
                  <a:gd name="T111" fmla="*/ 306 h 395"/>
                  <a:gd name="T112" fmla="*/ 2 w 329"/>
                  <a:gd name="T113" fmla="*/ 329 h 395"/>
                  <a:gd name="T114" fmla="*/ 0 w 329"/>
                  <a:gd name="T115" fmla="*/ 395 h 395"/>
                  <a:gd name="T116" fmla="*/ 329 w 329"/>
                  <a:gd name="T117" fmla="*/ 395 h 395"/>
                  <a:gd name="T118" fmla="*/ 329 w 329"/>
                  <a:gd name="T119"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9" h="395">
                    <a:moveTo>
                      <a:pt x="329" y="329"/>
                    </a:moveTo>
                    <a:lnTo>
                      <a:pt x="329" y="329"/>
                    </a:lnTo>
                    <a:lnTo>
                      <a:pt x="323" y="306"/>
                    </a:lnTo>
                    <a:lnTo>
                      <a:pt x="312" y="283"/>
                    </a:lnTo>
                    <a:lnTo>
                      <a:pt x="298" y="265"/>
                    </a:lnTo>
                    <a:lnTo>
                      <a:pt x="282" y="246"/>
                    </a:lnTo>
                    <a:lnTo>
                      <a:pt x="261" y="232"/>
                    </a:lnTo>
                    <a:lnTo>
                      <a:pt x="240" y="220"/>
                    </a:lnTo>
                    <a:lnTo>
                      <a:pt x="216" y="211"/>
                    </a:lnTo>
                    <a:lnTo>
                      <a:pt x="189" y="205"/>
                    </a:lnTo>
                    <a:lnTo>
                      <a:pt x="189" y="170"/>
                    </a:lnTo>
                    <a:lnTo>
                      <a:pt x="189" y="170"/>
                    </a:lnTo>
                    <a:lnTo>
                      <a:pt x="199" y="164"/>
                    </a:lnTo>
                    <a:lnTo>
                      <a:pt x="210" y="158"/>
                    </a:lnTo>
                    <a:lnTo>
                      <a:pt x="218" y="148"/>
                    </a:lnTo>
                    <a:lnTo>
                      <a:pt x="224" y="137"/>
                    </a:lnTo>
                    <a:lnTo>
                      <a:pt x="230" y="127"/>
                    </a:lnTo>
                    <a:lnTo>
                      <a:pt x="234" y="115"/>
                    </a:lnTo>
                    <a:lnTo>
                      <a:pt x="236" y="102"/>
                    </a:lnTo>
                    <a:lnTo>
                      <a:pt x="238" y="88"/>
                    </a:lnTo>
                    <a:lnTo>
                      <a:pt x="238" y="88"/>
                    </a:lnTo>
                    <a:lnTo>
                      <a:pt x="236" y="70"/>
                    </a:lnTo>
                    <a:lnTo>
                      <a:pt x="232" y="53"/>
                    </a:lnTo>
                    <a:lnTo>
                      <a:pt x="226" y="39"/>
                    </a:lnTo>
                    <a:lnTo>
                      <a:pt x="216" y="26"/>
                    </a:lnTo>
                    <a:lnTo>
                      <a:pt x="205" y="16"/>
                    </a:lnTo>
                    <a:lnTo>
                      <a:pt x="193" y="8"/>
                    </a:lnTo>
                    <a:lnTo>
                      <a:pt x="181" y="2"/>
                    </a:lnTo>
                    <a:lnTo>
                      <a:pt x="164" y="0"/>
                    </a:lnTo>
                    <a:lnTo>
                      <a:pt x="164" y="0"/>
                    </a:lnTo>
                    <a:lnTo>
                      <a:pt x="150" y="2"/>
                    </a:lnTo>
                    <a:lnTo>
                      <a:pt x="138" y="8"/>
                    </a:lnTo>
                    <a:lnTo>
                      <a:pt x="125" y="16"/>
                    </a:lnTo>
                    <a:lnTo>
                      <a:pt x="113" y="26"/>
                    </a:lnTo>
                    <a:lnTo>
                      <a:pt x="105" y="39"/>
                    </a:lnTo>
                    <a:lnTo>
                      <a:pt x="98" y="53"/>
                    </a:lnTo>
                    <a:lnTo>
                      <a:pt x="94" y="70"/>
                    </a:lnTo>
                    <a:lnTo>
                      <a:pt x="92" y="88"/>
                    </a:lnTo>
                    <a:lnTo>
                      <a:pt x="92" y="88"/>
                    </a:lnTo>
                    <a:lnTo>
                      <a:pt x="92" y="102"/>
                    </a:lnTo>
                    <a:lnTo>
                      <a:pt x="96" y="115"/>
                    </a:lnTo>
                    <a:lnTo>
                      <a:pt x="100" y="127"/>
                    </a:lnTo>
                    <a:lnTo>
                      <a:pt x="107" y="137"/>
                    </a:lnTo>
                    <a:lnTo>
                      <a:pt x="113" y="148"/>
                    </a:lnTo>
                    <a:lnTo>
                      <a:pt x="121" y="158"/>
                    </a:lnTo>
                    <a:lnTo>
                      <a:pt x="129" y="164"/>
                    </a:lnTo>
                    <a:lnTo>
                      <a:pt x="140" y="170"/>
                    </a:lnTo>
                    <a:lnTo>
                      <a:pt x="140" y="205"/>
                    </a:lnTo>
                    <a:lnTo>
                      <a:pt x="140" y="205"/>
                    </a:lnTo>
                    <a:lnTo>
                      <a:pt x="115" y="211"/>
                    </a:lnTo>
                    <a:lnTo>
                      <a:pt x="90" y="220"/>
                    </a:lnTo>
                    <a:lnTo>
                      <a:pt x="68" y="232"/>
                    </a:lnTo>
                    <a:lnTo>
                      <a:pt x="49" y="246"/>
                    </a:lnTo>
                    <a:lnTo>
                      <a:pt x="33" y="265"/>
                    </a:lnTo>
                    <a:lnTo>
                      <a:pt x="18" y="283"/>
                    </a:lnTo>
                    <a:lnTo>
                      <a:pt x="8" y="306"/>
                    </a:lnTo>
                    <a:lnTo>
                      <a:pt x="2" y="329"/>
                    </a:lnTo>
                    <a:lnTo>
                      <a:pt x="0" y="395"/>
                    </a:lnTo>
                    <a:lnTo>
                      <a:pt x="329" y="395"/>
                    </a:lnTo>
                    <a:lnTo>
                      <a:pt x="329" y="329"/>
                    </a:lnTo>
                    <a:close/>
                  </a:path>
                </a:pathLst>
              </a:custGeom>
              <a:solidFill>
                <a:srgbClr val="DB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60">
              <a:extLst>
                <a:ext uri="{FF2B5EF4-FFF2-40B4-BE49-F238E27FC236}">
                  <a16:creationId xmlns:a16="http://schemas.microsoft.com/office/drawing/2014/main" xmlns="" id="{9E1BBBAD-2FC5-3046-83D2-93E436410217}"/>
                </a:ext>
              </a:extLst>
            </p:cNvPr>
            <p:cNvGrpSpPr/>
            <p:nvPr/>
          </p:nvGrpSpPr>
          <p:grpSpPr>
            <a:xfrm>
              <a:off x="6126412" y="1907907"/>
              <a:ext cx="294716" cy="246697"/>
              <a:chOff x="169863" y="1470025"/>
              <a:chExt cx="1558926" cy="1304926"/>
            </a:xfrm>
          </p:grpSpPr>
          <p:sp>
            <p:nvSpPr>
              <p:cNvPr id="64" name="Freeform 5">
                <a:extLst>
                  <a:ext uri="{FF2B5EF4-FFF2-40B4-BE49-F238E27FC236}">
                    <a16:creationId xmlns:a16="http://schemas.microsoft.com/office/drawing/2014/main" xmlns="" id="{C4969E47-71E5-9541-8728-27A72BB643AF}"/>
                  </a:ext>
                </a:extLst>
              </p:cNvPr>
              <p:cNvSpPr>
                <a:spLocks/>
              </p:cNvSpPr>
              <p:nvPr/>
            </p:nvSpPr>
            <p:spPr bwMode="auto">
              <a:xfrm>
                <a:off x="712788" y="1801813"/>
                <a:ext cx="473075" cy="241300"/>
              </a:xfrm>
              <a:custGeom>
                <a:avLst/>
                <a:gdLst>
                  <a:gd name="T0" fmla="*/ 298 w 298"/>
                  <a:gd name="T1" fmla="*/ 152 h 152"/>
                  <a:gd name="T2" fmla="*/ 298 w 298"/>
                  <a:gd name="T3" fmla="*/ 53 h 152"/>
                  <a:gd name="T4" fmla="*/ 298 w 298"/>
                  <a:gd name="T5" fmla="*/ 53 h 152"/>
                  <a:gd name="T6" fmla="*/ 293 w 298"/>
                  <a:gd name="T7" fmla="*/ 47 h 152"/>
                  <a:gd name="T8" fmla="*/ 281 w 298"/>
                  <a:gd name="T9" fmla="*/ 33 h 152"/>
                  <a:gd name="T10" fmla="*/ 271 w 298"/>
                  <a:gd name="T11" fmla="*/ 25 h 152"/>
                  <a:gd name="T12" fmla="*/ 258 w 298"/>
                  <a:gd name="T13" fmla="*/ 16 h 152"/>
                  <a:gd name="T14" fmla="*/ 240 w 298"/>
                  <a:gd name="T15" fmla="*/ 8 h 152"/>
                  <a:gd name="T16" fmla="*/ 217 w 298"/>
                  <a:gd name="T17" fmla="*/ 2 h 152"/>
                  <a:gd name="T18" fmla="*/ 217 w 298"/>
                  <a:gd name="T19" fmla="*/ 2 h 152"/>
                  <a:gd name="T20" fmla="*/ 197 w 298"/>
                  <a:gd name="T21" fmla="*/ 45 h 152"/>
                  <a:gd name="T22" fmla="*/ 184 w 298"/>
                  <a:gd name="T23" fmla="*/ 68 h 152"/>
                  <a:gd name="T24" fmla="*/ 172 w 298"/>
                  <a:gd name="T25" fmla="*/ 84 h 152"/>
                  <a:gd name="T26" fmla="*/ 172 w 298"/>
                  <a:gd name="T27" fmla="*/ 84 h 152"/>
                  <a:gd name="T28" fmla="*/ 172 w 298"/>
                  <a:gd name="T29" fmla="*/ 68 h 152"/>
                  <a:gd name="T30" fmla="*/ 172 w 298"/>
                  <a:gd name="T31" fmla="*/ 68 h 152"/>
                  <a:gd name="T32" fmla="*/ 172 w 298"/>
                  <a:gd name="T33" fmla="*/ 60 h 152"/>
                  <a:gd name="T34" fmla="*/ 168 w 298"/>
                  <a:gd name="T35" fmla="*/ 53 h 152"/>
                  <a:gd name="T36" fmla="*/ 166 w 298"/>
                  <a:gd name="T37" fmla="*/ 45 h 152"/>
                  <a:gd name="T38" fmla="*/ 166 w 298"/>
                  <a:gd name="T39" fmla="*/ 41 h 152"/>
                  <a:gd name="T40" fmla="*/ 166 w 298"/>
                  <a:gd name="T41" fmla="*/ 41 h 152"/>
                  <a:gd name="T42" fmla="*/ 166 w 298"/>
                  <a:gd name="T43" fmla="*/ 37 h 152"/>
                  <a:gd name="T44" fmla="*/ 170 w 298"/>
                  <a:gd name="T45" fmla="*/ 33 h 152"/>
                  <a:gd name="T46" fmla="*/ 172 w 298"/>
                  <a:gd name="T47" fmla="*/ 29 h 152"/>
                  <a:gd name="T48" fmla="*/ 174 w 298"/>
                  <a:gd name="T49" fmla="*/ 25 h 152"/>
                  <a:gd name="T50" fmla="*/ 174 w 298"/>
                  <a:gd name="T51" fmla="*/ 25 h 152"/>
                  <a:gd name="T52" fmla="*/ 172 w 298"/>
                  <a:gd name="T53" fmla="*/ 20 h 152"/>
                  <a:gd name="T54" fmla="*/ 170 w 298"/>
                  <a:gd name="T55" fmla="*/ 16 h 152"/>
                  <a:gd name="T56" fmla="*/ 155 w 298"/>
                  <a:gd name="T57" fmla="*/ 16 h 152"/>
                  <a:gd name="T58" fmla="*/ 155 w 298"/>
                  <a:gd name="T59" fmla="*/ 16 h 152"/>
                  <a:gd name="T60" fmla="*/ 149 w 298"/>
                  <a:gd name="T61" fmla="*/ 16 h 152"/>
                  <a:gd name="T62" fmla="*/ 149 w 298"/>
                  <a:gd name="T63" fmla="*/ 16 h 152"/>
                  <a:gd name="T64" fmla="*/ 137 w 298"/>
                  <a:gd name="T65" fmla="*/ 16 h 152"/>
                  <a:gd name="T66" fmla="*/ 133 w 298"/>
                  <a:gd name="T67" fmla="*/ 20 h 152"/>
                  <a:gd name="T68" fmla="*/ 133 w 298"/>
                  <a:gd name="T69" fmla="*/ 25 h 152"/>
                  <a:gd name="T70" fmla="*/ 133 w 298"/>
                  <a:gd name="T71" fmla="*/ 25 h 152"/>
                  <a:gd name="T72" fmla="*/ 133 w 298"/>
                  <a:gd name="T73" fmla="*/ 29 h 152"/>
                  <a:gd name="T74" fmla="*/ 137 w 298"/>
                  <a:gd name="T75" fmla="*/ 33 h 152"/>
                  <a:gd name="T76" fmla="*/ 139 w 298"/>
                  <a:gd name="T77" fmla="*/ 37 h 152"/>
                  <a:gd name="T78" fmla="*/ 141 w 298"/>
                  <a:gd name="T79" fmla="*/ 41 h 152"/>
                  <a:gd name="T80" fmla="*/ 141 w 298"/>
                  <a:gd name="T81" fmla="*/ 41 h 152"/>
                  <a:gd name="T82" fmla="*/ 139 w 298"/>
                  <a:gd name="T83" fmla="*/ 45 h 152"/>
                  <a:gd name="T84" fmla="*/ 137 w 298"/>
                  <a:gd name="T85" fmla="*/ 53 h 152"/>
                  <a:gd name="T86" fmla="*/ 135 w 298"/>
                  <a:gd name="T87" fmla="*/ 60 h 152"/>
                  <a:gd name="T88" fmla="*/ 133 w 298"/>
                  <a:gd name="T89" fmla="*/ 68 h 152"/>
                  <a:gd name="T90" fmla="*/ 133 w 298"/>
                  <a:gd name="T91" fmla="*/ 68 h 152"/>
                  <a:gd name="T92" fmla="*/ 133 w 298"/>
                  <a:gd name="T93" fmla="*/ 84 h 152"/>
                  <a:gd name="T94" fmla="*/ 133 w 298"/>
                  <a:gd name="T95" fmla="*/ 84 h 152"/>
                  <a:gd name="T96" fmla="*/ 122 w 298"/>
                  <a:gd name="T97" fmla="*/ 68 h 152"/>
                  <a:gd name="T98" fmla="*/ 108 w 298"/>
                  <a:gd name="T99" fmla="*/ 43 h 152"/>
                  <a:gd name="T100" fmla="*/ 87 w 298"/>
                  <a:gd name="T101" fmla="*/ 0 h 152"/>
                  <a:gd name="T102" fmla="*/ 87 w 298"/>
                  <a:gd name="T103" fmla="*/ 0 h 152"/>
                  <a:gd name="T104" fmla="*/ 64 w 298"/>
                  <a:gd name="T105" fmla="*/ 8 h 152"/>
                  <a:gd name="T106" fmla="*/ 46 w 298"/>
                  <a:gd name="T107" fmla="*/ 16 h 152"/>
                  <a:gd name="T108" fmla="*/ 29 w 298"/>
                  <a:gd name="T109" fmla="*/ 25 h 152"/>
                  <a:gd name="T110" fmla="*/ 19 w 298"/>
                  <a:gd name="T111" fmla="*/ 33 h 152"/>
                  <a:gd name="T112" fmla="*/ 11 w 298"/>
                  <a:gd name="T113" fmla="*/ 41 h 152"/>
                  <a:gd name="T114" fmla="*/ 5 w 298"/>
                  <a:gd name="T115" fmla="*/ 47 h 152"/>
                  <a:gd name="T116" fmla="*/ 0 w 298"/>
                  <a:gd name="T117" fmla="*/ 53 h 152"/>
                  <a:gd name="T118" fmla="*/ 0 w 298"/>
                  <a:gd name="T119" fmla="*/ 152 h 152"/>
                  <a:gd name="T120" fmla="*/ 149 w 298"/>
                  <a:gd name="T121" fmla="*/ 152 h 152"/>
                  <a:gd name="T122" fmla="*/ 298 w 298"/>
                  <a:gd name="T123"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 h="152">
                    <a:moveTo>
                      <a:pt x="298" y="152"/>
                    </a:moveTo>
                    <a:lnTo>
                      <a:pt x="298" y="53"/>
                    </a:lnTo>
                    <a:lnTo>
                      <a:pt x="298" y="53"/>
                    </a:lnTo>
                    <a:lnTo>
                      <a:pt x="293" y="47"/>
                    </a:lnTo>
                    <a:lnTo>
                      <a:pt x="281" y="33"/>
                    </a:lnTo>
                    <a:lnTo>
                      <a:pt x="271" y="25"/>
                    </a:lnTo>
                    <a:lnTo>
                      <a:pt x="258" y="16"/>
                    </a:lnTo>
                    <a:lnTo>
                      <a:pt x="240" y="8"/>
                    </a:lnTo>
                    <a:lnTo>
                      <a:pt x="217" y="2"/>
                    </a:lnTo>
                    <a:lnTo>
                      <a:pt x="217" y="2"/>
                    </a:lnTo>
                    <a:lnTo>
                      <a:pt x="197" y="45"/>
                    </a:lnTo>
                    <a:lnTo>
                      <a:pt x="184" y="68"/>
                    </a:lnTo>
                    <a:lnTo>
                      <a:pt x="172" y="84"/>
                    </a:lnTo>
                    <a:lnTo>
                      <a:pt x="172" y="84"/>
                    </a:lnTo>
                    <a:lnTo>
                      <a:pt x="172" y="68"/>
                    </a:lnTo>
                    <a:lnTo>
                      <a:pt x="172" y="68"/>
                    </a:lnTo>
                    <a:lnTo>
                      <a:pt x="172" y="60"/>
                    </a:lnTo>
                    <a:lnTo>
                      <a:pt x="168" y="53"/>
                    </a:lnTo>
                    <a:lnTo>
                      <a:pt x="166" y="45"/>
                    </a:lnTo>
                    <a:lnTo>
                      <a:pt x="166" y="41"/>
                    </a:lnTo>
                    <a:lnTo>
                      <a:pt x="166" y="41"/>
                    </a:lnTo>
                    <a:lnTo>
                      <a:pt x="166" y="37"/>
                    </a:lnTo>
                    <a:lnTo>
                      <a:pt x="170" y="33"/>
                    </a:lnTo>
                    <a:lnTo>
                      <a:pt x="172" y="29"/>
                    </a:lnTo>
                    <a:lnTo>
                      <a:pt x="174" y="25"/>
                    </a:lnTo>
                    <a:lnTo>
                      <a:pt x="174" y="25"/>
                    </a:lnTo>
                    <a:lnTo>
                      <a:pt x="172" y="20"/>
                    </a:lnTo>
                    <a:lnTo>
                      <a:pt x="170" y="16"/>
                    </a:lnTo>
                    <a:lnTo>
                      <a:pt x="155" y="16"/>
                    </a:lnTo>
                    <a:lnTo>
                      <a:pt x="155" y="16"/>
                    </a:lnTo>
                    <a:lnTo>
                      <a:pt x="149" y="16"/>
                    </a:lnTo>
                    <a:lnTo>
                      <a:pt x="149" y="16"/>
                    </a:lnTo>
                    <a:lnTo>
                      <a:pt x="137" y="16"/>
                    </a:lnTo>
                    <a:lnTo>
                      <a:pt x="133" y="20"/>
                    </a:lnTo>
                    <a:lnTo>
                      <a:pt x="133" y="25"/>
                    </a:lnTo>
                    <a:lnTo>
                      <a:pt x="133" y="25"/>
                    </a:lnTo>
                    <a:lnTo>
                      <a:pt x="133" y="29"/>
                    </a:lnTo>
                    <a:lnTo>
                      <a:pt x="137" y="33"/>
                    </a:lnTo>
                    <a:lnTo>
                      <a:pt x="139" y="37"/>
                    </a:lnTo>
                    <a:lnTo>
                      <a:pt x="141" y="41"/>
                    </a:lnTo>
                    <a:lnTo>
                      <a:pt x="141" y="41"/>
                    </a:lnTo>
                    <a:lnTo>
                      <a:pt x="139" y="45"/>
                    </a:lnTo>
                    <a:lnTo>
                      <a:pt x="137" y="53"/>
                    </a:lnTo>
                    <a:lnTo>
                      <a:pt x="135" y="60"/>
                    </a:lnTo>
                    <a:lnTo>
                      <a:pt x="133" y="68"/>
                    </a:lnTo>
                    <a:lnTo>
                      <a:pt x="133" y="68"/>
                    </a:lnTo>
                    <a:lnTo>
                      <a:pt x="133" y="84"/>
                    </a:lnTo>
                    <a:lnTo>
                      <a:pt x="133" y="84"/>
                    </a:lnTo>
                    <a:lnTo>
                      <a:pt x="122" y="68"/>
                    </a:lnTo>
                    <a:lnTo>
                      <a:pt x="108" y="43"/>
                    </a:lnTo>
                    <a:lnTo>
                      <a:pt x="87" y="0"/>
                    </a:lnTo>
                    <a:lnTo>
                      <a:pt x="87" y="0"/>
                    </a:lnTo>
                    <a:lnTo>
                      <a:pt x="64" y="8"/>
                    </a:lnTo>
                    <a:lnTo>
                      <a:pt x="46" y="16"/>
                    </a:lnTo>
                    <a:lnTo>
                      <a:pt x="29" y="25"/>
                    </a:lnTo>
                    <a:lnTo>
                      <a:pt x="19" y="33"/>
                    </a:lnTo>
                    <a:lnTo>
                      <a:pt x="11" y="41"/>
                    </a:lnTo>
                    <a:lnTo>
                      <a:pt x="5" y="47"/>
                    </a:lnTo>
                    <a:lnTo>
                      <a:pt x="0" y="53"/>
                    </a:lnTo>
                    <a:lnTo>
                      <a:pt x="0" y="152"/>
                    </a:lnTo>
                    <a:lnTo>
                      <a:pt x="149" y="152"/>
                    </a:lnTo>
                    <a:lnTo>
                      <a:pt x="298" y="152"/>
                    </a:lnTo>
                    <a:close/>
                  </a:path>
                </a:pathLst>
              </a:custGeom>
              <a:solidFill>
                <a:srgbClr val="DB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
                <a:extLst>
                  <a:ext uri="{FF2B5EF4-FFF2-40B4-BE49-F238E27FC236}">
                    <a16:creationId xmlns:a16="http://schemas.microsoft.com/office/drawing/2014/main" xmlns="" id="{AD102F84-868D-8E44-8F4F-20D20F61A452}"/>
                  </a:ext>
                </a:extLst>
              </p:cNvPr>
              <p:cNvSpPr>
                <a:spLocks/>
              </p:cNvSpPr>
              <p:nvPr/>
            </p:nvSpPr>
            <p:spPr bwMode="auto">
              <a:xfrm>
                <a:off x="822326" y="1470025"/>
                <a:ext cx="258763" cy="334963"/>
              </a:xfrm>
              <a:custGeom>
                <a:avLst/>
                <a:gdLst>
                  <a:gd name="T0" fmla="*/ 12 w 163"/>
                  <a:gd name="T1" fmla="*/ 139 h 211"/>
                  <a:gd name="T2" fmla="*/ 12 w 163"/>
                  <a:gd name="T3" fmla="*/ 139 h 211"/>
                  <a:gd name="T4" fmla="*/ 18 w 163"/>
                  <a:gd name="T5" fmla="*/ 153 h 211"/>
                  <a:gd name="T6" fmla="*/ 24 w 163"/>
                  <a:gd name="T7" fmla="*/ 167 h 211"/>
                  <a:gd name="T8" fmla="*/ 33 w 163"/>
                  <a:gd name="T9" fmla="*/ 180 h 211"/>
                  <a:gd name="T10" fmla="*/ 41 w 163"/>
                  <a:gd name="T11" fmla="*/ 190 h 211"/>
                  <a:gd name="T12" fmla="*/ 51 w 163"/>
                  <a:gd name="T13" fmla="*/ 198 h 211"/>
                  <a:gd name="T14" fmla="*/ 59 w 163"/>
                  <a:gd name="T15" fmla="*/ 207 h 211"/>
                  <a:gd name="T16" fmla="*/ 70 w 163"/>
                  <a:gd name="T17" fmla="*/ 211 h 211"/>
                  <a:gd name="T18" fmla="*/ 80 w 163"/>
                  <a:gd name="T19" fmla="*/ 211 h 211"/>
                  <a:gd name="T20" fmla="*/ 80 w 163"/>
                  <a:gd name="T21" fmla="*/ 211 h 211"/>
                  <a:gd name="T22" fmla="*/ 90 w 163"/>
                  <a:gd name="T23" fmla="*/ 211 h 211"/>
                  <a:gd name="T24" fmla="*/ 101 w 163"/>
                  <a:gd name="T25" fmla="*/ 207 h 211"/>
                  <a:gd name="T26" fmla="*/ 111 w 163"/>
                  <a:gd name="T27" fmla="*/ 198 h 211"/>
                  <a:gd name="T28" fmla="*/ 119 w 163"/>
                  <a:gd name="T29" fmla="*/ 190 h 211"/>
                  <a:gd name="T30" fmla="*/ 128 w 163"/>
                  <a:gd name="T31" fmla="*/ 180 h 211"/>
                  <a:gd name="T32" fmla="*/ 136 w 163"/>
                  <a:gd name="T33" fmla="*/ 167 h 211"/>
                  <a:gd name="T34" fmla="*/ 144 w 163"/>
                  <a:gd name="T35" fmla="*/ 153 h 211"/>
                  <a:gd name="T36" fmla="*/ 148 w 163"/>
                  <a:gd name="T37" fmla="*/ 139 h 211"/>
                  <a:gd name="T38" fmla="*/ 148 w 163"/>
                  <a:gd name="T39" fmla="*/ 139 h 211"/>
                  <a:gd name="T40" fmla="*/ 150 w 163"/>
                  <a:gd name="T41" fmla="*/ 139 h 211"/>
                  <a:gd name="T42" fmla="*/ 150 w 163"/>
                  <a:gd name="T43" fmla="*/ 139 h 211"/>
                  <a:gd name="T44" fmla="*/ 152 w 163"/>
                  <a:gd name="T45" fmla="*/ 137 h 211"/>
                  <a:gd name="T46" fmla="*/ 156 w 163"/>
                  <a:gd name="T47" fmla="*/ 132 h 211"/>
                  <a:gd name="T48" fmla="*/ 161 w 163"/>
                  <a:gd name="T49" fmla="*/ 116 h 211"/>
                  <a:gd name="T50" fmla="*/ 163 w 163"/>
                  <a:gd name="T51" fmla="*/ 99 h 211"/>
                  <a:gd name="T52" fmla="*/ 161 w 163"/>
                  <a:gd name="T53" fmla="*/ 95 h 211"/>
                  <a:gd name="T54" fmla="*/ 158 w 163"/>
                  <a:gd name="T55" fmla="*/ 93 h 211"/>
                  <a:gd name="T56" fmla="*/ 158 w 163"/>
                  <a:gd name="T57" fmla="*/ 93 h 211"/>
                  <a:gd name="T58" fmla="*/ 158 w 163"/>
                  <a:gd name="T59" fmla="*/ 93 h 211"/>
                  <a:gd name="T60" fmla="*/ 158 w 163"/>
                  <a:gd name="T61" fmla="*/ 93 h 211"/>
                  <a:gd name="T62" fmla="*/ 158 w 163"/>
                  <a:gd name="T63" fmla="*/ 89 h 211"/>
                  <a:gd name="T64" fmla="*/ 158 w 163"/>
                  <a:gd name="T65" fmla="*/ 89 h 211"/>
                  <a:gd name="T66" fmla="*/ 156 w 163"/>
                  <a:gd name="T67" fmla="*/ 68 h 211"/>
                  <a:gd name="T68" fmla="*/ 150 w 163"/>
                  <a:gd name="T69" fmla="*/ 50 h 211"/>
                  <a:gd name="T70" fmla="*/ 144 w 163"/>
                  <a:gd name="T71" fmla="*/ 35 h 211"/>
                  <a:gd name="T72" fmla="*/ 134 w 163"/>
                  <a:gd name="T73" fmla="*/ 23 h 211"/>
                  <a:gd name="T74" fmla="*/ 121 w 163"/>
                  <a:gd name="T75" fmla="*/ 13 h 211"/>
                  <a:gd name="T76" fmla="*/ 109 w 163"/>
                  <a:gd name="T77" fmla="*/ 7 h 211"/>
                  <a:gd name="T78" fmla="*/ 94 w 163"/>
                  <a:gd name="T79" fmla="*/ 0 h 211"/>
                  <a:gd name="T80" fmla="*/ 80 w 163"/>
                  <a:gd name="T81" fmla="*/ 0 h 211"/>
                  <a:gd name="T82" fmla="*/ 80 w 163"/>
                  <a:gd name="T83" fmla="*/ 0 h 211"/>
                  <a:gd name="T84" fmla="*/ 66 w 163"/>
                  <a:gd name="T85" fmla="*/ 0 h 211"/>
                  <a:gd name="T86" fmla="*/ 53 w 163"/>
                  <a:gd name="T87" fmla="*/ 7 h 211"/>
                  <a:gd name="T88" fmla="*/ 39 w 163"/>
                  <a:gd name="T89" fmla="*/ 13 h 211"/>
                  <a:gd name="T90" fmla="*/ 28 w 163"/>
                  <a:gd name="T91" fmla="*/ 23 h 211"/>
                  <a:gd name="T92" fmla="*/ 18 w 163"/>
                  <a:gd name="T93" fmla="*/ 35 h 211"/>
                  <a:gd name="T94" fmla="*/ 10 w 163"/>
                  <a:gd name="T95" fmla="*/ 50 h 211"/>
                  <a:gd name="T96" fmla="*/ 6 w 163"/>
                  <a:gd name="T97" fmla="*/ 68 h 211"/>
                  <a:gd name="T98" fmla="*/ 4 w 163"/>
                  <a:gd name="T99" fmla="*/ 89 h 211"/>
                  <a:gd name="T100" fmla="*/ 4 w 163"/>
                  <a:gd name="T101" fmla="*/ 89 h 211"/>
                  <a:gd name="T102" fmla="*/ 4 w 163"/>
                  <a:gd name="T103" fmla="*/ 93 h 211"/>
                  <a:gd name="T104" fmla="*/ 4 w 163"/>
                  <a:gd name="T105" fmla="*/ 93 h 211"/>
                  <a:gd name="T106" fmla="*/ 2 w 163"/>
                  <a:gd name="T107" fmla="*/ 95 h 211"/>
                  <a:gd name="T108" fmla="*/ 0 w 163"/>
                  <a:gd name="T109" fmla="*/ 99 h 211"/>
                  <a:gd name="T110" fmla="*/ 2 w 163"/>
                  <a:gd name="T111" fmla="*/ 116 h 211"/>
                  <a:gd name="T112" fmla="*/ 6 w 163"/>
                  <a:gd name="T113" fmla="*/ 130 h 211"/>
                  <a:gd name="T114" fmla="*/ 8 w 163"/>
                  <a:gd name="T115" fmla="*/ 137 h 211"/>
                  <a:gd name="T116" fmla="*/ 12 w 163"/>
                  <a:gd name="T117" fmla="*/ 139 h 211"/>
                  <a:gd name="T118" fmla="*/ 12 w 163"/>
                  <a:gd name="T119" fmla="*/ 13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211">
                    <a:moveTo>
                      <a:pt x="12" y="139"/>
                    </a:moveTo>
                    <a:lnTo>
                      <a:pt x="12" y="139"/>
                    </a:lnTo>
                    <a:lnTo>
                      <a:pt x="18" y="153"/>
                    </a:lnTo>
                    <a:lnTo>
                      <a:pt x="24" y="167"/>
                    </a:lnTo>
                    <a:lnTo>
                      <a:pt x="33" y="180"/>
                    </a:lnTo>
                    <a:lnTo>
                      <a:pt x="41" y="190"/>
                    </a:lnTo>
                    <a:lnTo>
                      <a:pt x="51" y="198"/>
                    </a:lnTo>
                    <a:lnTo>
                      <a:pt x="59" y="207"/>
                    </a:lnTo>
                    <a:lnTo>
                      <a:pt x="70" y="211"/>
                    </a:lnTo>
                    <a:lnTo>
                      <a:pt x="80" y="211"/>
                    </a:lnTo>
                    <a:lnTo>
                      <a:pt x="80" y="211"/>
                    </a:lnTo>
                    <a:lnTo>
                      <a:pt x="90" y="211"/>
                    </a:lnTo>
                    <a:lnTo>
                      <a:pt x="101" y="207"/>
                    </a:lnTo>
                    <a:lnTo>
                      <a:pt x="111" y="198"/>
                    </a:lnTo>
                    <a:lnTo>
                      <a:pt x="119" y="190"/>
                    </a:lnTo>
                    <a:lnTo>
                      <a:pt x="128" y="180"/>
                    </a:lnTo>
                    <a:lnTo>
                      <a:pt x="136" y="167"/>
                    </a:lnTo>
                    <a:lnTo>
                      <a:pt x="144" y="153"/>
                    </a:lnTo>
                    <a:lnTo>
                      <a:pt x="148" y="139"/>
                    </a:lnTo>
                    <a:lnTo>
                      <a:pt x="148" y="139"/>
                    </a:lnTo>
                    <a:lnTo>
                      <a:pt x="150" y="139"/>
                    </a:lnTo>
                    <a:lnTo>
                      <a:pt x="150" y="139"/>
                    </a:lnTo>
                    <a:lnTo>
                      <a:pt x="152" y="137"/>
                    </a:lnTo>
                    <a:lnTo>
                      <a:pt x="156" y="132"/>
                    </a:lnTo>
                    <a:lnTo>
                      <a:pt x="161" y="116"/>
                    </a:lnTo>
                    <a:lnTo>
                      <a:pt x="163" y="99"/>
                    </a:lnTo>
                    <a:lnTo>
                      <a:pt x="161" y="95"/>
                    </a:lnTo>
                    <a:lnTo>
                      <a:pt x="158" y="93"/>
                    </a:lnTo>
                    <a:lnTo>
                      <a:pt x="158" y="93"/>
                    </a:lnTo>
                    <a:lnTo>
                      <a:pt x="158" y="93"/>
                    </a:lnTo>
                    <a:lnTo>
                      <a:pt x="158" y="93"/>
                    </a:lnTo>
                    <a:lnTo>
                      <a:pt x="158" y="89"/>
                    </a:lnTo>
                    <a:lnTo>
                      <a:pt x="158" y="89"/>
                    </a:lnTo>
                    <a:lnTo>
                      <a:pt x="156" y="68"/>
                    </a:lnTo>
                    <a:lnTo>
                      <a:pt x="150" y="50"/>
                    </a:lnTo>
                    <a:lnTo>
                      <a:pt x="144" y="35"/>
                    </a:lnTo>
                    <a:lnTo>
                      <a:pt x="134" y="23"/>
                    </a:lnTo>
                    <a:lnTo>
                      <a:pt x="121" y="13"/>
                    </a:lnTo>
                    <a:lnTo>
                      <a:pt x="109" y="7"/>
                    </a:lnTo>
                    <a:lnTo>
                      <a:pt x="94" y="0"/>
                    </a:lnTo>
                    <a:lnTo>
                      <a:pt x="80" y="0"/>
                    </a:lnTo>
                    <a:lnTo>
                      <a:pt x="80" y="0"/>
                    </a:lnTo>
                    <a:lnTo>
                      <a:pt x="66" y="0"/>
                    </a:lnTo>
                    <a:lnTo>
                      <a:pt x="53" y="7"/>
                    </a:lnTo>
                    <a:lnTo>
                      <a:pt x="39" y="13"/>
                    </a:lnTo>
                    <a:lnTo>
                      <a:pt x="28" y="23"/>
                    </a:lnTo>
                    <a:lnTo>
                      <a:pt x="18" y="35"/>
                    </a:lnTo>
                    <a:lnTo>
                      <a:pt x="10" y="50"/>
                    </a:lnTo>
                    <a:lnTo>
                      <a:pt x="6" y="68"/>
                    </a:lnTo>
                    <a:lnTo>
                      <a:pt x="4" y="89"/>
                    </a:lnTo>
                    <a:lnTo>
                      <a:pt x="4" y="89"/>
                    </a:lnTo>
                    <a:lnTo>
                      <a:pt x="4" y="93"/>
                    </a:lnTo>
                    <a:lnTo>
                      <a:pt x="4" y="93"/>
                    </a:lnTo>
                    <a:lnTo>
                      <a:pt x="2" y="95"/>
                    </a:lnTo>
                    <a:lnTo>
                      <a:pt x="0" y="99"/>
                    </a:lnTo>
                    <a:lnTo>
                      <a:pt x="2" y="116"/>
                    </a:lnTo>
                    <a:lnTo>
                      <a:pt x="6" y="130"/>
                    </a:lnTo>
                    <a:lnTo>
                      <a:pt x="8" y="137"/>
                    </a:lnTo>
                    <a:lnTo>
                      <a:pt x="12" y="139"/>
                    </a:lnTo>
                    <a:lnTo>
                      <a:pt x="12" y="139"/>
                    </a:lnTo>
                    <a:close/>
                  </a:path>
                </a:pathLst>
              </a:custGeom>
              <a:solidFill>
                <a:srgbClr val="DB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
                <a:extLst>
                  <a:ext uri="{FF2B5EF4-FFF2-40B4-BE49-F238E27FC236}">
                    <a16:creationId xmlns:a16="http://schemas.microsoft.com/office/drawing/2014/main" xmlns="" id="{B94FBED8-2B41-9E4B-B62C-189DF7B543F2}"/>
                  </a:ext>
                </a:extLst>
              </p:cNvPr>
              <p:cNvSpPr>
                <a:spLocks/>
              </p:cNvSpPr>
              <p:nvPr/>
            </p:nvSpPr>
            <p:spPr bwMode="auto">
              <a:xfrm>
                <a:off x="169863" y="1860550"/>
                <a:ext cx="285750" cy="336550"/>
              </a:xfrm>
              <a:custGeom>
                <a:avLst/>
                <a:gdLst>
                  <a:gd name="T0" fmla="*/ 76 w 180"/>
                  <a:gd name="T1" fmla="*/ 208 h 212"/>
                  <a:gd name="T2" fmla="*/ 76 w 180"/>
                  <a:gd name="T3" fmla="*/ 208 h 212"/>
                  <a:gd name="T4" fmla="*/ 89 w 180"/>
                  <a:gd name="T5" fmla="*/ 212 h 212"/>
                  <a:gd name="T6" fmla="*/ 105 w 180"/>
                  <a:gd name="T7" fmla="*/ 212 h 212"/>
                  <a:gd name="T8" fmla="*/ 122 w 180"/>
                  <a:gd name="T9" fmla="*/ 210 h 212"/>
                  <a:gd name="T10" fmla="*/ 140 w 180"/>
                  <a:gd name="T11" fmla="*/ 206 h 212"/>
                  <a:gd name="T12" fmla="*/ 155 w 180"/>
                  <a:gd name="T13" fmla="*/ 198 h 212"/>
                  <a:gd name="T14" fmla="*/ 167 w 180"/>
                  <a:gd name="T15" fmla="*/ 186 h 212"/>
                  <a:gd name="T16" fmla="*/ 173 w 180"/>
                  <a:gd name="T17" fmla="*/ 179 h 212"/>
                  <a:gd name="T18" fmla="*/ 175 w 180"/>
                  <a:gd name="T19" fmla="*/ 171 h 212"/>
                  <a:gd name="T20" fmla="*/ 177 w 180"/>
                  <a:gd name="T21" fmla="*/ 163 h 212"/>
                  <a:gd name="T22" fmla="*/ 180 w 180"/>
                  <a:gd name="T23" fmla="*/ 153 h 212"/>
                  <a:gd name="T24" fmla="*/ 180 w 180"/>
                  <a:gd name="T25" fmla="*/ 153 h 212"/>
                  <a:gd name="T26" fmla="*/ 180 w 180"/>
                  <a:gd name="T27" fmla="*/ 132 h 212"/>
                  <a:gd name="T28" fmla="*/ 177 w 180"/>
                  <a:gd name="T29" fmla="*/ 107 h 212"/>
                  <a:gd name="T30" fmla="*/ 173 w 180"/>
                  <a:gd name="T31" fmla="*/ 82 h 212"/>
                  <a:gd name="T32" fmla="*/ 165 w 180"/>
                  <a:gd name="T33" fmla="*/ 58 h 212"/>
                  <a:gd name="T34" fmla="*/ 161 w 180"/>
                  <a:gd name="T35" fmla="*/ 45 h 212"/>
                  <a:gd name="T36" fmla="*/ 155 w 180"/>
                  <a:gd name="T37" fmla="*/ 35 h 212"/>
                  <a:gd name="T38" fmla="*/ 146 w 180"/>
                  <a:gd name="T39" fmla="*/ 25 h 212"/>
                  <a:gd name="T40" fmla="*/ 138 w 180"/>
                  <a:gd name="T41" fmla="*/ 16 h 212"/>
                  <a:gd name="T42" fmla="*/ 130 w 180"/>
                  <a:gd name="T43" fmla="*/ 10 h 212"/>
                  <a:gd name="T44" fmla="*/ 118 w 180"/>
                  <a:gd name="T45" fmla="*/ 4 h 212"/>
                  <a:gd name="T46" fmla="*/ 105 w 180"/>
                  <a:gd name="T47" fmla="*/ 2 h 212"/>
                  <a:gd name="T48" fmla="*/ 91 w 180"/>
                  <a:gd name="T49" fmla="*/ 0 h 212"/>
                  <a:gd name="T50" fmla="*/ 91 w 180"/>
                  <a:gd name="T51" fmla="*/ 0 h 212"/>
                  <a:gd name="T52" fmla="*/ 76 w 180"/>
                  <a:gd name="T53" fmla="*/ 2 h 212"/>
                  <a:gd name="T54" fmla="*/ 62 w 180"/>
                  <a:gd name="T55" fmla="*/ 4 h 212"/>
                  <a:gd name="T56" fmla="*/ 52 w 180"/>
                  <a:gd name="T57" fmla="*/ 8 h 212"/>
                  <a:gd name="T58" fmla="*/ 41 w 180"/>
                  <a:gd name="T59" fmla="*/ 12 h 212"/>
                  <a:gd name="T60" fmla="*/ 33 w 180"/>
                  <a:gd name="T61" fmla="*/ 18 h 212"/>
                  <a:gd name="T62" fmla="*/ 25 w 180"/>
                  <a:gd name="T63" fmla="*/ 27 h 212"/>
                  <a:gd name="T64" fmla="*/ 14 w 180"/>
                  <a:gd name="T65" fmla="*/ 43 h 212"/>
                  <a:gd name="T66" fmla="*/ 6 w 180"/>
                  <a:gd name="T67" fmla="*/ 60 h 212"/>
                  <a:gd name="T68" fmla="*/ 2 w 180"/>
                  <a:gd name="T69" fmla="*/ 76 h 212"/>
                  <a:gd name="T70" fmla="*/ 2 w 180"/>
                  <a:gd name="T71" fmla="*/ 89 h 212"/>
                  <a:gd name="T72" fmla="*/ 0 w 180"/>
                  <a:gd name="T73" fmla="*/ 99 h 212"/>
                  <a:gd name="T74" fmla="*/ 0 w 180"/>
                  <a:gd name="T75" fmla="*/ 99 h 212"/>
                  <a:gd name="T76" fmla="*/ 2 w 180"/>
                  <a:gd name="T77" fmla="*/ 120 h 212"/>
                  <a:gd name="T78" fmla="*/ 8 w 180"/>
                  <a:gd name="T79" fmla="*/ 136 h 212"/>
                  <a:gd name="T80" fmla="*/ 17 w 180"/>
                  <a:gd name="T81" fmla="*/ 155 h 212"/>
                  <a:gd name="T82" fmla="*/ 27 w 180"/>
                  <a:gd name="T83" fmla="*/ 169 h 212"/>
                  <a:gd name="T84" fmla="*/ 37 w 180"/>
                  <a:gd name="T85" fmla="*/ 181 h 212"/>
                  <a:gd name="T86" fmla="*/ 50 w 180"/>
                  <a:gd name="T87" fmla="*/ 194 h 212"/>
                  <a:gd name="T88" fmla="*/ 62 w 180"/>
                  <a:gd name="T89" fmla="*/ 202 h 212"/>
                  <a:gd name="T90" fmla="*/ 76 w 180"/>
                  <a:gd name="T91" fmla="*/ 208 h 212"/>
                  <a:gd name="T92" fmla="*/ 76 w 180"/>
                  <a:gd name="T93" fmla="*/ 2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212">
                    <a:moveTo>
                      <a:pt x="76" y="208"/>
                    </a:moveTo>
                    <a:lnTo>
                      <a:pt x="76" y="208"/>
                    </a:lnTo>
                    <a:lnTo>
                      <a:pt x="89" y="212"/>
                    </a:lnTo>
                    <a:lnTo>
                      <a:pt x="105" y="212"/>
                    </a:lnTo>
                    <a:lnTo>
                      <a:pt x="122" y="210"/>
                    </a:lnTo>
                    <a:lnTo>
                      <a:pt x="140" y="206"/>
                    </a:lnTo>
                    <a:lnTo>
                      <a:pt x="155" y="198"/>
                    </a:lnTo>
                    <a:lnTo>
                      <a:pt x="167" y="186"/>
                    </a:lnTo>
                    <a:lnTo>
                      <a:pt x="173" y="179"/>
                    </a:lnTo>
                    <a:lnTo>
                      <a:pt x="175" y="171"/>
                    </a:lnTo>
                    <a:lnTo>
                      <a:pt x="177" y="163"/>
                    </a:lnTo>
                    <a:lnTo>
                      <a:pt x="180" y="153"/>
                    </a:lnTo>
                    <a:lnTo>
                      <a:pt x="180" y="153"/>
                    </a:lnTo>
                    <a:lnTo>
                      <a:pt x="180" y="132"/>
                    </a:lnTo>
                    <a:lnTo>
                      <a:pt x="177" y="107"/>
                    </a:lnTo>
                    <a:lnTo>
                      <a:pt x="173" y="82"/>
                    </a:lnTo>
                    <a:lnTo>
                      <a:pt x="165" y="58"/>
                    </a:lnTo>
                    <a:lnTo>
                      <a:pt x="161" y="45"/>
                    </a:lnTo>
                    <a:lnTo>
                      <a:pt x="155" y="35"/>
                    </a:lnTo>
                    <a:lnTo>
                      <a:pt x="146" y="25"/>
                    </a:lnTo>
                    <a:lnTo>
                      <a:pt x="138" y="16"/>
                    </a:lnTo>
                    <a:lnTo>
                      <a:pt x="130" y="10"/>
                    </a:lnTo>
                    <a:lnTo>
                      <a:pt x="118" y="4"/>
                    </a:lnTo>
                    <a:lnTo>
                      <a:pt x="105" y="2"/>
                    </a:lnTo>
                    <a:lnTo>
                      <a:pt x="91" y="0"/>
                    </a:lnTo>
                    <a:lnTo>
                      <a:pt x="91" y="0"/>
                    </a:lnTo>
                    <a:lnTo>
                      <a:pt x="76" y="2"/>
                    </a:lnTo>
                    <a:lnTo>
                      <a:pt x="62" y="4"/>
                    </a:lnTo>
                    <a:lnTo>
                      <a:pt x="52" y="8"/>
                    </a:lnTo>
                    <a:lnTo>
                      <a:pt x="41" y="12"/>
                    </a:lnTo>
                    <a:lnTo>
                      <a:pt x="33" y="18"/>
                    </a:lnTo>
                    <a:lnTo>
                      <a:pt x="25" y="27"/>
                    </a:lnTo>
                    <a:lnTo>
                      <a:pt x="14" y="43"/>
                    </a:lnTo>
                    <a:lnTo>
                      <a:pt x="6" y="60"/>
                    </a:lnTo>
                    <a:lnTo>
                      <a:pt x="2" y="76"/>
                    </a:lnTo>
                    <a:lnTo>
                      <a:pt x="2" y="89"/>
                    </a:lnTo>
                    <a:lnTo>
                      <a:pt x="0" y="99"/>
                    </a:lnTo>
                    <a:lnTo>
                      <a:pt x="0" y="99"/>
                    </a:lnTo>
                    <a:lnTo>
                      <a:pt x="2" y="120"/>
                    </a:lnTo>
                    <a:lnTo>
                      <a:pt x="8" y="136"/>
                    </a:lnTo>
                    <a:lnTo>
                      <a:pt x="17" y="155"/>
                    </a:lnTo>
                    <a:lnTo>
                      <a:pt x="27" y="169"/>
                    </a:lnTo>
                    <a:lnTo>
                      <a:pt x="37" y="181"/>
                    </a:lnTo>
                    <a:lnTo>
                      <a:pt x="50" y="194"/>
                    </a:lnTo>
                    <a:lnTo>
                      <a:pt x="62" y="202"/>
                    </a:lnTo>
                    <a:lnTo>
                      <a:pt x="76" y="208"/>
                    </a:lnTo>
                    <a:lnTo>
                      <a:pt x="76" y="208"/>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
                <a:extLst>
                  <a:ext uri="{FF2B5EF4-FFF2-40B4-BE49-F238E27FC236}">
                    <a16:creationId xmlns:a16="http://schemas.microsoft.com/office/drawing/2014/main" xmlns="" id="{7BA00501-185F-3649-A1AC-C3EBAA9BEA5B}"/>
                  </a:ext>
                </a:extLst>
              </p:cNvPr>
              <p:cNvSpPr>
                <a:spLocks/>
              </p:cNvSpPr>
              <p:nvPr/>
            </p:nvSpPr>
            <p:spPr bwMode="auto">
              <a:xfrm>
                <a:off x="169863" y="2252663"/>
                <a:ext cx="520700" cy="522288"/>
              </a:xfrm>
              <a:custGeom>
                <a:avLst/>
                <a:gdLst>
                  <a:gd name="T0" fmla="*/ 165 w 328"/>
                  <a:gd name="T1" fmla="*/ 250 h 329"/>
                  <a:gd name="T2" fmla="*/ 165 w 328"/>
                  <a:gd name="T3" fmla="*/ 250 h 329"/>
                  <a:gd name="T4" fmla="*/ 169 w 328"/>
                  <a:gd name="T5" fmla="*/ 236 h 329"/>
                  <a:gd name="T6" fmla="*/ 180 w 328"/>
                  <a:gd name="T7" fmla="*/ 203 h 329"/>
                  <a:gd name="T8" fmla="*/ 186 w 328"/>
                  <a:gd name="T9" fmla="*/ 180 h 329"/>
                  <a:gd name="T10" fmla="*/ 190 w 328"/>
                  <a:gd name="T11" fmla="*/ 153 h 329"/>
                  <a:gd name="T12" fmla="*/ 194 w 328"/>
                  <a:gd name="T13" fmla="*/ 128 h 329"/>
                  <a:gd name="T14" fmla="*/ 196 w 328"/>
                  <a:gd name="T15" fmla="*/ 100 h 329"/>
                  <a:gd name="T16" fmla="*/ 196 w 328"/>
                  <a:gd name="T17" fmla="*/ 100 h 329"/>
                  <a:gd name="T18" fmla="*/ 194 w 328"/>
                  <a:gd name="T19" fmla="*/ 87 h 329"/>
                  <a:gd name="T20" fmla="*/ 192 w 328"/>
                  <a:gd name="T21" fmla="*/ 75 h 329"/>
                  <a:gd name="T22" fmla="*/ 188 w 328"/>
                  <a:gd name="T23" fmla="*/ 64 h 329"/>
                  <a:gd name="T24" fmla="*/ 182 w 328"/>
                  <a:gd name="T25" fmla="*/ 54 h 329"/>
                  <a:gd name="T26" fmla="*/ 173 w 328"/>
                  <a:gd name="T27" fmla="*/ 46 h 329"/>
                  <a:gd name="T28" fmla="*/ 165 w 328"/>
                  <a:gd name="T29" fmla="*/ 38 h 329"/>
                  <a:gd name="T30" fmla="*/ 144 w 328"/>
                  <a:gd name="T31" fmla="*/ 23 h 329"/>
                  <a:gd name="T32" fmla="*/ 124 w 328"/>
                  <a:gd name="T33" fmla="*/ 13 h 329"/>
                  <a:gd name="T34" fmla="*/ 103 w 328"/>
                  <a:gd name="T35" fmla="*/ 5 h 329"/>
                  <a:gd name="T36" fmla="*/ 83 w 328"/>
                  <a:gd name="T37" fmla="*/ 0 h 329"/>
                  <a:gd name="T38" fmla="*/ 66 w 328"/>
                  <a:gd name="T39" fmla="*/ 0 h 329"/>
                  <a:gd name="T40" fmla="*/ 66 w 328"/>
                  <a:gd name="T41" fmla="*/ 0 h 329"/>
                  <a:gd name="T42" fmla="*/ 52 w 328"/>
                  <a:gd name="T43" fmla="*/ 3 h 329"/>
                  <a:gd name="T44" fmla="*/ 39 w 328"/>
                  <a:gd name="T45" fmla="*/ 7 h 329"/>
                  <a:gd name="T46" fmla="*/ 29 w 328"/>
                  <a:gd name="T47" fmla="*/ 15 h 329"/>
                  <a:gd name="T48" fmla="*/ 19 w 328"/>
                  <a:gd name="T49" fmla="*/ 25 h 329"/>
                  <a:gd name="T50" fmla="*/ 10 w 328"/>
                  <a:gd name="T51" fmla="*/ 38 h 329"/>
                  <a:gd name="T52" fmla="*/ 6 w 328"/>
                  <a:gd name="T53" fmla="*/ 54 h 329"/>
                  <a:gd name="T54" fmla="*/ 2 w 328"/>
                  <a:gd name="T55" fmla="*/ 71 h 329"/>
                  <a:gd name="T56" fmla="*/ 0 w 328"/>
                  <a:gd name="T57" fmla="*/ 87 h 329"/>
                  <a:gd name="T58" fmla="*/ 0 w 328"/>
                  <a:gd name="T59" fmla="*/ 87 h 329"/>
                  <a:gd name="T60" fmla="*/ 0 w 328"/>
                  <a:gd name="T61" fmla="*/ 329 h 329"/>
                  <a:gd name="T62" fmla="*/ 328 w 328"/>
                  <a:gd name="T63" fmla="*/ 329 h 329"/>
                  <a:gd name="T64" fmla="*/ 328 w 328"/>
                  <a:gd name="T65" fmla="*/ 329 h 329"/>
                  <a:gd name="T66" fmla="*/ 326 w 328"/>
                  <a:gd name="T67" fmla="*/ 308 h 329"/>
                  <a:gd name="T68" fmla="*/ 324 w 328"/>
                  <a:gd name="T69" fmla="*/ 300 h 329"/>
                  <a:gd name="T70" fmla="*/ 322 w 328"/>
                  <a:gd name="T71" fmla="*/ 291 h 329"/>
                  <a:gd name="T72" fmla="*/ 318 w 328"/>
                  <a:gd name="T73" fmla="*/ 283 h 329"/>
                  <a:gd name="T74" fmla="*/ 312 w 328"/>
                  <a:gd name="T75" fmla="*/ 277 h 329"/>
                  <a:gd name="T76" fmla="*/ 303 w 328"/>
                  <a:gd name="T77" fmla="*/ 271 h 329"/>
                  <a:gd name="T78" fmla="*/ 295 w 328"/>
                  <a:gd name="T79" fmla="*/ 267 h 329"/>
                  <a:gd name="T80" fmla="*/ 274 w 328"/>
                  <a:gd name="T81" fmla="*/ 258 h 329"/>
                  <a:gd name="T82" fmla="*/ 246 w 328"/>
                  <a:gd name="T83" fmla="*/ 254 h 329"/>
                  <a:gd name="T84" fmla="*/ 208 w 328"/>
                  <a:gd name="T85" fmla="*/ 250 h 329"/>
                  <a:gd name="T86" fmla="*/ 165 w 328"/>
                  <a:gd name="T87" fmla="*/ 250 h 329"/>
                  <a:gd name="T88" fmla="*/ 165 w 328"/>
                  <a:gd name="T89" fmla="*/ 25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8" h="329">
                    <a:moveTo>
                      <a:pt x="165" y="250"/>
                    </a:moveTo>
                    <a:lnTo>
                      <a:pt x="165" y="250"/>
                    </a:lnTo>
                    <a:lnTo>
                      <a:pt x="169" y="236"/>
                    </a:lnTo>
                    <a:lnTo>
                      <a:pt x="180" y="203"/>
                    </a:lnTo>
                    <a:lnTo>
                      <a:pt x="186" y="180"/>
                    </a:lnTo>
                    <a:lnTo>
                      <a:pt x="190" y="153"/>
                    </a:lnTo>
                    <a:lnTo>
                      <a:pt x="194" y="128"/>
                    </a:lnTo>
                    <a:lnTo>
                      <a:pt x="196" y="100"/>
                    </a:lnTo>
                    <a:lnTo>
                      <a:pt x="196" y="100"/>
                    </a:lnTo>
                    <a:lnTo>
                      <a:pt x="194" y="87"/>
                    </a:lnTo>
                    <a:lnTo>
                      <a:pt x="192" y="75"/>
                    </a:lnTo>
                    <a:lnTo>
                      <a:pt x="188" y="64"/>
                    </a:lnTo>
                    <a:lnTo>
                      <a:pt x="182" y="54"/>
                    </a:lnTo>
                    <a:lnTo>
                      <a:pt x="173" y="46"/>
                    </a:lnTo>
                    <a:lnTo>
                      <a:pt x="165" y="38"/>
                    </a:lnTo>
                    <a:lnTo>
                      <a:pt x="144" y="23"/>
                    </a:lnTo>
                    <a:lnTo>
                      <a:pt x="124" y="13"/>
                    </a:lnTo>
                    <a:lnTo>
                      <a:pt x="103" y="5"/>
                    </a:lnTo>
                    <a:lnTo>
                      <a:pt x="83" y="0"/>
                    </a:lnTo>
                    <a:lnTo>
                      <a:pt x="66" y="0"/>
                    </a:lnTo>
                    <a:lnTo>
                      <a:pt x="66" y="0"/>
                    </a:lnTo>
                    <a:lnTo>
                      <a:pt x="52" y="3"/>
                    </a:lnTo>
                    <a:lnTo>
                      <a:pt x="39" y="7"/>
                    </a:lnTo>
                    <a:lnTo>
                      <a:pt x="29" y="15"/>
                    </a:lnTo>
                    <a:lnTo>
                      <a:pt x="19" y="25"/>
                    </a:lnTo>
                    <a:lnTo>
                      <a:pt x="10" y="38"/>
                    </a:lnTo>
                    <a:lnTo>
                      <a:pt x="6" y="54"/>
                    </a:lnTo>
                    <a:lnTo>
                      <a:pt x="2" y="71"/>
                    </a:lnTo>
                    <a:lnTo>
                      <a:pt x="0" y="87"/>
                    </a:lnTo>
                    <a:lnTo>
                      <a:pt x="0" y="87"/>
                    </a:lnTo>
                    <a:lnTo>
                      <a:pt x="0" y="329"/>
                    </a:lnTo>
                    <a:lnTo>
                      <a:pt x="328" y="329"/>
                    </a:lnTo>
                    <a:lnTo>
                      <a:pt x="328" y="329"/>
                    </a:lnTo>
                    <a:lnTo>
                      <a:pt x="326" y="308"/>
                    </a:lnTo>
                    <a:lnTo>
                      <a:pt x="324" y="300"/>
                    </a:lnTo>
                    <a:lnTo>
                      <a:pt x="322" y="291"/>
                    </a:lnTo>
                    <a:lnTo>
                      <a:pt x="318" y="283"/>
                    </a:lnTo>
                    <a:lnTo>
                      <a:pt x="312" y="277"/>
                    </a:lnTo>
                    <a:lnTo>
                      <a:pt x="303" y="271"/>
                    </a:lnTo>
                    <a:lnTo>
                      <a:pt x="295" y="267"/>
                    </a:lnTo>
                    <a:lnTo>
                      <a:pt x="274" y="258"/>
                    </a:lnTo>
                    <a:lnTo>
                      <a:pt x="246" y="254"/>
                    </a:lnTo>
                    <a:lnTo>
                      <a:pt x="208" y="250"/>
                    </a:lnTo>
                    <a:lnTo>
                      <a:pt x="165" y="250"/>
                    </a:lnTo>
                    <a:lnTo>
                      <a:pt x="165" y="250"/>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
                <a:extLst>
                  <a:ext uri="{FF2B5EF4-FFF2-40B4-BE49-F238E27FC236}">
                    <a16:creationId xmlns:a16="http://schemas.microsoft.com/office/drawing/2014/main" xmlns="" id="{2C75E3BC-7342-5B4E-AC90-4D990159D1F0}"/>
                  </a:ext>
                </a:extLst>
              </p:cNvPr>
              <p:cNvSpPr>
                <a:spLocks/>
              </p:cNvSpPr>
              <p:nvPr/>
            </p:nvSpPr>
            <p:spPr bwMode="auto">
              <a:xfrm>
                <a:off x="536576" y="2122488"/>
                <a:ext cx="828675" cy="652463"/>
              </a:xfrm>
              <a:custGeom>
                <a:avLst/>
                <a:gdLst>
                  <a:gd name="T0" fmla="*/ 522 w 522"/>
                  <a:gd name="T1" fmla="*/ 283 h 411"/>
                  <a:gd name="T2" fmla="*/ 456 w 522"/>
                  <a:gd name="T3" fmla="*/ 0 h 411"/>
                  <a:gd name="T4" fmla="*/ 260 w 522"/>
                  <a:gd name="T5" fmla="*/ 0 h 411"/>
                  <a:gd name="T6" fmla="*/ 64 w 522"/>
                  <a:gd name="T7" fmla="*/ 0 h 411"/>
                  <a:gd name="T8" fmla="*/ 0 w 522"/>
                  <a:gd name="T9" fmla="*/ 283 h 411"/>
                  <a:gd name="T10" fmla="*/ 0 w 522"/>
                  <a:gd name="T11" fmla="*/ 283 h 411"/>
                  <a:gd name="T12" fmla="*/ 6 w 522"/>
                  <a:gd name="T13" fmla="*/ 283 h 411"/>
                  <a:gd name="T14" fmla="*/ 25 w 522"/>
                  <a:gd name="T15" fmla="*/ 285 h 411"/>
                  <a:gd name="T16" fmla="*/ 50 w 522"/>
                  <a:gd name="T17" fmla="*/ 289 h 411"/>
                  <a:gd name="T18" fmla="*/ 64 w 522"/>
                  <a:gd name="T19" fmla="*/ 291 h 411"/>
                  <a:gd name="T20" fmla="*/ 81 w 522"/>
                  <a:gd name="T21" fmla="*/ 297 h 411"/>
                  <a:gd name="T22" fmla="*/ 95 w 522"/>
                  <a:gd name="T23" fmla="*/ 303 h 411"/>
                  <a:gd name="T24" fmla="*/ 109 w 522"/>
                  <a:gd name="T25" fmla="*/ 312 h 411"/>
                  <a:gd name="T26" fmla="*/ 122 w 522"/>
                  <a:gd name="T27" fmla="*/ 322 h 411"/>
                  <a:gd name="T28" fmla="*/ 134 w 522"/>
                  <a:gd name="T29" fmla="*/ 334 h 411"/>
                  <a:gd name="T30" fmla="*/ 145 w 522"/>
                  <a:gd name="T31" fmla="*/ 349 h 411"/>
                  <a:gd name="T32" fmla="*/ 153 w 522"/>
                  <a:gd name="T33" fmla="*/ 365 h 411"/>
                  <a:gd name="T34" fmla="*/ 157 w 522"/>
                  <a:gd name="T35" fmla="*/ 386 h 411"/>
                  <a:gd name="T36" fmla="*/ 159 w 522"/>
                  <a:gd name="T37" fmla="*/ 411 h 411"/>
                  <a:gd name="T38" fmla="*/ 260 w 522"/>
                  <a:gd name="T39" fmla="*/ 411 h 411"/>
                  <a:gd name="T40" fmla="*/ 363 w 522"/>
                  <a:gd name="T41" fmla="*/ 411 h 411"/>
                  <a:gd name="T42" fmla="*/ 363 w 522"/>
                  <a:gd name="T43" fmla="*/ 411 h 411"/>
                  <a:gd name="T44" fmla="*/ 363 w 522"/>
                  <a:gd name="T45" fmla="*/ 386 h 411"/>
                  <a:gd name="T46" fmla="*/ 369 w 522"/>
                  <a:gd name="T47" fmla="*/ 365 h 411"/>
                  <a:gd name="T48" fmla="*/ 378 w 522"/>
                  <a:gd name="T49" fmla="*/ 349 h 411"/>
                  <a:gd name="T50" fmla="*/ 388 w 522"/>
                  <a:gd name="T51" fmla="*/ 334 h 411"/>
                  <a:gd name="T52" fmla="*/ 398 w 522"/>
                  <a:gd name="T53" fmla="*/ 322 h 411"/>
                  <a:gd name="T54" fmla="*/ 413 w 522"/>
                  <a:gd name="T55" fmla="*/ 312 h 411"/>
                  <a:gd name="T56" fmla="*/ 427 w 522"/>
                  <a:gd name="T57" fmla="*/ 303 h 411"/>
                  <a:gd name="T58" fmla="*/ 442 w 522"/>
                  <a:gd name="T59" fmla="*/ 297 h 411"/>
                  <a:gd name="T60" fmla="*/ 456 w 522"/>
                  <a:gd name="T61" fmla="*/ 291 h 411"/>
                  <a:gd name="T62" fmla="*/ 471 w 522"/>
                  <a:gd name="T63" fmla="*/ 289 h 411"/>
                  <a:gd name="T64" fmla="*/ 497 w 522"/>
                  <a:gd name="T65" fmla="*/ 285 h 411"/>
                  <a:gd name="T66" fmla="*/ 514 w 522"/>
                  <a:gd name="T67" fmla="*/ 283 h 411"/>
                  <a:gd name="T68" fmla="*/ 522 w 522"/>
                  <a:gd name="T69" fmla="*/ 283 h 411"/>
                  <a:gd name="T70" fmla="*/ 522 w 522"/>
                  <a:gd name="T71" fmla="*/ 283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2" h="411">
                    <a:moveTo>
                      <a:pt x="522" y="283"/>
                    </a:moveTo>
                    <a:lnTo>
                      <a:pt x="456" y="0"/>
                    </a:lnTo>
                    <a:lnTo>
                      <a:pt x="260" y="0"/>
                    </a:lnTo>
                    <a:lnTo>
                      <a:pt x="64" y="0"/>
                    </a:lnTo>
                    <a:lnTo>
                      <a:pt x="0" y="283"/>
                    </a:lnTo>
                    <a:lnTo>
                      <a:pt x="0" y="283"/>
                    </a:lnTo>
                    <a:lnTo>
                      <a:pt x="6" y="283"/>
                    </a:lnTo>
                    <a:lnTo>
                      <a:pt x="25" y="285"/>
                    </a:lnTo>
                    <a:lnTo>
                      <a:pt x="50" y="289"/>
                    </a:lnTo>
                    <a:lnTo>
                      <a:pt x="64" y="291"/>
                    </a:lnTo>
                    <a:lnTo>
                      <a:pt x="81" y="297"/>
                    </a:lnTo>
                    <a:lnTo>
                      <a:pt x="95" y="303"/>
                    </a:lnTo>
                    <a:lnTo>
                      <a:pt x="109" y="312"/>
                    </a:lnTo>
                    <a:lnTo>
                      <a:pt x="122" y="322"/>
                    </a:lnTo>
                    <a:lnTo>
                      <a:pt x="134" y="334"/>
                    </a:lnTo>
                    <a:lnTo>
                      <a:pt x="145" y="349"/>
                    </a:lnTo>
                    <a:lnTo>
                      <a:pt x="153" y="365"/>
                    </a:lnTo>
                    <a:lnTo>
                      <a:pt x="157" y="386"/>
                    </a:lnTo>
                    <a:lnTo>
                      <a:pt x="159" y="411"/>
                    </a:lnTo>
                    <a:lnTo>
                      <a:pt x="260" y="411"/>
                    </a:lnTo>
                    <a:lnTo>
                      <a:pt x="363" y="411"/>
                    </a:lnTo>
                    <a:lnTo>
                      <a:pt x="363" y="411"/>
                    </a:lnTo>
                    <a:lnTo>
                      <a:pt x="363" y="386"/>
                    </a:lnTo>
                    <a:lnTo>
                      <a:pt x="369" y="365"/>
                    </a:lnTo>
                    <a:lnTo>
                      <a:pt x="378" y="349"/>
                    </a:lnTo>
                    <a:lnTo>
                      <a:pt x="388" y="334"/>
                    </a:lnTo>
                    <a:lnTo>
                      <a:pt x="398" y="322"/>
                    </a:lnTo>
                    <a:lnTo>
                      <a:pt x="413" y="312"/>
                    </a:lnTo>
                    <a:lnTo>
                      <a:pt x="427" y="303"/>
                    </a:lnTo>
                    <a:lnTo>
                      <a:pt x="442" y="297"/>
                    </a:lnTo>
                    <a:lnTo>
                      <a:pt x="456" y="291"/>
                    </a:lnTo>
                    <a:lnTo>
                      <a:pt x="471" y="289"/>
                    </a:lnTo>
                    <a:lnTo>
                      <a:pt x="497" y="285"/>
                    </a:lnTo>
                    <a:lnTo>
                      <a:pt x="514" y="283"/>
                    </a:lnTo>
                    <a:lnTo>
                      <a:pt x="522" y="283"/>
                    </a:lnTo>
                    <a:lnTo>
                      <a:pt x="522" y="283"/>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0">
                <a:extLst>
                  <a:ext uri="{FF2B5EF4-FFF2-40B4-BE49-F238E27FC236}">
                    <a16:creationId xmlns:a16="http://schemas.microsoft.com/office/drawing/2014/main" xmlns="" id="{D94AB0EE-A97C-AD41-ABD8-E13F787CBFD8}"/>
                  </a:ext>
                </a:extLst>
              </p:cNvPr>
              <p:cNvSpPr>
                <a:spLocks/>
              </p:cNvSpPr>
              <p:nvPr/>
            </p:nvSpPr>
            <p:spPr bwMode="auto">
              <a:xfrm>
                <a:off x="1447801" y="1860550"/>
                <a:ext cx="280988" cy="336550"/>
              </a:xfrm>
              <a:custGeom>
                <a:avLst/>
                <a:gdLst>
                  <a:gd name="T0" fmla="*/ 103 w 177"/>
                  <a:gd name="T1" fmla="*/ 208 h 212"/>
                  <a:gd name="T2" fmla="*/ 103 w 177"/>
                  <a:gd name="T3" fmla="*/ 208 h 212"/>
                  <a:gd name="T4" fmla="*/ 115 w 177"/>
                  <a:gd name="T5" fmla="*/ 202 h 212"/>
                  <a:gd name="T6" fmla="*/ 128 w 177"/>
                  <a:gd name="T7" fmla="*/ 192 h 212"/>
                  <a:gd name="T8" fmla="*/ 140 w 177"/>
                  <a:gd name="T9" fmla="*/ 181 h 212"/>
                  <a:gd name="T10" fmla="*/ 152 w 177"/>
                  <a:gd name="T11" fmla="*/ 169 h 212"/>
                  <a:gd name="T12" fmla="*/ 163 w 177"/>
                  <a:gd name="T13" fmla="*/ 153 h 212"/>
                  <a:gd name="T14" fmla="*/ 171 w 177"/>
                  <a:gd name="T15" fmla="*/ 136 h 212"/>
                  <a:gd name="T16" fmla="*/ 175 w 177"/>
                  <a:gd name="T17" fmla="*/ 117 h 212"/>
                  <a:gd name="T18" fmla="*/ 177 w 177"/>
                  <a:gd name="T19" fmla="*/ 99 h 212"/>
                  <a:gd name="T20" fmla="*/ 177 w 177"/>
                  <a:gd name="T21" fmla="*/ 99 h 212"/>
                  <a:gd name="T22" fmla="*/ 177 w 177"/>
                  <a:gd name="T23" fmla="*/ 89 h 212"/>
                  <a:gd name="T24" fmla="*/ 175 w 177"/>
                  <a:gd name="T25" fmla="*/ 74 h 212"/>
                  <a:gd name="T26" fmla="*/ 171 w 177"/>
                  <a:gd name="T27" fmla="*/ 60 h 212"/>
                  <a:gd name="T28" fmla="*/ 165 w 177"/>
                  <a:gd name="T29" fmla="*/ 41 h 212"/>
                  <a:gd name="T30" fmla="*/ 152 w 177"/>
                  <a:gd name="T31" fmla="*/ 27 h 212"/>
                  <a:gd name="T32" fmla="*/ 146 w 177"/>
                  <a:gd name="T33" fmla="*/ 18 h 212"/>
                  <a:gd name="T34" fmla="*/ 138 w 177"/>
                  <a:gd name="T35" fmla="*/ 12 h 212"/>
                  <a:gd name="T36" fmla="*/ 128 w 177"/>
                  <a:gd name="T37" fmla="*/ 8 h 212"/>
                  <a:gd name="T38" fmla="*/ 115 w 177"/>
                  <a:gd name="T39" fmla="*/ 4 h 212"/>
                  <a:gd name="T40" fmla="*/ 103 w 177"/>
                  <a:gd name="T41" fmla="*/ 0 h 212"/>
                  <a:gd name="T42" fmla="*/ 88 w 177"/>
                  <a:gd name="T43" fmla="*/ 0 h 212"/>
                  <a:gd name="T44" fmla="*/ 88 w 177"/>
                  <a:gd name="T45" fmla="*/ 0 h 212"/>
                  <a:gd name="T46" fmla="*/ 74 w 177"/>
                  <a:gd name="T47" fmla="*/ 0 h 212"/>
                  <a:gd name="T48" fmla="*/ 62 w 177"/>
                  <a:gd name="T49" fmla="*/ 4 h 212"/>
                  <a:gd name="T50" fmla="*/ 49 w 177"/>
                  <a:gd name="T51" fmla="*/ 10 h 212"/>
                  <a:gd name="T52" fmla="*/ 39 w 177"/>
                  <a:gd name="T53" fmla="*/ 16 h 212"/>
                  <a:gd name="T54" fmla="*/ 31 w 177"/>
                  <a:gd name="T55" fmla="*/ 25 h 212"/>
                  <a:gd name="T56" fmla="*/ 24 w 177"/>
                  <a:gd name="T57" fmla="*/ 35 h 212"/>
                  <a:gd name="T58" fmla="*/ 18 w 177"/>
                  <a:gd name="T59" fmla="*/ 45 h 212"/>
                  <a:gd name="T60" fmla="*/ 12 w 177"/>
                  <a:gd name="T61" fmla="*/ 56 h 212"/>
                  <a:gd name="T62" fmla="*/ 6 w 177"/>
                  <a:gd name="T63" fmla="*/ 80 h 212"/>
                  <a:gd name="T64" fmla="*/ 2 w 177"/>
                  <a:gd name="T65" fmla="*/ 107 h 212"/>
                  <a:gd name="T66" fmla="*/ 0 w 177"/>
                  <a:gd name="T67" fmla="*/ 132 h 212"/>
                  <a:gd name="T68" fmla="*/ 0 w 177"/>
                  <a:gd name="T69" fmla="*/ 153 h 212"/>
                  <a:gd name="T70" fmla="*/ 0 w 177"/>
                  <a:gd name="T71" fmla="*/ 153 h 212"/>
                  <a:gd name="T72" fmla="*/ 0 w 177"/>
                  <a:gd name="T73" fmla="*/ 163 h 212"/>
                  <a:gd name="T74" fmla="*/ 2 w 177"/>
                  <a:gd name="T75" fmla="*/ 171 h 212"/>
                  <a:gd name="T76" fmla="*/ 6 w 177"/>
                  <a:gd name="T77" fmla="*/ 179 h 212"/>
                  <a:gd name="T78" fmla="*/ 10 w 177"/>
                  <a:gd name="T79" fmla="*/ 186 h 212"/>
                  <a:gd name="T80" fmla="*/ 22 w 177"/>
                  <a:gd name="T81" fmla="*/ 196 h 212"/>
                  <a:gd name="T82" fmla="*/ 39 w 177"/>
                  <a:gd name="T83" fmla="*/ 204 h 212"/>
                  <a:gd name="T84" fmla="*/ 55 w 177"/>
                  <a:gd name="T85" fmla="*/ 210 h 212"/>
                  <a:gd name="T86" fmla="*/ 74 w 177"/>
                  <a:gd name="T87" fmla="*/ 212 h 212"/>
                  <a:gd name="T88" fmla="*/ 88 w 177"/>
                  <a:gd name="T89" fmla="*/ 210 h 212"/>
                  <a:gd name="T90" fmla="*/ 103 w 177"/>
                  <a:gd name="T91" fmla="*/ 208 h 212"/>
                  <a:gd name="T92" fmla="*/ 103 w 177"/>
                  <a:gd name="T93" fmla="*/ 2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12">
                    <a:moveTo>
                      <a:pt x="103" y="208"/>
                    </a:moveTo>
                    <a:lnTo>
                      <a:pt x="103" y="208"/>
                    </a:lnTo>
                    <a:lnTo>
                      <a:pt x="115" y="202"/>
                    </a:lnTo>
                    <a:lnTo>
                      <a:pt x="128" y="192"/>
                    </a:lnTo>
                    <a:lnTo>
                      <a:pt x="140" y="181"/>
                    </a:lnTo>
                    <a:lnTo>
                      <a:pt x="152" y="169"/>
                    </a:lnTo>
                    <a:lnTo>
                      <a:pt x="163" y="153"/>
                    </a:lnTo>
                    <a:lnTo>
                      <a:pt x="171" y="136"/>
                    </a:lnTo>
                    <a:lnTo>
                      <a:pt x="175" y="117"/>
                    </a:lnTo>
                    <a:lnTo>
                      <a:pt x="177" y="99"/>
                    </a:lnTo>
                    <a:lnTo>
                      <a:pt x="177" y="99"/>
                    </a:lnTo>
                    <a:lnTo>
                      <a:pt x="177" y="89"/>
                    </a:lnTo>
                    <a:lnTo>
                      <a:pt x="175" y="74"/>
                    </a:lnTo>
                    <a:lnTo>
                      <a:pt x="171" y="60"/>
                    </a:lnTo>
                    <a:lnTo>
                      <a:pt x="165" y="41"/>
                    </a:lnTo>
                    <a:lnTo>
                      <a:pt x="152" y="27"/>
                    </a:lnTo>
                    <a:lnTo>
                      <a:pt x="146" y="18"/>
                    </a:lnTo>
                    <a:lnTo>
                      <a:pt x="138" y="12"/>
                    </a:lnTo>
                    <a:lnTo>
                      <a:pt x="128" y="8"/>
                    </a:lnTo>
                    <a:lnTo>
                      <a:pt x="115" y="4"/>
                    </a:lnTo>
                    <a:lnTo>
                      <a:pt x="103" y="0"/>
                    </a:lnTo>
                    <a:lnTo>
                      <a:pt x="88" y="0"/>
                    </a:lnTo>
                    <a:lnTo>
                      <a:pt x="88" y="0"/>
                    </a:lnTo>
                    <a:lnTo>
                      <a:pt x="74" y="0"/>
                    </a:lnTo>
                    <a:lnTo>
                      <a:pt x="62" y="4"/>
                    </a:lnTo>
                    <a:lnTo>
                      <a:pt x="49" y="10"/>
                    </a:lnTo>
                    <a:lnTo>
                      <a:pt x="39" y="16"/>
                    </a:lnTo>
                    <a:lnTo>
                      <a:pt x="31" y="25"/>
                    </a:lnTo>
                    <a:lnTo>
                      <a:pt x="24" y="35"/>
                    </a:lnTo>
                    <a:lnTo>
                      <a:pt x="18" y="45"/>
                    </a:lnTo>
                    <a:lnTo>
                      <a:pt x="12" y="56"/>
                    </a:lnTo>
                    <a:lnTo>
                      <a:pt x="6" y="80"/>
                    </a:lnTo>
                    <a:lnTo>
                      <a:pt x="2" y="107"/>
                    </a:lnTo>
                    <a:lnTo>
                      <a:pt x="0" y="132"/>
                    </a:lnTo>
                    <a:lnTo>
                      <a:pt x="0" y="153"/>
                    </a:lnTo>
                    <a:lnTo>
                      <a:pt x="0" y="153"/>
                    </a:lnTo>
                    <a:lnTo>
                      <a:pt x="0" y="163"/>
                    </a:lnTo>
                    <a:lnTo>
                      <a:pt x="2" y="171"/>
                    </a:lnTo>
                    <a:lnTo>
                      <a:pt x="6" y="179"/>
                    </a:lnTo>
                    <a:lnTo>
                      <a:pt x="10" y="186"/>
                    </a:lnTo>
                    <a:lnTo>
                      <a:pt x="22" y="196"/>
                    </a:lnTo>
                    <a:lnTo>
                      <a:pt x="39" y="204"/>
                    </a:lnTo>
                    <a:lnTo>
                      <a:pt x="55" y="210"/>
                    </a:lnTo>
                    <a:lnTo>
                      <a:pt x="74" y="212"/>
                    </a:lnTo>
                    <a:lnTo>
                      <a:pt x="88" y="210"/>
                    </a:lnTo>
                    <a:lnTo>
                      <a:pt x="103" y="208"/>
                    </a:lnTo>
                    <a:lnTo>
                      <a:pt x="103" y="208"/>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
                <a:extLst>
                  <a:ext uri="{FF2B5EF4-FFF2-40B4-BE49-F238E27FC236}">
                    <a16:creationId xmlns:a16="http://schemas.microsoft.com/office/drawing/2014/main" xmlns="" id="{D4F473A0-0F6D-4D4C-92E1-C98D757F462B}"/>
                  </a:ext>
                </a:extLst>
              </p:cNvPr>
              <p:cNvSpPr>
                <a:spLocks/>
              </p:cNvSpPr>
              <p:nvPr/>
            </p:nvSpPr>
            <p:spPr bwMode="auto">
              <a:xfrm>
                <a:off x="1208088" y="2249488"/>
                <a:ext cx="520700" cy="520700"/>
              </a:xfrm>
              <a:custGeom>
                <a:avLst/>
                <a:gdLst>
                  <a:gd name="T0" fmla="*/ 264 w 328"/>
                  <a:gd name="T1" fmla="*/ 0 h 328"/>
                  <a:gd name="T2" fmla="*/ 264 w 328"/>
                  <a:gd name="T3" fmla="*/ 0 h 328"/>
                  <a:gd name="T4" fmla="*/ 248 w 328"/>
                  <a:gd name="T5" fmla="*/ 2 h 328"/>
                  <a:gd name="T6" fmla="*/ 227 w 328"/>
                  <a:gd name="T7" fmla="*/ 7 h 328"/>
                  <a:gd name="T8" fmla="*/ 206 w 328"/>
                  <a:gd name="T9" fmla="*/ 15 h 328"/>
                  <a:gd name="T10" fmla="*/ 184 w 328"/>
                  <a:gd name="T11" fmla="*/ 25 h 328"/>
                  <a:gd name="T12" fmla="*/ 165 w 328"/>
                  <a:gd name="T13" fmla="*/ 40 h 328"/>
                  <a:gd name="T14" fmla="*/ 157 w 328"/>
                  <a:gd name="T15" fmla="*/ 46 h 328"/>
                  <a:gd name="T16" fmla="*/ 149 w 328"/>
                  <a:gd name="T17" fmla="*/ 56 h 328"/>
                  <a:gd name="T18" fmla="*/ 142 w 328"/>
                  <a:gd name="T19" fmla="*/ 66 h 328"/>
                  <a:gd name="T20" fmla="*/ 138 w 328"/>
                  <a:gd name="T21" fmla="*/ 77 h 328"/>
                  <a:gd name="T22" fmla="*/ 134 w 328"/>
                  <a:gd name="T23" fmla="*/ 89 h 328"/>
                  <a:gd name="T24" fmla="*/ 134 w 328"/>
                  <a:gd name="T25" fmla="*/ 102 h 328"/>
                  <a:gd name="T26" fmla="*/ 134 w 328"/>
                  <a:gd name="T27" fmla="*/ 102 h 328"/>
                  <a:gd name="T28" fmla="*/ 134 w 328"/>
                  <a:gd name="T29" fmla="*/ 128 h 328"/>
                  <a:gd name="T30" fmla="*/ 138 w 328"/>
                  <a:gd name="T31" fmla="*/ 155 h 328"/>
                  <a:gd name="T32" fmla="*/ 144 w 328"/>
                  <a:gd name="T33" fmla="*/ 180 h 328"/>
                  <a:gd name="T34" fmla="*/ 149 w 328"/>
                  <a:gd name="T35" fmla="*/ 203 h 328"/>
                  <a:gd name="T36" fmla="*/ 159 w 328"/>
                  <a:gd name="T37" fmla="*/ 238 h 328"/>
                  <a:gd name="T38" fmla="*/ 165 w 328"/>
                  <a:gd name="T39" fmla="*/ 250 h 328"/>
                  <a:gd name="T40" fmla="*/ 165 w 328"/>
                  <a:gd name="T41" fmla="*/ 250 h 328"/>
                  <a:gd name="T42" fmla="*/ 120 w 328"/>
                  <a:gd name="T43" fmla="*/ 252 h 328"/>
                  <a:gd name="T44" fmla="*/ 85 w 328"/>
                  <a:gd name="T45" fmla="*/ 254 h 328"/>
                  <a:gd name="T46" fmla="*/ 56 w 328"/>
                  <a:gd name="T47" fmla="*/ 260 h 328"/>
                  <a:gd name="T48" fmla="*/ 33 w 328"/>
                  <a:gd name="T49" fmla="*/ 269 h 328"/>
                  <a:gd name="T50" fmla="*/ 25 w 328"/>
                  <a:gd name="T51" fmla="*/ 273 h 328"/>
                  <a:gd name="T52" fmla="*/ 19 w 328"/>
                  <a:gd name="T53" fmla="*/ 279 h 328"/>
                  <a:gd name="T54" fmla="*/ 12 w 328"/>
                  <a:gd name="T55" fmla="*/ 285 h 328"/>
                  <a:gd name="T56" fmla="*/ 8 w 328"/>
                  <a:gd name="T57" fmla="*/ 291 h 328"/>
                  <a:gd name="T58" fmla="*/ 4 w 328"/>
                  <a:gd name="T59" fmla="*/ 300 h 328"/>
                  <a:gd name="T60" fmla="*/ 2 w 328"/>
                  <a:gd name="T61" fmla="*/ 308 h 328"/>
                  <a:gd name="T62" fmla="*/ 0 w 328"/>
                  <a:gd name="T63" fmla="*/ 328 h 328"/>
                  <a:gd name="T64" fmla="*/ 328 w 328"/>
                  <a:gd name="T65" fmla="*/ 328 h 328"/>
                  <a:gd name="T66" fmla="*/ 328 w 328"/>
                  <a:gd name="T67" fmla="*/ 328 h 328"/>
                  <a:gd name="T68" fmla="*/ 328 w 328"/>
                  <a:gd name="T69" fmla="*/ 89 h 328"/>
                  <a:gd name="T70" fmla="*/ 328 w 328"/>
                  <a:gd name="T71" fmla="*/ 89 h 328"/>
                  <a:gd name="T72" fmla="*/ 328 w 328"/>
                  <a:gd name="T73" fmla="*/ 71 h 328"/>
                  <a:gd name="T74" fmla="*/ 324 w 328"/>
                  <a:gd name="T75" fmla="*/ 54 h 328"/>
                  <a:gd name="T76" fmla="*/ 318 w 328"/>
                  <a:gd name="T77" fmla="*/ 40 h 328"/>
                  <a:gd name="T78" fmla="*/ 312 w 328"/>
                  <a:gd name="T79" fmla="*/ 27 h 328"/>
                  <a:gd name="T80" fmla="*/ 301 w 328"/>
                  <a:gd name="T81" fmla="*/ 17 h 328"/>
                  <a:gd name="T82" fmla="*/ 291 w 328"/>
                  <a:gd name="T83" fmla="*/ 9 h 328"/>
                  <a:gd name="T84" fmla="*/ 279 w 328"/>
                  <a:gd name="T85" fmla="*/ 2 h 328"/>
                  <a:gd name="T86" fmla="*/ 264 w 328"/>
                  <a:gd name="T87" fmla="*/ 0 h 328"/>
                  <a:gd name="T88" fmla="*/ 264 w 328"/>
                  <a:gd name="T89"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8" h="328">
                    <a:moveTo>
                      <a:pt x="264" y="0"/>
                    </a:moveTo>
                    <a:lnTo>
                      <a:pt x="264" y="0"/>
                    </a:lnTo>
                    <a:lnTo>
                      <a:pt x="248" y="2"/>
                    </a:lnTo>
                    <a:lnTo>
                      <a:pt x="227" y="7"/>
                    </a:lnTo>
                    <a:lnTo>
                      <a:pt x="206" y="15"/>
                    </a:lnTo>
                    <a:lnTo>
                      <a:pt x="184" y="25"/>
                    </a:lnTo>
                    <a:lnTo>
                      <a:pt x="165" y="40"/>
                    </a:lnTo>
                    <a:lnTo>
                      <a:pt x="157" y="46"/>
                    </a:lnTo>
                    <a:lnTo>
                      <a:pt x="149" y="56"/>
                    </a:lnTo>
                    <a:lnTo>
                      <a:pt x="142" y="66"/>
                    </a:lnTo>
                    <a:lnTo>
                      <a:pt x="138" y="77"/>
                    </a:lnTo>
                    <a:lnTo>
                      <a:pt x="134" y="89"/>
                    </a:lnTo>
                    <a:lnTo>
                      <a:pt x="134" y="102"/>
                    </a:lnTo>
                    <a:lnTo>
                      <a:pt x="134" y="102"/>
                    </a:lnTo>
                    <a:lnTo>
                      <a:pt x="134" y="128"/>
                    </a:lnTo>
                    <a:lnTo>
                      <a:pt x="138" y="155"/>
                    </a:lnTo>
                    <a:lnTo>
                      <a:pt x="144" y="180"/>
                    </a:lnTo>
                    <a:lnTo>
                      <a:pt x="149" y="203"/>
                    </a:lnTo>
                    <a:lnTo>
                      <a:pt x="159" y="238"/>
                    </a:lnTo>
                    <a:lnTo>
                      <a:pt x="165" y="250"/>
                    </a:lnTo>
                    <a:lnTo>
                      <a:pt x="165" y="250"/>
                    </a:lnTo>
                    <a:lnTo>
                      <a:pt x="120" y="252"/>
                    </a:lnTo>
                    <a:lnTo>
                      <a:pt x="85" y="254"/>
                    </a:lnTo>
                    <a:lnTo>
                      <a:pt x="56" y="260"/>
                    </a:lnTo>
                    <a:lnTo>
                      <a:pt x="33" y="269"/>
                    </a:lnTo>
                    <a:lnTo>
                      <a:pt x="25" y="273"/>
                    </a:lnTo>
                    <a:lnTo>
                      <a:pt x="19" y="279"/>
                    </a:lnTo>
                    <a:lnTo>
                      <a:pt x="12" y="285"/>
                    </a:lnTo>
                    <a:lnTo>
                      <a:pt x="8" y="291"/>
                    </a:lnTo>
                    <a:lnTo>
                      <a:pt x="4" y="300"/>
                    </a:lnTo>
                    <a:lnTo>
                      <a:pt x="2" y="308"/>
                    </a:lnTo>
                    <a:lnTo>
                      <a:pt x="0" y="328"/>
                    </a:lnTo>
                    <a:lnTo>
                      <a:pt x="328" y="328"/>
                    </a:lnTo>
                    <a:lnTo>
                      <a:pt x="328" y="328"/>
                    </a:lnTo>
                    <a:lnTo>
                      <a:pt x="328" y="89"/>
                    </a:lnTo>
                    <a:lnTo>
                      <a:pt x="328" y="89"/>
                    </a:lnTo>
                    <a:lnTo>
                      <a:pt x="328" y="71"/>
                    </a:lnTo>
                    <a:lnTo>
                      <a:pt x="324" y="54"/>
                    </a:lnTo>
                    <a:lnTo>
                      <a:pt x="318" y="40"/>
                    </a:lnTo>
                    <a:lnTo>
                      <a:pt x="312" y="27"/>
                    </a:lnTo>
                    <a:lnTo>
                      <a:pt x="301" y="17"/>
                    </a:lnTo>
                    <a:lnTo>
                      <a:pt x="291" y="9"/>
                    </a:lnTo>
                    <a:lnTo>
                      <a:pt x="279" y="2"/>
                    </a:lnTo>
                    <a:lnTo>
                      <a:pt x="264" y="0"/>
                    </a:lnTo>
                    <a:lnTo>
                      <a:pt x="264" y="0"/>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62">
              <a:extLst>
                <a:ext uri="{FF2B5EF4-FFF2-40B4-BE49-F238E27FC236}">
                  <a16:creationId xmlns:a16="http://schemas.microsoft.com/office/drawing/2014/main" xmlns="" id="{BC92FA39-B4F8-AC41-952E-6E28DEBC89FB}"/>
                </a:ext>
              </a:extLst>
            </p:cNvPr>
            <p:cNvGrpSpPr/>
            <p:nvPr/>
          </p:nvGrpSpPr>
          <p:grpSpPr>
            <a:xfrm>
              <a:off x="9545051" y="1891915"/>
              <a:ext cx="330992" cy="278748"/>
              <a:chOff x="5311776" y="1438275"/>
              <a:chExt cx="1558925" cy="1312863"/>
            </a:xfrm>
          </p:grpSpPr>
          <p:sp>
            <p:nvSpPr>
              <p:cNvPr id="60" name="Freeform 25">
                <a:extLst>
                  <a:ext uri="{FF2B5EF4-FFF2-40B4-BE49-F238E27FC236}">
                    <a16:creationId xmlns:a16="http://schemas.microsoft.com/office/drawing/2014/main" xmlns="" id="{014E081F-AD2C-2B45-BE53-8702D357D4F0}"/>
                  </a:ext>
                </a:extLst>
              </p:cNvPr>
              <p:cNvSpPr>
                <a:spLocks/>
              </p:cNvSpPr>
              <p:nvPr/>
            </p:nvSpPr>
            <p:spPr bwMode="auto">
              <a:xfrm>
                <a:off x="5989638" y="1438275"/>
                <a:ext cx="482600" cy="773113"/>
              </a:xfrm>
              <a:custGeom>
                <a:avLst/>
                <a:gdLst>
                  <a:gd name="T0" fmla="*/ 62 w 304"/>
                  <a:gd name="T1" fmla="*/ 406 h 487"/>
                  <a:gd name="T2" fmla="*/ 99 w 304"/>
                  <a:gd name="T3" fmla="*/ 445 h 487"/>
                  <a:gd name="T4" fmla="*/ 143 w 304"/>
                  <a:gd name="T5" fmla="*/ 483 h 487"/>
                  <a:gd name="T6" fmla="*/ 151 w 304"/>
                  <a:gd name="T7" fmla="*/ 487 h 487"/>
                  <a:gd name="T8" fmla="*/ 155 w 304"/>
                  <a:gd name="T9" fmla="*/ 487 h 487"/>
                  <a:gd name="T10" fmla="*/ 174 w 304"/>
                  <a:gd name="T11" fmla="*/ 474 h 487"/>
                  <a:gd name="T12" fmla="*/ 231 w 304"/>
                  <a:gd name="T13" fmla="*/ 419 h 487"/>
                  <a:gd name="T14" fmla="*/ 242 w 304"/>
                  <a:gd name="T15" fmla="*/ 344 h 487"/>
                  <a:gd name="T16" fmla="*/ 254 w 304"/>
                  <a:gd name="T17" fmla="*/ 326 h 487"/>
                  <a:gd name="T18" fmla="*/ 277 w 304"/>
                  <a:gd name="T19" fmla="*/ 284 h 487"/>
                  <a:gd name="T20" fmla="*/ 293 w 304"/>
                  <a:gd name="T21" fmla="*/ 241 h 487"/>
                  <a:gd name="T22" fmla="*/ 302 w 304"/>
                  <a:gd name="T23" fmla="*/ 196 h 487"/>
                  <a:gd name="T24" fmla="*/ 304 w 304"/>
                  <a:gd name="T25" fmla="*/ 173 h 487"/>
                  <a:gd name="T26" fmla="*/ 300 w 304"/>
                  <a:gd name="T27" fmla="*/ 138 h 487"/>
                  <a:gd name="T28" fmla="*/ 291 w 304"/>
                  <a:gd name="T29" fmla="*/ 105 h 487"/>
                  <a:gd name="T30" fmla="*/ 277 w 304"/>
                  <a:gd name="T31" fmla="*/ 76 h 487"/>
                  <a:gd name="T32" fmla="*/ 258 w 304"/>
                  <a:gd name="T33" fmla="*/ 51 h 487"/>
                  <a:gd name="T34" fmla="*/ 236 w 304"/>
                  <a:gd name="T35" fmla="*/ 29 h 487"/>
                  <a:gd name="T36" fmla="*/ 211 w 304"/>
                  <a:gd name="T37" fmla="*/ 14 h 487"/>
                  <a:gd name="T38" fmla="*/ 182 w 304"/>
                  <a:gd name="T39" fmla="*/ 4 h 487"/>
                  <a:gd name="T40" fmla="*/ 151 w 304"/>
                  <a:gd name="T41" fmla="*/ 0 h 487"/>
                  <a:gd name="T42" fmla="*/ 137 w 304"/>
                  <a:gd name="T43" fmla="*/ 2 h 487"/>
                  <a:gd name="T44" fmla="*/ 108 w 304"/>
                  <a:gd name="T45" fmla="*/ 8 h 487"/>
                  <a:gd name="T46" fmla="*/ 81 w 304"/>
                  <a:gd name="T47" fmla="*/ 20 h 487"/>
                  <a:gd name="T48" fmla="*/ 56 w 304"/>
                  <a:gd name="T49" fmla="*/ 39 h 487"/>
                  <a:gd name="T50" fmla="*/ 35 w 304"/>
                  <a:gd name="T51" fmla="*/ 64 h 487"/>
                  <a:gd name="T52" fmla="*/ 19 w 304"/>
                  <a:gd name="T53" fmla="*/ 90 h 487"/>
                  <a:gd name="T54" fmla="*/ 9 w 304"/>
                  <a:gd name="T55" fmla="*/ 121 h 487"/>
                  <a:gd name="T56" fmla="*/ 2 w 304"/>
                  <a:gd name="T57" fmla="*/ 154 h 487"/>
                  <a:gd name="T58" fmla="*/ 0 w 304"/>
                  <a:gd name="T59" fmla="*/ 173 h 487"/>
                  <a:gd name="T60" fmla="*/ 5 w 304"/>
                  <a:gd name="T61" fmla="*/ 218 h 487"/>
                  <a:gd name="T62" fmla="*/ 17 w 304"/>
                  <a:gd name="T63" fmla="*/ 264 h 487"/>
                  <a:gd name="T64" fmla="*/ 38 w 304"/>
                  <a:gd name="T65" fmla="*/ 307 h 487"/>
                  <a:gd name="T66" fmla="*/ 62 w 304"/>
                  <a:gd name="T67" fmla="*/ 34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4" h="487">
                    <a:moveTo>
                      <a:pt x="62" y="406"/>
                    </a:moveTo>
                    <a:lnTo>
                      <a:pt x="62" y="406"/>
                    </a:lnTo>
                    <a:lnTo>
                      <a:pt x="73" y="419"/>
                    </a:lnTo>
                    <a:lnTo>
                      <a:pt x="99" y="445"/>
                    </a:lnTo>
                    <a:lnTo>
                      <a:pt x="130" y="474"/>
                    </a:lnTo>
                    <a:lnTo>
                      <a:pt x="143" y="483"/>
                    </a:lnTo>
                    <a:lnTo>
                      <a:pt x="147" y="487"/>
                    </a:lnTo>
                    <a:lnTo>
                      <a:pt x="151" y="487"/>
                    </a:lnTo>
                    <a:lnTo>
                      <a:pt x="151" y="487"/>
                    </a:lnTo>
                    <a:lnTo>
                      <a:pt x="155" y="487"/>
                    </a:lnTo>
                    <a:lnTo>
                      <a:pt x="161" y="483"/>
                    </a:lnTo>
                    <a:lnTo>
                      <a:pt x="174" y="474"/>
                    </a:lnTo>
                    <a:lnTo>
                      <a:pt x="205" y="445"/>
                    </a:lnTo>
                    <a:lnTo>
                      <a:pt x="231" y="419"/>
                    </a:lnTo>
                    <a:lnTo>
                      <a:pt x="242" y="406"/>
                    </a:lnTo>
                    <a:lnTo>
                      <a:pt x="242" y="344"/>
                    </a:lnTo>
                    <a:lnTo>
                      <a:pt x="242" y="344"/>
                    </a:lnTo>
                    <a:lnTo>
                      <a:pt x="254" y="326"/>
                    </a:lnTo>
                    <a:lnTo>
                      <a:pt x="267" y="307"/>
                    </a:lnTo>
                    <a:lnTo>
                      <a:pt x="277" y="284"/>
                    </a:lnTo>
                    <a:lnTo>
                      <a:pt x="285" y="264"/>
                    </a:lnTo>
                    <a:lnTo>
                      <a:pt x="293" y="241"/>
                    </a:lnTo>
                    <a:lnTo>
                      <a:pt x="297" y="218"/>
                    </a:lnTo>
                    <a:lnTo>
                      <a:pt x="302" y="196"/>
                    </a:lnTo>
                    <a:lnTo>
                      <a:pt x="304" y="173"/>
                    </a:lnTo>
                    <a:lnTo>
                      <a:pt x="304" y="173"/>
                    </a:lnTo>
                    <a:lnTo>
                      <a:pt x="302" y="154"/>
                    </a:lnTo>
                    <a:lnTo>
                      <a:pt x="300" y="138"/>
                    </a:lnTo>
                    <a:lnTo>
                      <a:pt x="295" y="121"/>
                    </a:lnTo>
                    <a:lnTo>
                      <a:pt x="291" y="105"/>
                    </a:lnTo>
                    <a:lnTo>
                      <a:pt x="285" y="90"/>
                    </a:lnTo>
                    <a:lnTo>
                      <a:pt x="277" y="76"/>
                    </a:lnTo>
                    <a:lnTo>
                      <a:pt x="269" y="64"/>
                    </a:lnTo>
                    <a:lnTo>
                      <a:pt x="258" y="51"/>
                    </a:lnTo>
                    <a:lnTo>
                      <a:pt x="248" y="39"/>
                    </a:lnTo>
                    <a:lnTo>
                      <a:pt x="236" y="29"/>
                    </a:lnTo>
                    <a:lnTo>
                      <a:pt x="223" y="20"/>
                    </a:lnTo>
                    <a:lnTo>
                      <a:pt x="211" y="14"/>
                    </a:lnTo>
                    <a:lnTo>
                      <a:pt x="196" y="8"/>
                    </a:lnTo>
                    <a:lnTo>
                      <a:pt x="182" y="4"/>
                    </a:lnTo>
                    <a:lnTo>
                      <a:pt x="168" y="2"/>
                    </a:lnTo>
                    <a:lnTo>
                      <a:pt x="151" y="0"/>
                    </a:lnTo>
                    <a:lnTo>
                      <a:pt x="151" y="0"/>
                    </a:lnTo>
                    <a:lnTo>
                      <a:pt x="137" y="2"/>
                    </a:lnTo>
                    <a:lnTo>
                      <a:pt x="122" y="4"/>
                    </a:lnTo>
                    <a:lnTo>
                      <a:pt x="108" y="8"/>
                    </a:lnTo>
                    <a:lnTo>
                      <a:pt x="93" y="14"/>
                    </a:lnTo>
                    <a:lnTo>
                      <a:pt x="81" y="20"/>
                    </a:lnTo>
                    <a:lnTo>
                      <a:pt x="68" y="29"/>
                    </a:lnTo>
                    <a:lnTo>
                      <a:pt x="56" y="39"/>
                    </a:lnTo>
                    <a:lnTo>
                      <a:pt x="46" y="51"/>
                    </a:lnTo>
                    <a:lnTo>
                      <a:pt x="35" y="64"/>
                    </a:lnTo>
                    <a:lnTo>
                      <a:pt x="27" y="76"/>
                    </a:lnTo>
                    <a:lnTo>
                      <a:pt x="19" y="90"/>
                    </a:lnTo>
                    <a:lnTo>
                      <a:pt x="13" y="105"/>
                    </a:lnTo>
                    <a:lnTo>
                      <a:pt x="9" y="121"/>
                    </a:lnTo>
                    <a:lnTo>
                      <a:pt x="5" y="138"/>
                    </a:lnTo>
                    <a:lnTo>
                      <a:pt x="2" y="154"/>
                    </a:lnTo>
                    <a:lnTo>
                      <a:pt x="0" y="173"/>
                    </a:lnTo>
                    <a:lnTo>
                      <a:pt x="0" y="173"/>
                    </a:lnTo>
                    <a:lnTo>
                      <a:pt x="2" y="196"/>
                    </a:lnTo>
                    <a:lnTo>
                      <a:pt x="5" y="218"/>
                    </a:lnTo>
                    <a:lnTo>
                      <a:pt x="11" y="241"/>
                    </a:lnTo>
                    <a:lnTo>
                      <a:pt x="17" y="264"/>
                    </a:lnTo>
                    <a:lnTo>
                      <a:pt x="27" y="284"/>
                    </a:lnTo>
                    <a:lnTo>
                      <a:pt x="38" y="307"/>
                    </a:lnTo>
                    <a:lnTo>
                      <a:pt x="48" y="326"/>
                    </a:lnTo>
                    <a:lnTo>
                      <a:pt x="62" y="344"/>
                    </a:lnTo>
                    <a:lnTo>
                      <a:pt x="62" y="406"/>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
                <a:extLst>
                  <a:ext uri="{FF2B5EF4-FFF2-40B4-BE49-F238E27FC236}">
                    <a16:creationId xmlns:a16="http://schemas.microsoft.com/office/drawing/2014/main" xmlns="" id="{35A42351-31F6-E04D-8D1D-D3610C33A2E1}"/>
                  </a:ext>
                </a:extLst>
              </p:cNvPr>
              <p:cNvSpPr>
                <a:spLocks/>
              </p:cNvSpPr>
              <p:nvPr/>
            </p:nvSpPr>
            <p:spPr bwMode="auto">
              <a:xfrm>
                <a:off x="6154738" y="2230438"/>
                <a:ext cx="153988" cy="409575"/>
              </a:xfrm>
              <a:custGeom>
                <a:avLst/>
                <a:gdLst>
                  <a:gd name="T0" fmla="*/ 92 w 97"/>
                  <a:gd name="T1" fmla="*/ 39 h 258"/>
                  <a:gd name="T2" fmla="*/ 57 w 97"/>
                  <a:gd name="T3" fmla="*/ 2 h 258"/>
                  <a:gd name="T4" fmla="*/ 57 w 97"/>
                  <a:gd name="T5" fmla="*/ 2 h 258"/>
                  <a:gd name="T6" fmla="*/ 53 w 97"/>
                  <a:gd name="T7" fmla="*/ 0 h 258"/>
                  <a:gd name="T8" fmla="*/ 47 w 97"/>
                  <a:gd name="T9" fmla="*/ 0 h 258"/>
                  <a:gd name="T10" fmla="*/ 43 w 97"/>
                  <a:gd name="T11" fmla="*/ 0 h 258"/>
                  <a:gd name="T12" fmla="*/ 39 w 97"/>
                  <a:gd name="T13" fmla="*/ 2 h 258"/>
                  <a:gd name="T14" fmla="*/ 4 w 97"/>
                  <a:gd name="T15" fmla="*/ 39 h 258"/>
                  <a:gd name="T16" fmla="*/ 4 w 97"/>
                  <a:gd name="T17" fmla="*/ 39 h 258"/>
                  <a:gd name="T18" fmla="*/ 0 w 97"/>
                  <a:gd name="T19" fmla="*/ 43 h 258"/>
                  <a:gd name="T20" fmla="*/ 0 w 97"/>
                  <a:gd name="T21" fmla="*/ 47 h 258"/>
                  <a:gd name="T22" fmla="*/ 0 w 97"/>
                  <a:gd name="T23" fmla="*/ 52 h 258"/>
                  <a:gd name="T24" fmla="*/ 4 w 97"/>
                  <a:gd name="T25" fmla="*/ 56 h 258"/>
                  <a:gd name="T26" fmla="*/ 33 w 97"/>
                  <a:gd name="T27" fmla="*/ 87 h 258"/>
                  <a:gd name="T28" fmla="*/ 33 w 97"/>
                  <a:gd name="T29" fmla="*/ 87 h 258"/>
                  <a:gd name="T30" fmla="*/ 24 w 97"/>
                  <a:gd name="T31" fmla="*/ 116 h 258"/>
                  <a:gd name="T32" fmla="*/ 14 w 97"/>
                  <a:gd name="T33" fmla="*/ 155 h 258"/>
                  <a:gd name="T34" fmla="*/ 8 w 97"/>
                  <a:gd name="T35" fmla="*/ 202 h 258"/>
                  <a:gd name="T36" fmla="*/ 6 w 97"/>
                  <a:gd name="T37" fmla="*/ 258 h 258"/>
                  <a:gd name="T38" fmla="*/ 90 w 97"/>
                  <a:gd name="T39" fmla="*/ 258 h 258"/>
                  <a:gd name="T40" fmla="*/ 90 w 97"/>
                  <a:gd name="T41" fmla="*/ 258 h 258"/>
                  <a:gd name="T42" fmla="*/ 88 w 97"/>
                  <a:gd name="T43" fmla="*/ 202 h 258"/>
                  <a:gd name="T44" fmla="*/ 80 w 97"/>
                  <a:gd name="T45" fmla="*/ 155 h 258"/>
                  <a:gd name="T46" fmla="*/ 72 w 97"/>
                  <a:gd name="T47" fmla="*/ 116 h 258"/>
                  <a:gd name="T48" fmla="*/ 64 w 97"/>
                  <a:gd name="T49" fmla="*/ 87 h 258"/>
                  <a:gd name="T50" fmla="*/ 92 w 97"/>
                  <a:gd name="T51" fmla="*/ 56 h 258"/>
                  <a:gd name="T52" fmla="*/ 92 w 97"/>
                  <a:gd name="T53" fmla="*/ 56 h 258"/>
                  <a:gd name="T54" fmla="*/ 97 w 97"/>
                  <a:gd name="T55" fmla="*/ 52 h 258"/>
                  <a:gd name="T56" fmla="*/ 97 w 97"/>
                  <a:gd name="T57" fmla="*/ 47 h 258"/>
                  <a:gd name="T58" fmla="*/ 97 w 97"/>
                  <a:gd name="T59" fmla="*/ 43 h 258"/>
                  <a:gd name="T60" fmla="*/ 92 w 97"/>
                  <a:gd name="T61" fmla="*/ 39 h 258"/>
                  <a:gd name="T62" fmla="*/ 92 w 97"/>
                  <a:gd name="T63" fmla="*/ 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258">
                    <a:moveTo>
                      <a:pt x="92" y="39"/>
                    </a:moveTo>
                    <a:lnTo>
                      <a:pt x="57" y="2"/>
                    </a:lnTo>
                    <a:lnTo>
                      <a:pt x="57" y="2"/>
                    </a:lnTo>
                    <a:lnTo>
                      <a:pt x="53" y="0"/>
                    </a:lnTo>
                    <a:lnTo>
                      <a:pt x="47" y="0"/>
                    </a:lnTo>
                    <a:lnTo>
                      <a:pt x="43" y="0"/>
                    </a:lnTo>
                    <a:lnTo>
                      <a:pt x="39" y="2"/>
                    </a:lnTo>
                    <a:lnTo>
                      <a:pt x="4" y="39"/>
                    </a:lnTo>
                    <a:lnTo>
                      <a:pt x="4" y="39"/>
                    </a:lnTo>
                    <a:lnTo>
                      <a:pt x="0" y="43"/>
                    </a:lnTo>
                    <a:lnTo>
                      <a:pt x="0" y="47"/>
                    </a:lnTo>
                    <a:lnTo>
                      <a:pt x="0" y="52"/>
                    </a:lnTo>
                    <a:lnTo>
                      <a:pt x="4" y="56"/>
                    </a:lnTo>
                    <a:lnTo>
                      <a:pt x="33" y="87"/>
                    </a:lnTo>
                    <a:lnTo>
                      <a:pt x="33" y="87"/>
                    </a:lnTo>
                    <a:lnTo>
                      <a:pt x="24" y="116"/>
                    </a:lnTo>
                    <a:lnTo>
                      <a:pt x="14" y="155"/>
                    </a:lnTo>
                    <a:lnTo>
                      <a:pt x="8" y="202"/>
                    </a:lnTo>
                    <a:lnTo>
                      <a:pt x="6" y="258"/>
                    </a:lnTo>
                    <a:lnTo>
                      <a:pt x="90" y="258"/>
                    </a:lnTo>
                    <a:lnTo>
                      <a:pt x="90" y="258"/>
                    </a:lnTo>
                    <a:lnTo>
                      <a:pt x="88" y="202"/>
                    </a:lnTo>
                    <a:lnTo>
                      <a:pt x="80" y="155"/>
                    </a:lnTo>
                    <a:lnTo>
                      <a:pt x="72" y="116"/>
                    </a:lnTo>
                    <a:lnTo>
                      <a:pt x="64" y="87"/>
                    </a:lnTo>
                    <a:lnTo>
                      <a:pt x="92" y="56"/>
                    </a:lnTo>
                    <a:lnTo>
                      <a:pt x="92" y="56"/>
                    </a:lnTo>
                    <a:lnTo>
                      <a:pt x="97" y="52"/>
                    </a:lnTo>
                    <a:lnTo>
                      <a:pt x="97" y="47"/>
                    </a:lnTo>
                    <a:lnTo>
                      <a:pt x="97" y="43"/>
                    </a:lnTo>
                    <a:lnTo>
                      <a:pt x="92" y="39"/>
                    </a:lnTo>
                    <a:lnTo>
                      <a:pt x="92" y="39"/>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7">
                <a:extLst>
                  <a:ext uri="{FF2B5EF4-FFF2-40B4-BE49-F238E27FC236}">
                    <a16:creationId xmlns:a16="http://schemas.microsoft.com/office/drawing/2014/main" xmlns="" id="{1673862A-41AC-8D4B-A3C1-981AEAF52BE5}"/>
                  </a:ext>
                </a:extLst>
              </p:cNvPr>
              <p:cNvSpPr>
                <a:spLocks/>
              </p:cNvSpPr>
              <p:nvPr/>
            </p:nvSpPr>
            <p:spPr bwMode="auto">
              <a:xfrm>
                <a:off x="6334126" y="2122488"/>
                <a:ext cx="536575" cy="517525"/>
              </a:xfrm>
              <a:custGeom>
                <a:avLst/>
                <a:gdLst>
                  <a:gd name="T0" fmla="*/ 277 w 338"/>
                  <a:gd name="T1" fmla="*/ 80 h 326"/>
                  <a:gd name="T2" fmla="*/ 277 w 338"/>
                  <a:gd name="T3" fmla="*/ 80 h 326"/>
                  <a:gd name="T4" fmla="*/ 254 w 338"/>
                  <a:gd name="T5" fmla="*/ 72 h 326"/>
                  <a:gd name="T6" fmla="*/ 229 w 338"/>
                  <a:gd name="T7" fmla="*/ 62 h 326"/>
                  <a:gd name="T8" fmla="*/ 177 w 338"/>
                  <a:gd name="T9" fmla="*/ 45 h 326"/>
                  <a:gd name="T10" fmla="*/ 118 w 338"/>
                  <a:gd name="T11" fmla="*/ 27 h 326"/>
                  <a:gd name="T12" fmla="*/ 87 w 338"/>
                  <a:gd name="T13" fmla="*/ 14 h 326"/>
                  <a:gd name="T14" fmla="*/ 54 w 338"/>
                  <a:gd name="T15" fmla="*/ 0 h 326"/>
                  <a:gd name="T16" fmla="*/ 0 w 338"/>
                  <a:gd name="T17" fmla="*/ 326 h 326"/>
                  <a:gd name="T18" fmla="*/ 0 w 338"/>
                  <a:gd name="T19" fmla="*/ 326 h 326"/>
                  <a:gd name="T20" fmla="*/ 80 w 338"/>
                  <a:gd name="T21" fmla="*/ 324 h 326"/>
                  <a:gd name="T22" fmla="*/ 149 w 338"/>
                  <a:gd name="T23" fmla="*/ 320 h 326"/>
                  <a:gd name="T24" fmla="*/ 208 w 338"/>
                  <a:gd name="T25" fmla="*/ 314 h 326"/>
                  <a:gd name="T26" fmla="*/ 256 w 338"/>
                  <a:gd name="T27" fmla="*/ 305 h 326"/>
                  <a:gd name="T28" fmla="*/ 291 w 338"/>
                  <a:gd name="T29" fmla="*/ 295 h 326"/>
                  <a:gd name="T30" fmla="*/ 318 w 338"/>
                  <a:gd name="T31" fmla="*/ 285 h 326"/>
                  <a:gd name="T32" fmla="*/ 326 w 338"/>
                  <a:gd name="T33" fmla="*/ 281 h 326"/>
                  <a:gd name="T34" fmla="*/ 332 w 338"/>
                  <a:gd name="T35" fmla="*/ 274 h 326"/>
                  <a:gd name="T36" fmla="*/ 336 w 338"/>
                  <a:gd name="T37" fmla="*/ 268 h 326"/>
                  <a:gd name="T38" fmla="*/ 338 w 338"/>
                  <a:gd name="T39" fmla="*/ 264 h 326"/>
                  <a:gd name="T40" fmla="*/ 338 w 338"/>
                  <a:gd name="T41" fmla="*/ 264 h 326"/>
                  <a:gd name="T42" fmla="*/ 336 w 338"/>
                  <a:gd name="T43" fmla="*/ 227 h 326"/>
                  <a:gd name="T44" fmla="*/ 332 w 338"/>
                  <a:gd name="T45" fmla="*/ 200 h 326"/>
                  <a:gd name="T46" fmla="*/ 328 w 338"/>
                  <a:gd name="T47" fmla="*/ 173 h 326"/>
                  <a:gd name="T48" fmla="*/ 320 w 338"/>
                  <a:gd name="T49" fmla="*/ 144 h 326"/>
                  <a:gd name="T50" fmla="*/ 310 w 338"/>
                  <a:gd name="T51" fmla="*/ 118 h 326"/>
                  <a:gd name="T52" fmla="*/ 303 w 338"/>
                  <a:gd name="T53" fmla="*/ 105 h 326"/>
                  <a:gd name="T54" fmla="*/ 295 w 338"/>
                  <a:gd name="T55" fmla="*/ 95 h 326"/>
                  <a:gd name="T56" fmla="*/ 285 w 338"/>
                  <a:gd name="T57" fmla="*/ 87 h 326"/>
                  <a:gd name="T58" fmla="*/ 277 w 338"/>
                  <a:gd name="T59" fmla="*/ 80 h 326"/>
                  <a:gd name="T60" fmla="*/ 277 w 338"/>
                  <a:gd name="T61" fmla="*/ 8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8" h="326">
                    <a:moveTo>
                      <a:pt x="277" y="80"/>
                    </a:moveTo>
                    <a:lnTo>
                      <a:pt x="277" y="80"/>
                    </a:lnTo>
                    <a:lnTo>
                      <a:pt x="254" y="72"/>
                    </a:lnTo>
                    <a:lnTo>
                      <a:pt x="229" y="62"/>
                    </a:lnTo>
                    <a:lnTo>
                      <a:pt x="177" y="45"/>
                    </a:lnTo>
                    <a:lnTo>
                      <a:pt x="118" y="27"/>
                    </a:lnTo>
                    <a:lnTo>
                      <a:pt x="87" y="14"/>
                    </a:lnTo>
                    <a:lnTo>
                      <a:pt x="54" y="0"/>
                    </a:lnTo>
                    <a:lnTo>
                      <a:pt x="0" y="326"/>
                    </a:lnTo>
                    <a:lnTo>
                      <a:pt x="0" y="326"/>
                    </a:lnTo>
                    <a:lnTo>
                      <a:pt x="80" y="324"/>
                    </a:lnTo>
                    <a:lnTo>
                      <a:pt x="149" y="320"/>
                    </a:lnTo>
                    <a:lnTo>
                      <a:pt x="208" y="314"/>
                    </a:lnTo>
                    <a:lnTo>
                      <a:pt x="256" y="305"/>
                    </a:lnTo>
                    <a:lnTo>
                      <a:pt x="291" y="295"/>
                    </a:lnTo>
                    <a:lnTo>
                      <a:pt x="318" y="285"/>
                    </a:lnTo>
                    <a:lnTo>
                      <a:pt x="326" y="281"/>
                    </a:lnTo>
                    <a:lnTo>
                      <a:pt x="332" y="274"/>
                    </a:lnTo>
                    <a:lnTo>
                      <a:pt x="336" y="268"/>
                    </a:lnTo>
                    <a:lnTo>
                      <a:pt x="338" y="264"/>
                    </a:lnTo>
                    <a:lnTo>
                      <a:pt x="338" y="264"/>
                    </a:lnTo>
                    <a:lnTo>
                      <a:pt x="336" y="227"/>
                    </a:lnTo>
                    <a:lnTo>
                      <a:pt x="332" y="200"/>
                    </a:lnTo>
                    <a:lnTo>
                      <a:pt x="328" y="173"/>
                    </a:lnTo>
                    <a:lnTo>
                      <a:pt x="320" y="144"/>
                    </a:lnTo>
                    <a:lnTo>
                      <a:pt x="310" y="118"/>
                    </a:lnTo>
                    <a:lnTo>
                      <a:pt x="303" y="105"/>
                    </a:lnTo>
                    <a:lnTo>
                      <a:pt x="295" y="95"/>
                    </a:lnTo>
                    <a:lnTo>
                      <a:pt x="285" y="87"/>
                    </a:lnTo>
                    <a:lnTo>
                      <a:pt x="277" y="80"/>
                    </a:lnTo>
                    <a:lnTo>
                      <a:pt x="277" y="80"/>
                    </a:lnTo>
                    <a:close/>
                  </a:path>
                </a:pathLst>
              </a:custGeom>
              <a:solidFill>
                <a:srgbClr val="DB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8">
                <a:extLst>
                  <a:ext uri="{FF2B5EF4-FFF2-40B4-BE49-F238E27FC236}">
                    <a16:creationId xmlns:a16="http://schemas.microsoft.com/office/drawing/2014/main" xmlns="" id="{FB76505D-5597-0245-A330-F9AEC5CCC970}"/>
                  </a:ext>
                </a:extLst>
              </p:cNvPr>
              <p:cNvSpPr>
                <a:spLocks/>
              </p:cNvSpPr>
              <p:nvPr/>
            </p:nvSpPr>
            <p:spPr bwMode="auto">
              <a:xfrm>
                <a:off x="5311776" y="2076450"/>
                <a:ext cx="1370013" cy="674688"/>
              </a:xfrm>
              <a:custGeom>
                <a:avLst/>
                <a:gdLst>
                  <a:gd name="T0" fmla="*/ 489 w 863"/>
                  <a:gd name="T1" fmla="*/ 388 h 425"/>
                  <a:gd name="T2" fmla="*/ 415 w 863"/>
                  <a:gd name="T3" fmla="*/ 0 h 425"/>
                  <a:gd name="T4" fmla="*/ 50 w 863"/>
                  <a:gd name="T5" fmla="*/ 29 h 425"/>
                  <a:gd name="T6" fmla="*/ 0 w 863"/>
                  <a:gd name="T7" fmla="*/ 29 h 425"/>
                  <a:gd name="T8" fmla="*/ 83 w 863"/>
                  <a:gd name="T9" fmla="*/ 425 h 425"/>
                  <a:gd name="T10" fmla="*/ 498 w 863"/>
                  <a:gd name="T11" fmla="*/ 425 h 425"/>
                  <a:gd name="T12" fmla="*/ 863 w 863"/>
                  <a:gd name="T13" fmla="*/ 425 h 425"/>
                  <a:gd name="T14" fmla="*/ 863 w 863"/>
                  <a:gd name="T15" fmla="*/ 388 h 425"/>
                  <a:gd name="T16" fmla="*/ 539 w 863"/>
                  <a:gd name="T17" fmla="*/ 388 h 425"/>
                  <a:gd name="T18" fmla="*/ 489 w 863"/>
                  <a:gd name="T19" fmla="*/ 38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3" h="425">
                    <a:moveTo>
                      <a:pt x="489" y="388"/>
                    </a:moveTo>
                    <a:lnTo>
                      <a:pt x="415" y="0"/>
                    </a:lnTo>
                    <a:lnTo>
                      <a:pt x="50" y="29"/>
                    </a:lnTo>
                    <a:lnTo>
                      <a:pt x="0" y="29"/>
                    </a:lnTo>
                    <a:lnTo>
                      <a:pt x="83" y="425"/>
                    </a:lnTo>
                    <a:lnTo>
                      <a:pt x="498" y="425"/>
                    </a:lnTo>
                    <a:lnTo>
                      <a:pt x="863" y="425"/>
                    </a:lnTo>
                    <a:lnTo>
                      <a:pt x="863" y="388"/>
                    </a:lnTo>
                    <a:lnTo>
                      <a:pt x="539" y="388"/>
                    </a:lnTo>
                    <a:lnTo>
                      <a:pt x="489" y="388"/>
                    </a:lnTo>
                    <a:close/>
                  </a:path>
                </a:pathLst>
              </a:custGeom>
              <a:solidFill>
                <a:srgbClr val="6A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矩形 51">
              <a:extLst>
                <a:ext uri="{FF2B5EF4-FFF2-40B4-BE49-F238E27FC236}">
                  <a16:creationId xmlns:a16="http://schemas.microsoft.com/office/drawing/2014/main" xmlns="" id="{A944D11A-5FF7-ED4B-BAA0-17ED736E3B9C}"/>
                </a:ext>
              </a:extLst>
            </p:cNvPr>
            <p:cNvSpPr/>
            <p:nvPr/>
          </p:nvSpPr>
          <p:spPr>
            <a:xfrm>
              <a:off x="6124678" y="2590984"/>
              <a:ext cx="522523" cy="59384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模型下发</a:t>
              </a:r>
            </a:p>
          </p:txBody>
        </p:sp>
        <p:sp>
          <p:nvSpPr>
            <p:cNvPr id="53" name="矩形 52">
              <a:extLst>
                <a:ext uri="{FF2B5EF4-FFF2-40B4-BE49-F238E27FC236}">
                  <a16:creationId xmlns:a16="http://schemas.microsoft.com/office/drawing/2014/main" xmlns="" id="{E643DB07-C5A6-C243-924B-EB14972CFF99}"/>
                </a:ext>
              </a:extLst>
            </p:cNvPr>
            <p:cNvSpPr/>
            <p:nvPr/>
          </p:nvSpPr>
          <p:spPr>
            <a:xfrm>
              <a:off x="6123937" y="4386162"/>
              <a:ext cx="522523" cy="59384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数据上传</a:t>
              </a:r>
            </a:p>
          </p:txBody>
        </p:sp>
        <p:sp>
          <p:nvSpPr>
            <p:cNvPr id="54" name="上箭头 53">
              <a:extLst>
                <a:ext uri="{FF2B5EF4-FFF2-40B4-BE49-F238E27FC236}">
                  <a16:creationId xmlns:a16="http://schemas.microsoft.com/office/drawing/2014/main" xmlns="" id="{BDEAB489-E768-9740-8C27-9E249FF03DA1}"/>
                </a:ext>
              </a:extLst>
            </p:cNvPr>
            <p:cNvSpPr/>
            <p:nvPr/>
          </p:nvSpPr>
          <p:spPr>
            <a:xfrm>
              <a:off x="7936738" y="2868633"/>
              <a:ext cx="358346" cy="17691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上箭头 54">
              <a:extLst>
                <a:ext uri="{FF2B5EF4-FFF2-40B4-BE49-F238E27FC236}">
                  <a16:creationId xmlns:a16="http://schemas.microsoft.com/office/drawing/2014/main" xmlns="" id="{D4D1C4DF-5112-C64E-B62C-8995B92FECFE}"/>
                </a:ext>
              </a:extLst>
            </p:cNvPr>
            <p:cNvSpPr/>
            <p:nvPr/>
          </p:nvSpPr>
          <p:spPr>
            <a:xfrm>
              <a:off x="7941993" y="4037261"/>
              <a:ext cx="358346" cy="17691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上箭头 55">
              <a:extLst>
                <a:ext uri="{FF2B5EF4-FFF2-40B4-BE49-F238E27FC236}">
                  <a16:creationId xmlns:a16="http://schemas.microsoft.com/office/drawing/2014/main" xmlns="" id="{B8C7B3DC-D846-BA4F-B783-3025B48B90A2}"/>
                </a:ext>
              </a:extLst>
            </p:cNvPr>
            <p:cNvSpPr/>
            <p:nvPr/>
          </p:nvSpPr>
          <p:spPr>
            <a:xfrm>
              <a:off x="7950650" y="3435185"/>
              <a:ext cx="358346" cy="17691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上箭头 56">
              <a:extLst>
                <a:ext uri="{FF2B5EF4-FFF2-40B4-BE49-F238E27FC236}">
                  <a16:creationId xmlns:a16="http://schemas.microsoft.com/office/drawing/2014/main" xmlns="" id="{C6010E5C-F72E-C141-8C01-894EF191BCC1}"/>
                </a:ext>
              </a:extLst>
            </p:cNvPr>
            <p:cNvSpPr/>
            <p:nvPr/>
          </p:nvSpPr>
          <p:spPr>
            <a:xfrm>
              <a:off x="10173995" y="4040140"/>
              <a:ext cx="358346" cy="17691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上箭头 57">
              <a:extLst>
                <a:ext uri="{FF2B5EF4-FFF2-40B4-BE49-F238E27FC236}">
                  <a16:creationId xmlns:a16="http://schemas.microsoft.com/office/drawing/2014/main" xmlns="" id="{146C6ED6-B1F6-3F4A-9074-1556A3A53DE4}"/>
                </a:ext>
              </a:extLst>
            </p:cNvPr>
            <p:cNvSpPr/>
            <p:nvPr/>
          </p:nvSpPr>
          <p:spPr>
            <a:xfrm>
              <a:off x="10173995" y="2263189"/>
              <a:ext cx="358346" cy="17691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9" name="直线箭头连接符 227">
              <a:extLst>
                <a:ext uri="{FF2B5EF4-FFF2-40B4-BE49-F238E27FC236}">
                  <a16:creationId xmlns:a16="http://schemas.microsoft.com/office/drawing/2014/main" xmlns="" id="{ED69C529-475E-E74C-8108-1E3CA1B6AEB8}"/>
                </a:ext>
              </a:extLst>
            </p:cNvPr>
            <p:cNvCxnSpPr>
              <a:cxnSpLocks/>
            </p:cNvCxnSpPr>
            <p:nvPr/>
          </p:nvCxnSpPr>
          <p:spPr>
            <a:xfrm flipH="1">
              <a:off x="6646461" y="2689672"/>
              <a:ext cx="261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xmlns="" id="{D7D9F707-15E3-A34B-A9DE-4285E6CB1474}"/>
              </a:ext>
            </a:extLst>
          </p:cNvPr>
          <p:cNvSpPr/>
          <p:nvPr/>
        </p:nvSpPr>
        <p:spPr>
          <a:xfrm>
            <a:off x="5163955" y="5598828"/>
            <a:ext cx="2577833" cy="253916"/>
          </a:xfrm>
          <a:prstGeom prst="rect">
            <a:avLst/>
          </a:prstGeom>
        </p:spPr>
        <p:txBody>
          <a:bodyPr wrap="square">
            <a:spAutoFit/>
          </a:bodyPr>
          <a:lstStyle/>
          <a:p>
            <a:pPr algn="ct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视频模型识别的异常结果回传云端平台</a:t>
            </a:r>
            <a:endParaRPr kumimoji="1" lang="zh-CN" altLang="en-US" sz="7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6" name="矩形 85">
            <a:extLst>
              <a:ext uri="{FF2B5EF4-FFF2-40B4-BE49-F238E27FC236}">
                <a16:creationId xmlns:a16="http://schemas.microsoft.com/office/drawing/2014/main" xmlns="" id="{4E110D05-F2B8-B744-8386-19D2C0B26AE3}"/>
              </a:ext>
            </a:extLst>
          </p:cNvPr>
          <p:cNvSpPr/>
          <p:nvPr/>
        </p:nvSpPr>
        <p:spPr>
          <a:xfrm>
            <a:off x="1276204" y="4457170"/>
            <a:ext cx="999917" cy="253916"/>
          </a:xfrm>
          <a:prstGeom prst="rect">
            <a:avLst/>
          </a:prstGeom>
        </p:spPr>
        <p:txBody>
          <a:bodyPr wrap="square">
            <a:spAutoFit/>
          </a:bodyPr>
          <a:lstStyle/>
          <a:p>
            <a:pPr algn="ctr"/>
            <a:r>
              <a:rPr kumimoji="1"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视频流数据</a:t>
            </a:r>
            <a:endParaRPr kumimoji="1" lang="zh-CN" altLang="en-US" sz="7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87" name="组合 83">
            <a:extLst>
              <a:ext uri="{FF2B5EF4-FFF2-40B4-BE49-F238E27FC236}">
                <a16:creationId xmlns:a16="http://schemas.microsoft.com/office/drawing/2014/main" xmlns="" id="{79AD8B8B-1676-EC49-A202-EE6D127DFE98}"/>
              </a:ext>
            </a:extLst>
          </p:cNvPr>
          <p:cNvGrpSpPr/>
          <p:nvPr/>
        </p:nvGrpSpPr>
        <p:grpSpPr>
          <a:xfrm>
            <a:off x="940778" y="2371301"/>
            <a:ext cx="450611" cy="437011"/>
            <a:chOff x="10385425" y="2492374"/>
            <a:chExt cx="1577975" cy="1530350"/>
          </a:xfrm>
        </p:grpSpPr>
        <p:sp>
          <p:nvSpPr>
            <p:cNvPr id="88" name="Freeform 63">
              <a:extLst>
                <a:ext uri="{FF2B5EF4-FFF2-40B4-BE49-F238E27FC236}">
                  <a16:creationId xmlns:a16="http://schemas.microsoft.com/office/drawing/2014/main" xmlns="" id="{5373FDDD-3985-0945-8401-40FD04B0D477}"/>
                </a:ext>
              </a:extLst>
            </p:cNvPr>
            <p:cNvSpPr>
              <a:spLocks/>
            </p:cNvSpPr>
            <p:nvPr/>
          </p:nvSpPr>
          <p:spPr bwMode="auto">
            <a:xfrm>
              <a:off x="10385425" y="3740149"/>
              <a:ext cx="585788" cy="103188"/>
            </a:xfrm>
            <a:custGeom>
              <a:avLst/>
              <a:gdLst>
                <a:gd name="T0" fmla="*/ 27 w 472"/>
                <a:gd name="T1" fmla="*/ 84 h 84"/>
                <a:gd name="T2" fmla="*/ 445 w 472"/>
                <a:gd name="T3" fmla="*/ 84 h 84"/>
                <a:gd name="T4" fmla="*/ 472 w 472"/>
                <a:gd name="T5" fmla="*/ 57 h 84"/>
                <a:gd name="T6" fmla="*/ 472 w 472"/>
                <a:gd name="T7" fmla="*/ 27 h 84"/>
                <a:gd name="T8" fmla="*/ 445 w 472"/>
                <a:gd name="T9" fmla="*/ 0 h 84"/>
                <a:gd name="T10" fmla="*/ 27 w 472"/>
                <a:gd name="T11" fmla="*/ 0 h 84"/>
                <a:gd name="T12" fmla="*/ 0 w 472"/>
                <a:gd name="T13" fmla="*/ 27 h 84"/>
                <a:gd name="T14" fmla="*/ 0 w 472"/>
                <a:gd name="T15" fmla="*/ 57 h 84"/>
                <a:gd name="T16" fmla="*/ 27 w 472"/>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84">
                  <a:moveTo>
                    <a:pt x="27" y="84"/>
                  </a:moveTo>
                  <a:cubicBezTo>
                    <a:pt x="445" y="84"/>
                    <a:pt x="445" y="84"/>
                    <a:pt x="445" y="84"/>
                  </a:cubicBezTo>
                  <a:cubicBezTo>
                    <a:pt x="460" y="84"/>
                    <a:pt x="472" y="72"/>
                    <a:pt x="472" y="57"/>
                  </a:cubicBezTo>
                  <a:cubicBezTo>
                    <a:pt x="472" y="27"/>
                    <a:pt x="472" y="27"/>
                    <a:pt x="472" y="27"/>
                  </a:cubicBezTo>
                  <a:cubicBezTo>
                    <a:pt x="472" y="12"/>
                    <a:pt x="460" y="0"/>
                    <a:pt x="445" y="0"/>
                  </a:cubicBezTo>
                  <a:cubicBezTo>
                    <a:pt x="27" y="0"/>
                    <a:pt x="27" y="0"/>
                    <a:pt x="27" y="0"/>
                  </a:cubicBezTo>
                  <a:cubicBezTo>
                    <a:pt x="12" y="0"/>
                    <a:pt x="0" y="12"/>
                    <a:pt x="0" y="27"/>
                  </a:cubicBezTo>
                  <a:cubicBezTo>
                    <a:pt x="0" y="57"/>
                    <a:pt x="0" y="57"/>
                    <a:pt x="0" y="57"/>
                  </a:cubicBezTo>
                  <a:cubicBezTo>
                    <a:pt x="0" y="72"/>
                    <a:pt x="12" y="84"/>
                    <a:pt x="27" y="84"/>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4">
              <a:extLst>
                <a:ext uri="{FF2B5EF4-FFF2-40B4-BE49-F238E27FC236}">
                  <a16:creationId xmlns:a16="http://schemas.microsoft.com/office/drawing/2014/main" xmlns="" id="{E939DE13-D164-DD46-A23B-2D75A25C30AD}"/>
                </a:ext>
              </a:extLst>
            </p:cNvPr>
            <p:cNvSpPr>
              <a:spLocks/>
            </p:cNvSpPr>
            <p:nvPr/>
          </p:nvSpPr>
          <p:spPr bwMode="auto">
            <a:xfrm>
              <a:off x="10425112" y="3868737"/>
              <a:ext cx="214313" cy="69850"/>
            </a:xfrm>
            <a:custGeom>
              <a:avLst/>
              <a:gdLst>
                <a:gd name="T0" fmla="*/ 25 w 172"/>
                <a:gd name="T1" fmla="*/ 56 h 56"/>
                <a:gd name="T2" fmla="*/ 143 w 172"/>
                <a:gd name="T3" fmla="*/ 56 h 56"/>
                <a:gd name="T4" fmla="*/ 172 w 172"/>
                <a:gd name="T5" fmla="*/ 26 h 56"/>
                <a:gd name="T6" fmla="*/ 172 w 172"/>
                <a:gd name="T7" fmla="*/ 0 h 56"/>
                <a:gd name="T8" fmla="*/ 0 w 172"/>
                <a:gd name="T9" fmla="*/ 0 h 56"/>
                <a:gd name="T10" fmla="*/ 0 w 172"/>
                <a:gd name="T11" fmla="*/ 26 h 56"/>
                <a:gd name="T12" fmla="*/ 25 w 17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72" h="56">
                  <a:moveTo>
                    <a:pt x="25" y="56"/>
                  </a:moveTo>
                  <a:cubicBezTo>
                    <a:pt x="143" y="56"/>
                    <a:pt x="143" y="56"/>
                    <a:pt x="143" y="56"/>
                  </a:cubicBezTo>
                  <a:cubicBezTo>
                    <a:pt x="158" y="56"/>
                    <a:pt x="172" y="41"/>
                    <a:pt x="172" y="26"/>
                  </a:cubicBezTo>
                  <a:cubicBezTo>
                    <a:pt x="172" y="0"/>
                    <a:pt x="172" y="0"/>
                    <a:pt x="172" y="0"/>
                  </a:cubicBezTo>
                  <a:cubicBezTo>
                    <a:pt x="0" y="0"/>
                    <a:pt x="0" y="0"/>
                    <a:pt x="0" y="0"/>
                  </a:cubicBezTo>
                  <a:cubicBezTo>
                    <a:pt x="0" y="26"/>
                    <a:pt x="0" y="26"/>
                    <a:pt x="0" y="26"/>
                  </a:cubicBezTo>
                  <a:cubicBezTo>
                    <a:pt x="0" y="41"/>
                    <a:pt x="9" y="56"/>
                    <a:pt x="25" y="56"/>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5">
              <a:extLst>
                <a:ext uri="{FF2B5EF4-FFF2-40B4-BE49-F238E27FC236}">
                  <a16:creationId xmlns:a16="http://schemas.microsoft.com/office/drawing/2014/main" xmlns="" id="{67AC99C8-AD31-584E-A6D9-ADAF9EDD1534}"/>
                </a:ext>
              </a:extLst>
            </p:cNvPr>
            <p:cNvSpPr>
              <a:spLocks noEditPoints="1"/>
            </p:cNvSpPr>
            <p:nvPr/>
          </p:nvSpPr>
          <p:spPr bwMode="auto">
            <a:xfrm>
              <a:off x="10390187" y="2492374"/>
              <a:ext cx="1565275" cy="1530350"/>
            </a:xfrm>
            <a:custGeom>
              <a:avLst/>
              <a:gdLst>
                <a:gd name="T0" fmla="*/ 1227 w 1261"/>
                <a:gd name="T1" fmla="*/ 1193 h 1233"/>
                <a:gd name="T2" fmla="*/ 1075 w 1261"/>
                <a:gd name="T3" fmla="*/ 1193 h 1233"/>
                <a:gd name="T4" fmla="*/ 924 w 1261"/>
                <a:gd name="T5" fmla="*/ 532 h 1233"/>
                <a:gd name="T6" fmla="*/ 1212 w 1261"/>
                <a:gd name="T7" fmla="*/ 413 h 1233"/>
                <a:gd name="T8" fmla="*/ 1240 w 1261"/>
                <a:gd name="T9" fmla="*/ 413 h 1233"/>
                <a:gd name="T10" fmla="*/ 1261 w 1261"/>
                <a:gd name="T11" fmla="*/ 389 h 1233"/>
                <a:gd name="T12" fmla="*/ 1240 w 1261"/>
                <a:gd name="T13" fmla="*/ 365 h 1233"/>
                <a:gd name="T14" fmla="*/ 887 w 1261"/>
                <a:gd name="T15" fmla="*/ 365 h 1233"/>
                <a:gd name="T16" fmla="*/ 808 w 1261"/>
                <a:gd name="T17" fmla="*/ 17 h 1233"/>
                <a:gd name="T18" fmla="*/ 785 w 1261"/>
                <a:gd name="T19" fmla="*/ 1 h 1233"/>
                <a:gd name="T20" fmla="*/ 763 w 1261"/>
                <a:gd name="T21" fmla="*/ 17 h 1233"/>
                <a:gd name="T22" fmla="*/ 683 w 1261"/>
                <a:gd name="T23" fmla="*/ 365 h 1233"/>
                <a:gd name="T24" fmla="*/ 336 w 1261"/>
                <a:gd name="T25" fmla="*/ 365 h 1233"/>
                <a:gd name="T26" fmla="*/ 314 w 1261"/>
                <a:gd name="T27" fmla="*/ 389 h 1233"/>
                <a:gd name="T28" fmla="*/ 336 w 1261"/>
                <a:gd name="T29" fmla="*/ 413 h 1233"/>
                <a:gd name="T30" fmla="*/ 355 w 1261"/>
                <a:gd name="T31" fmla="*/ 413 h 1233"/>
                <a:gd name="T32" fmla="*/ 645 w 1261"/>
                <a:gd name="T33" fmla="*/ 535 h 1233"/>
                <a:gd name="T34" fmla="*/ 490 w 1261"/>
                <a:gd name="T35" fmla="*/ 1193 h 1233"/>
                <a:gd name="T36" fmla="*/ 21 w 1261"/>
                <a:gd name="T37" fmla="*/ 1193 h 1233"/>
                <a:gd name="T38" fmla="*/ 0 w 1261"/>
                <a:gd name="T39" fmla="*/ 1213 h 1233"/>
                <a:gd name="T40" fmla="*/ 21 w 1261"/>
                <a:gd name="T41" fmla="*/ 1233 h 1233"/>
                <a:gd name="T42" fmla="*/ 1227 w 1261"/>
                <a:gd name="T43" fmla="*/ 1233 h 1233"/>
                <a:gd name="T44" fmla="*/ 1248 w 1261"/>
                <a:gd name="T45" fmla="*/ 1213 h 1233"/>
                <a:gd name="T46" fmla="*/ 1227 w 1261"/>
                <a:gd name="T47" fmla="*/ 1193 h 1233"/>
                <a:gd name="T48" fmla="*/ 1162 w 1261"/>
                <a:gd name="T49" fmla="*/ 413 h 1233"/>
                <a:gd name="T50" fmla="*/ 920 w 1261"/>
                <a:gd name="T51" fmla="*/ 515 h 1233"/>
                <a:gd name="T52" fmla="*/ 897 w 1261"/>
                <a:gd name="T53" fmla="*/ 413 h 1233"/>
                <a:gd name="T54" fmla="*/ 1162 w 1261"/>
                <a:gd name="T55" fmla="*/ 413 h 1233"/>
                <a:gd name="T56" fmla="*/ 1011 w 1261"/>
                <a:gd name="T57" fmla="*/ 1102 h 1233"/>
                <a:gd name="T58" fmla="*/ 793 w 1261"/>
                <a:gd name="T59" fmla="*/ 734 h 1233"/>
                <a:gd name="T60" fmla="*/ 887 w 1261"/>
                <a:gd name="T61" fmla="*/ 553 h 1233"/>
                <a:gd name="T62" fmla="*/ 1011 w 1261"/>
                <a:gd name="T63" fmla="*/ 1102 h 1233"/>
                <a:gd name="T64" fmla="*/ 875 w 1261"/>
                <a:gd name="T65" fmla="*/ 506 h 1233"/>
                <a:gd name="T66" fmla="*/ 749 w 1261"/>
                <a:gd name="T67" fmla="*/ 413 h 1233"/>
                <a:gd name="T68" fmla="*/ 854 w 1261"/>
                <a:gd name="T69" fmla="*/ 413 h 1233"/>
                <a:gd name="T70" fmla="*/ 875 w 1261"/>
                <a:gd name="T71" fmla="*/ 506 h 1233"/>
                <a:gd name="T72" fmla="*/ 785 w 1261"/>
                <a:gd name="T73" fmla="*/ 109 h 1233"/>
                <a:gd name="T74" fmla="*/ 844 w 1261"/>
                <a:gd name="T75" fmla="*/ 365 h 1233"/>
                <a:gd name="T76" fmla="*/ 727 w 1261"/>
                <a:gd name="T77" fmla="*/ 365 h 1233"/>
                <a:gd name="T78" fmla="*/ 785 w 1261"/>
                <a:gd name="T79" fmla="*/ 109 h 1233"/>
                <a:gd name="T80" fmla="*/ 717 w 1261"/>
                <a:gd name="T81" fmla="*/ 407 h 1233"/>
                <a:gd name="T82" fmla="*/ 881 w 1261"/>
                <a:gd name="T83" fmla="*/ 528 h 1233"/>
                <a:gd name="T84" fmla="*/ 882 w 1261"/>
                <a:gd name="T85" fmla="*/ 530 h 1233"/>
                <a:gd name="T86" fmla="*/ 783 w 1261"/>
                <a:gd name="T87" fmla="*/ 717 h 1233"/>
                <a:gd name="T88" fmla="*/ 684 w 1261"/>
                <a:gd name="T89" fmla="*/ 549 h 1233"/>
                <a:gd name="T90" fmla="*/ 717 w 1261"/>
                <a:gd name="T91" fmla="*/ 407 h 1233"/>
                <a:gd name="T92" fmla="*/ 405 w 1261"/>
                <a:gd name="T93" fmla="*/ 413 h 1233"/>
                <a:gd name="T94" fmla="*/ 674 w 1261"/>
                <a:gd name="T95" fmla="*/ 413 h 1233"/>
                <a:gd name="T96" fmla="*/ 650 w 1261"/>
                <a:gd name="T97" fmla="*/ 517 h 1233"/>
                <a:gd name="T98" fmla="*/ 405 w 1261"/>
                <a:gd name="T99" fmla="*/ 413 h 1233"/>
                <a:gd name="T100" fmla="*/ 678 w 1261"/>
                <a:gd name="T101" fmla="*/ 572 h 1233"/>
                <a:gd name="T102" fmla="*/ 774 w 1261"/>
                <a:gd name="T103" fmla="*/ 733 h 1233"/>
                <a:gd name="T104" fmla="*/ 535 w 1261"/>
                <a:gd name="T105" fmla="*/ 1182 h 1233"/>
                <a:gd name="T106" fmla="*/ 678 w 1261"/>
                <a:gd name="T107" fmla="*/ 572 h 1233"/>
                <a:gd name="T108" fmla="*/ 554 w 1261"/>
                <a:gd name="T109" fmla="*/ 1193 h 1233"/>
                <a:gd name="T110" fmla="*/ 784 w 1261"/>
                <a:gd name="T111" fmla="*/ 751 h 1233"/>
                <a:gd name="T112" fmla="*/ 1023 w 1261"/>
                <a:gd name="T113" fmla="*/ 1154 h 1233"/>
                <a:gd name="T114" fmla="*/ 1031 w 1261"/>
                <a:gd name="T115" fmla="*/ 1193 h 1233"/>
                <a:gd name="T116" fmla="*/ 554 w 1261"/>
                <a:gd name="T117" fmla="*/ 119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1" h="1233">
                  <a:moveTo>
                    <a:pt x="1227" y="1193"/>
                  </a:moveTo>
                  <a:cubicBezTo>
                    <a:pt x="1075" y="1193"/>
                    <a:pt x="1075" y="1193"/>
                    <a:pt x="1075" y="1193"/>
                  </a:cubicBezTo>
                  <a:cubicBezTo>
                    <a:pt x="924" y="532"/>
                    <a:pt x="924" y="532"/>
                    <a:pt x="924" y="532"/>
                  </a:cubicBezTo>
                  <a:cubicBezTo>
                    <a:pt x="1212" y="413"/>
                    <a:pt x="1212" y="413"/>
                    <a:pt x="1212" y="413"/>
                  </a:cubicBezTo>
                  <a:cubicBezTo>
                    <a:pt x="1240" y="413"/>
                    <a:pt x="1240" y="413"/>
                    <a:pt x="1240" y="413"/>
                  </a:cubicBezTo>
                  <a:cubicBezTo>
                    <a:pt x="1252" y="413"/>
                    <a:pt x="1261" y="401"/>
                    <a:pt x="1261" y="389"/>
                  </a:cubicBezTo>
                  <a:cubicBezTo>
                    <a:pt x="1261" y="377"/>
                    <a:pt x="1252" y="365"/>
                    <a:pt x="1240" y="365"/>
                  </a:cubicBezTo>
                  <a:cubicBezTo>
                    <a:pt x="887" y="365"/>
                    <a:pt x="887" y="365"/>
                    <a:pt x="887" y="365"/>
                  </a:cubicBezTo>
                  <a:cubicBezTo>
                    <a:pt x="808" y="17"/>
                    <a:pt x="808" y="17"/>
                    <a:pt x="808" y="17"/>
                  </a:cubicBezTo>
                  <a:cubicBezTo>
                    <a:pt x="805" y="7"/>
                    <a:pt x="796" y="0"/>
                    <a:pt x="785" y="1"/>
                  </a:cubicBezTo>
                  <a:cubicBezTo>
                    <a:pt x="775" y="0"/>
                    <a:pt x="765" y="7"/>
                    <a:pt x="763" y="17"/>
                  </a:cubicBezTo>
                  <a:cubicBezTo>
                    <a:pt x="683" y="365"/>
                    <a:pt x="683" y="365"/>
                    <a:pt x="683" y="365"/>
                  </a:cubicBezTo>
                  <a:cubicBezTo>
                    <a:pt x="336" y="365"/>
                    <a:pt x="336" y="365"/>
                    <a:pt x="336" y="365"/>
                  </a:cubicBezTo>
                  <a:cubicBezTo>
                    <a:pt x="324" y="365"/>
                    <a:pt x="314" y="377"/>
                    <a:pt x="314" y="389"/>
                  </a:cubicBezTo>
                  <a:cubicBezTo>
                    <a:pt x="314" y="401"/>
                    <a:pt x="324" y="413"/>
                    <a:pt x="336" y="413"/>
                  </a:cubicBezTo>
                  <a:cubicBezTo>
                    <a:pt x="355" y="413"/>
                    <a:pt x="355" y="413"/>
                    <a:pt x="355" y="413"/>
                  </a:cubicBezTo>
                  <a:cubicBezTo>
                    <a:pt x="645" y="535"/>
                    <a:pt x="645" y="535"/>
                    <a:pt x="645" y="535"/>
                  </a:cubicBezTo>
                  <a:cubicBezTo>
                    <a:pt x="490" y="1193"/>
                    <a:pt x="490" y="1193"/>
                    <a:pt x="490" y="1193"/>
                  </a:cubicBezTo>
                  <a:cubicBezTo>
                    <a:pt x="21" y="1193"/>
                    <a:pt x="21" y="1193"/>
                    <a:pt x="21" y="1193"/>
                  </a:cubicBezTo>
                  <a:cubicBezTo>
                    <a:pt x="9" y="1193"/>
                    <a:pt x="0" y="1201"/>
                    <a:pt x="0" y="1213"/>
                  </a:cubicBezTo>
                  <a:cubicBezTo>
                    <a:pt x="0" y="1225"/>
                    <a:pt x="9" y="1233"/>
                    <a:pt x="21" y="1233"/>
                  </a:cubicBezTo>
                  <a:cubicBezTo>
                    <a:pt x="1227" y="1233"/>
                    <a:pt x="1227" y="1233"/>
                    <a:pt x="1227" y="1233"/>
                  </a:cubicBezTo>
                  <a:cubicBezTo>
                    <a:pt x="1238" y="1233"/>
                    <a:pt x="1248" y="1225"/>
                    <a:pt x="1248" y="1213"/>
                  </a:cubicBezTo>
                  <a:cubicBezTo>
                    <a:pt x="1248" y="1201"/>
                    <a:pt x="1238" y="1193"/>
                    <a:pt x="1227" y="1193"/>
                  </a:cubicBezTo>
                  <a:close/>
                  <a:moveTo>
                    <a:pt x="1162" y="413"/>
                  </a:moveTo>
                  <a:cubicBezTo>
                    <a:pt x="920" y="515"/>
                    <a:pt x="920" y="515"/>
                    <a:pt x="920" y="515"/>
                  </a:cubicBezTo>
                  <a:cubicBezTo>
                    <a:pt x="897" y="413"/>
                    <a:pt x="897" y="413"/>
                    <a:pt x="897" y="413"/>
                  </a:cubicBezTo>
                  <a:lnTo>
                    <a:pt x="1162" y="413"/>
                  </a:lnTo>
                  <a:close/>
                  <a:moveTo>
                    <a:pt x="1011" y="1102"/>
                  </a:moveTo>
                  <a:cubicBezTo>
                    <a:pt x="793" y="734"/>
                    <a:pt x="793" y="734"/>
                    <a:pt x="793" y="734"/>
                  </a:cubicBezTo>
                  <a:cubicBezTo>
                    <a:pt x="887" y="553"/>
                    <a:pt x="887" y="553"/>
                    <a:pt x="887" y="553"/>
                  </a:cubicBezTo>
                  <a:lnTo>
                    <a:pt x="1011" y="1102"/>
                  </a:lnTo>
                  <a:close/>
                  <a:moveTo>
                    <a:pt x="875" y="506"/>
                  </a:moveTo>
                  <a:cubicBezTo>
                    <a:pt x="749" y="413"/>
                    <a:pt x="749" y="413"/>
                    <a:pt x="749" y="413"/>
                  </a:cubicBezTo>
                  <a:cubicBezTo>
                    <a:pt x="854" y="413"/>
                    <a:pt x="854" y="413"/>
                    <a:pt x="854" y="413"/>
                  </a:cubicBezTo>
                  <a:lnTo>
                    <a:pt x="875" y="506"/>
                  </a:lnTo>
                  <a:close/>
                  <a:moveTo>
                    <a:pt x="785" y="109"/>
                  </a:moveTo>
                  <a:cubicBezTo>
                    <a:pt x="844" y="365"/>
                    <a:pt x="844" y="365"/>
                    <a:pt x="844" y="365"/>
                  </a:cubicBezTo>
                  <a:cubicBezTo>
                    <a:pt x="727" y="365"/>
                    <a:pt x="727" y="365"/>
                    <a:pt x="727" y="365"/>
                  </a:cubicBezTo>
                  <a:lnTo>
                    <a:pt x="785" y="109"/>
                  </a:lnTo>
                  <a:close/>
                  <a:moveTo>
                    <a:pt x="717" y="407"/>
                  </a:moveTo>
                  <a:cubicBezTo>
                    <a:pt x="881" y="528"/>
                    <a:pt x="881" y="528"/>
                    <a:pt x="881" y="528"/>
                  </a:cubicBezTo>
                  <a:cubicBezTo>
                    <a:pt x="882" y="530"/>
                    <a:pt x="882" y="530"/>
                    <a:pt x="882" y="530"/>
                  </a:cubicBezTo>
                  <a:cubicBezTo>
                    <a:pt x="783" y="717"/>
                    <a:pt x="783" y="717"/>
                    <a:pt x="783" y="717"/>
                  </a:cubicBezTo>
                  <a:cubicBezTo>
                    <a:pt x="684" y="549"/>
                    <a:pt x="684" y="549"/>
                    <a:pt x="684" y="549"/>
                  </a:cubicBezTo>
                  <a:lnTo>
                    <a:pt x="717" y="407"/>
                  </a:lnTo>
                  <a:close/>
                  <a:moveTo>
                    <a:pt x="405" y="413"/>
                  </a:moveTo>
                  <a:cubicBezTo>
                    <a:pt x="674" y="413"/>
                    <a:pt x="674" y="413"/>
                    <a:pt x="674" y="413"/>
                  </a:cubicBezTo>
                  <a:cubicBezTo>
                    <a:pt x="650" y="517"/>
                    <a:pt x="650" y="517"/>
                    <a:pt x="650" y="517"/>
                  </a:cubicBezTo>
                  <a:lnTo>
                    <a:pt x="405" y="413"/>
                  </a:lnTo>
                  <a:close/>
                  <a:moveTo>
                    <a:pt x="678" y="572"/>
                  </a:moveTo>
                  <a:cubicBezTo>
                    <a:pt x="774" y="733"/>
                    <a:pt x="774" y="733"/>
                    <a:pt x="774" y="733"/>
                  </a:cubicBezTo>
                  <a:cubicBezTo>
                    <a:pt x="535" y="1182"/>
                    <a:pt x="535" y="1182"/>
                    <a:pt x="535" y="1182"/>
                  </a:cubicBezTo>
                  <a:lnTo>
                    <a:pt x="678" y="572"/>
                  </a:lnTo>
                  <a:close/>
                  <a:moveTo>
                    <a:pt x="554" y="1193"/>
                  </a:moveTo>
                  <a:cubicBezTo>
                    <a:pt x="784" y="751"/>
                    <a:pt x="784" y="751"/>
                    <a:pt x="784" y="751"/>
                  </a:cubicBezTo>
                  <a:cubicBezTo>
                    <a:pt x="1023" y="1154"/>
                    <a:pt x="1023" y="1154"/>
                    <a:pt x="1023" y="1154"/>
                  </a:cubicBezTo>
                  <a:cubicBezTo>
                    <a:pt x="1031" y="1193"/>
                    <a:pt x="1031" y="1193"/>
                    <a:pt x="1031" y="1193"/>
                  </a:cubicBezTo>
                  <a:lnTo>
                    <a:pt x="554" y="1193"/>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6">
              <a:extLst>
                <a:ext uri="{FF2B5EF4-FFF2-40B4-BE49-F238E27FC236}">
                  <a16:creationId xmlns:a16="http://schemas.microsoft.com/office/drawing/2014/main" xmlns="" id="{C73E2BD9-DF89-4B47-89E4-100CD7F9DD6C}"/>
                </a:ext>
              </a:extLst>
            </p:cNvPr>
            <p:cNvSpPr>
              <a:spLocks/>
            </p:cNvSpPr>
            <p:nvPr/>
          </p:nvSpPr>
          <p:spPr bwMode="auto">
            <a:xfrm>
              <a:off x="11885612" y="3006724"/>
              <a:ext cx="77788" cy="141288"/>
            </a:xfrm>
            <a:custGeom>
              <a:avLst/>
              <a:gdLst>
                <a:gd name="T0" fmla="*/ 63 w 63"/>
                <a:gd name="T1" fmla="*/ 58 h 114"/>
                <a:gd name="T2" fmla="*/ 45 w 63"/>
                <a:gd name="T3" fmla="*/ 39 h 114"/>
                <a:gd name="T4" fmla="*/ 63 w 63"/>
                <a:gd name="T5" fmla="*/ 20 h 114"/>
                <a:gd name="T6" fmla="*/ 32 w 63"/>
                <a:gd name="T7" fmla="*/ 0 h 114"/>
                <a:gd name="T8" fmla="*/ 0 w 63"/>
                <a:gd name="T9" fmla="*/ 20 h 114"/>
                <a:gd name="T10" fmla="*/ 18 w 63"/>
                <a:gd name="T11" fmla="*/ 39 h 114"/>
                <a:gd name="T12" fmla="*/ 0 w 63"/>
                <a:gd name="T13" fmla="*/ 58 h 114"/>
                <a:gd name="T14" fmla="*/ 16 w 63"/>
                <a:gd name="T15" fmla="*/ 76 h 114"/>
                <a:gd name="T16" fmla="*/ 0 w 63"/>
                <a:gd name="T17" fmla="*/ 93 h 114"/>
                <a:gd name="T18" fmla="*/ 32 w 63"/>
                <a:gd name="T19" fmla="*/ 114 h 114"/>
                <a:gd name="T20" fmla="*/ 63 w 63"/>
                <a:gd name="T21" fmla="*/ 93 h 114"/>
                <a:gd name="T22" fmla="*/ 48 w 63"/>
                <a:gd name="T23" fmla="*/ 76 h 114"/>
                <a:gd name="T24" fmla="*/ 63 w 63"/>
                <a:gd name="T25" fmla="*/ 5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14">
                  <a:moveTo>
                    <a:pt x="63" y="58"/>
                  </a:moveTo>
                  <a:cubicBezTo>
                    <a:pt x="63" y="49"/>
                    <a:pt x="56" y="42"/>
                    <a:pt x="45" y="39"/>
                  </a:cubicBezTo>
                  <a:cubicBezTo>
                    <a:pt x="56" y="36"/>
                    <a:pt x="63" y="29"/>
                    <a:pt x="63" y="20"/>
                  </a:cubicBezTo>
                  <a:cubicBezTo>
                    <a:pt x="63" y="9"/>
                    <a:pt x="49" y="0"/>
                    <a:pt x="32" y="0"/>
                  </a:cubicBezTo>
                  <a:cubicBezTo>
                    <a:pt x="14" y="0"/>
                    <a:pt x="0" y="9"/>
                    <a:pt x="0" y="20"/>
                  </a:cubicBezTo>
                  <a:cubicBezTo>
                    <a:pt x="0" y="29"/>
                    <a:pt x="7" y="36"/>
                    <a:pt x="18" y="39"/>
                  </a:cubicBezTo>
                  <a:cubicBezTo>
                    <a:pt x="7" y="42"/>
                    <a:pt x="0" y="49"/>
                    <a:pt x="0" y="58"/>
                  </a:cubicBezTo>
                  <a:cubicBezTo>
                    <a:pt x="0" y="65"/>
                    <a:pt x="6" y="72"/>
                    <a:pt x="16" y="76"/>
                  </a:cubicBezTo>
                  <a:cubicBezTo>
                    <a:pt x="6" y="79"/>
                    <a:pt x="0" y="86"/>
                    <a:pt x="0" y="93"/>
                  </a:cubicBezTo>
                  <a:cubicBezTo>
                    <a:pt x="0" y="105"/>
                    <a:pt x="14" y="114"/>
                    <a:pt x="32" y="114"/>
                  </a:cubicBezTo>
                  <a:cubicBezTo>
                    <a:pt x="49" y="114"/>
                    <a:pt x="63" y="105"/>
                    <a:pt x="63" y="93"/>
                  </a:cubicBezTo>
                  <a:cubicBezTo>
                    <a:pt x="63" y="86"/>
                    <a:pt x="57" y="79"/>
                    <a:pt x="48" y="76"/>
                  </a:cubicBezTo>
                  <a:cubicBezTo>
                    <a:pt x="57" y="72"/>
                    <a:pt x="63" y="65"/>
                    <a:pt x="63" y="5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7">
              <a:extLst>
                <a:ext uri="{FF2B5EF4-FFF2-40B4-BE49-F238E27FC236}">
                  <a16:creationId xmlns:a16="http://schemas.microsoft.com/office/drawing/2014/main" xmlns="" id="{2F8E7A3B-CC33-9347-B31D-0AEFC9903B15}"/>
                </a:ext>
              </a:extLst>
            </p:cNvPr>
            <p:cNvSpPr>
              <a:spLocks/>
            </p:cNvSpPr>
            <p:nvPr/>
          </p:nvSpPr>
          <p:spPr bwMode="auto">
            <a:xfrm>
              <a:off x="10723562" y="3868737"/>
              <a:ext cx="214313" cy="69850"/>
            </a:xfrm>
            <a:custGeom>
              <a:avLst/>
              <a:gdLst>
                <a:gd name="T0" fmla="*/ 26 w 172"/>
                <a:gd name="T1" fmla="*/ 56 h 56"/>
                <a:gd name="T2" fmla="*/ 144 w 172"/>
                <a:gd name="T3" fmla="*/ 56 h 56"/>
                <a:gd name="T4" fmla="*/ 172 w 172"/>
                <a:gd name="T5" fmla="*/ 26 h 56"/>
                <a:gd name="T6" fmla="*/ 172 w 172"/>
                <a:gd name="T7" fmla="*/ 0 h 56"/>
                <a:gd name="T8" fmla="*/ 0 w 172"/>
                <a:gd name="T9" fmla="*/ 0 h 56"/>
                <a:gd name="T10" fmla="*/ 0 w 172"/>
                <a:gd name="T11" fmla="*/ 26 h 56"/>
                <a:gd name="T12" fmla="*/ 26 w 17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72" h="56">
                  <a:moveTo>
                    <a:pt x="26" y="56"/>
                  </a:moveTo>
                  <a:cubicBezTo>
                    <a:pt x="144" y="56"/>
                    <a:pt x="144" y="56"/>
                    <a:pt x="144" y="56"/>
                  </a:cubicBezTo>
                  <a:cubicBezTo>
                    <a:pt x="159" y="56"/>
                    <a:pt x="172" y="41"/>
                    <a:pt x="172" y="26"/>
                  </a:cubicBezTo>
                  <a:cubicBezTo>
                    <a:pt x="172" y="0"/>
                    <a:pt x="172" y="0"/>
                    <a:pt x="172" y="0"/>
                  </a:cubicBezTo>
                  <a:cubicBezTo>
                    <a:pt x="0" y="0"/>
                    <a:pt x="0" y="0"/>
                    <a:pt x="0" y="0"/>
                  </a:cubicBezTo>
                  <a:cubicBezTo>
                    <a:pt x="0" y="26"/>
                    <a:pt x="0" y="26"/>
                    <a:pt x="0" y="26"/>
                  </a:cubicBezTo>
                  <a:cubicBezTo>
                    <a:pt x="0" y="41"/>
                    <a:pt x="11" y="56"/>
                    <a:pt x="26" y="56"/>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8">
              <a:extLst>
                <a:ext uri="{FF2B5EF4-FFF2-40B4-BE49-F238E27FC236}">
                  <a16:creationId xmlns:a16="http://schemas.microsoft.com/office/drawing/2014/main" xmlns="" id="{DFB21D04-A10F-4344-A690-E6F59ACFB909}"/>
                </a:ext>
              </a:extLst>
            </p:cNvPr>
            <p:cNvSpPr>
              <a:spLocks/>
            </p:cNvSpPr>
            <p:nvPr/>
          </p:nvSpPr>
          <p:spPr bwMode="auto">
            <a:xfrm>
              <a:off x="10723562" y="3387724"/>
              <a:ext cx="214313" cy="84138"/>
            </a:xfrm>
            <a:custGeom>
              <a:avLst/>
              <a:gdLst>
                <a:gd name="T0" fmla="*/ 172 w 172"/>
                <a:gd name="T1" fmla="*/ 68 h 68"/>
                <a:gd name="T2" fmla="*/ 172 w 172"/>
                <a:gd name="T3" fmla="*/ 55 h 68"/>
                <a:gd name="T4" fmla="*/ 115 w 172"/>
                <a:gd name="T5" fmla="*/ 0 h 68"/>
                <a:gd name="T6" fmla="*/ 55 w 172"/>
                <a:gd name="T7" fmla="*/ 0 h 68"/>
                <a:gd name="T8" fmla="*/ 0 w 172"/>
                <a:gd name="T9" fmla="*/ 55 h 68"/>
                <a:gd name="T10" fmla="*/ 0 w 172"/>
                <a:gd name="T11" fmla="*/ 68 h 68"/>
                <a:gd name="T12" fmla="*/ 20 w 172"/>
                <a:gd name="T13" fmla="*/ 68 h 68"/>
                <a:gd name="T14" fmla="*/ 20 w 172"/>
                <a:gd name="T15" fmla="*/ 55 h 68"/>
                <a:gd name="T16" fmla="*/ 55 w 172"/>
                <a:gd name="T17" fmla="*/ 24 h 68"/>
                <a:gd name="T18" fmla="*/ 115 w 172"/>
                <a:gd name="T19" fmla="*/ 24 h 68"/>
                <a:gd name="T20" fmla="*/ 148 w 172"/>
                <a:gd name="T21" fmla="*/ 55 h 68"/>
                <a:gd name="T22" fmla="*/ 148 w 172"/>
                <a:gd name="T23" fmla="*/ 68 h 68"/>
                <a:gd name="T24" fmla="*/ 172 w 172"/>
                <a:gd name="T2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8">
                  <a:moveTo>
                    <a:pt x="172" y="68"/>
                  </a:moveTo>
                  <a:cubicBezTo>
                    <a:pt x="172" y="55"/>
                    <a:pt x="172" y="55"/>
                    <a:pt x="172" y="55"/>
                  </a:cubicBezTo>
                  <a:cubicBezTo>
                    <a:pt x="172" y="24"/>
                    <a:pt x="147" y="0"/>
                    <a:pt x="115" y="0"/>
                  </a:cubicBezTo>
                  <a:cubicBezTo>
                    <a:pt x="55" y="0"/>
                    <a:pt x="55" y="0"/>
                    <a:pt x="55" y="0"/>
                  </a:cubicBezTo>
                  <a:cubicBezTo>
                    <a:pt x="23" y="0"/>
                    <a:pt x="0" y="24"/>
                    <a:pt x="0" y="55"/>
                  </a:cubicBezTo>
                  <a:cubicBezTo>
                    <a:pt x="0" y="68"/>
                    <a:pt x="0" y="68"/>
                    <a:pt x="0" y="68"/>
                  </a:cubicBezTo>
                  <a:cubicBezTo>
                    <a:pt x="20" y="68"/>
                    <a:pt x="20" y="68"/>
                    <a:pt x="20" y="68"/>
                  </a:cubicBezTo>
                  <a:cubicBezTo>
                    <a:pt x="20" y="55"/>
                    <a:pt x="20" y="55"/>
                    <a:pt x="20" y="55"/>
                  </a:cubicBezTo>
                  <a:cubicBezTo>
                    <a:pt x="20" y="36"/>
                    <a:pt x="36" y="24"/>
                    <a:pt x="55" y="24"/>
                  </a:cubicBezTo>
                  <a:cubicBezTo>
                    <a:pt x="115" y="24"/>
                    <a:pt x="115" y="24"/>
                    <a:pt x="115" y="24"/>
                  </a:cubicBezTo>
                  <a:cubicBezTo>
                    <a:pt x="134" y="24"/>
                    <a:pt x="148" y="36"/>
                    <a:pt x="148" y="55"/>
                  </a:cubicBezTo>
                  <a:cubicBezTo>
                    <a:pt x="148" y="68"/>
                    <a:pt x="148" y="68"/>
                    <a:pt x="148" y="68"/>
                  </a:cubicBezTo>
                  <a:lnTo>
                    <a:pt x="172" y="68"/>
                  </a:ln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
              <a:extLst>
                <a:ext uri="{FF2B5EF4-FFF2-40B4-BE49-F238E27FC236}">
                  <a16:creationId xmlns:a16="http://schemas.microsoft.com/office/drawing/2014/main" xmlns="" id="{EA19791A-EBA7-C048-893B-0AC3B0F4F9AB}"/>
                </a:ext>
              </a:extLst>
            </p:cNvPr>
            <p:cNvSpPr>
              <a:spLocks/>
            </p:cNvSpPr>
            <p:nvPr/>
          </p:nvSpPr>
          <p:spPr bwMode="auto">
            <a:xfrm>
              <a:off x="10839450" y="3255962"/>
              <a:ext cx="58738" cy="109538"/>
            </a:xfrm>
            <a:custGeom>
              <a:avLst/>
              <a:gdLst>
                <a:gd name="T0" fmla="*/ 48 w 48"/>
                <a:gd name="T1" fmla="*/ 16 h 88"/>
                <a:gd name="T2" fmla="*/ 24 w 48"/>
                <a:gd name="T3" fmla="*/ 0 h 88"/>
                <a:gd name="T4" fmla="*/ 0 w 48"/>
                <a:gd name="T5" fmla="*/ 16 h 88"/>
                <a:gd name="T6" fmla="*/ 14 w 48"/>
                <a:gd name="T7" fmla="*/ 30 h 88"/>
                <a:gd name="T8" fmla="*/ 0 w 48"/>
                <a:gd name="T9" fmla="*/ 45 h 88"/>
                <a:gd name="T10" fmla="*/ 12 w 48"/>
                <a:gd name="T11" fmla="*/ 58 h 88"/>
                <a:gd name="T12" fmla="*/ 0 w 48"/>
                <a:gd name="T13" fmla="*/ 72 h 88"/>
                <a:gd name="T14" fmla="*/ 24 w 48"/>
                <a:gd name="T15" fmla="*/ 88 h 88"/>
                <a:gd name="T16" fmla="*/ 48 w 48"/>
                <a:gd name="T17" fmla="*/ 72 h 88"/>
                <a:gd name="T18" fmla="*/ 36 w 48"/>
                <a:gd name="T19" fmla="*/ 58 h 88"/>
                <a:gd name="T20" fmla="*/ 48 w 48"/>
                <a:gd name="T21" fmla="*/ 45 h 88"/>
                <a:gd name="T22" fmla="*/ 35 w 48"/>
                <a:gd name="T23" fmla="*/ 30 h 88"/>
                <a:gd name="T24" fmla="*/ 48 w 48"/>
                <a:gd name="T25"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88">
                  <a:moveTo>
                    <a:pt x="48" y="16"/>
                  </a:moveTo>
                  <a:cubicBezTo>
                    <a:pt x="48" y="7"/>
                    <a:pt x="38" y="0"/>
                    <a:pt x="24" y="0"/>
                  </a:cubicBezTo>
                  <a:cubicBezTo>
                    <a:pt x="11" y="0"/>
                    <a:pt x="0" y="7"/>
                    <a:pt x="0" y="16"/>
                  </a:cubicBezTo>
                  <a:cubicBezTo>
                    <a:pt x="0" y="22"/>
                    <a:pt x="6" y="28"/>
                    <a:pt x="14" y="30"/>
                  </a:cubicBezTo>
                  <a:cubicBezTo>
                    <a:pt x="6" y="33"/>
                    <a:pt x="0" y="38"/>
                    <a:pt x="0" y="45"/>
                  </a:cubicBezTo>
                  <a:cubicBezTo>
                    <a:pt x="0" y="50"/>
                    <a:pt x="5" y="56"/>
                    <a:pt x="12" y="58"/>
                  </a:cubicBezTo>
                  <a:cubicBezTo>
                    <a:pt x="5" y="61"/>
                    <a:pt x="0" y="66"/>
                    <a:pt x="0" y="72"/>
                  </a:cubicBezTo>
                  <a:cubicBezTo>
                    <a:pt x="0" y="81"/>
                    <a:pt x="11" y="88"/>
                    <a:pt x="24" y="88"/>
                  </a:cubicBezTo>
                  <a:cubicBezTo>
                    <a:pt x="38" y="88"/>
                    <a:pt x="48" y="81"/>
                    <a:pt x="48" y="72"/>
                  </a:cubicBezTo>
                  <a:cubicBezTo>
                    <a:pt x="48" y="66"/>
                    <a:pt x="44" y="61"/>
                    <a:pt x="36" y="58"/>
                  </a:cubicBezTo>
                  <a:cubicBezTo>
                    <a:pt x="44" y="56"/>
                    <a:pt x="48" y="50"/>
                    <a:pt x="48" y="45"/>
                  </a:cubicBezTo>
                  <a:cubicBezTo>
                    <a:pt x="48" y="38"/>
                    <a:pt x="43" y="33"/>
                    <a:pt x="35" y="30"/>
                  </a:cubicBezTo>
                  <a:cubicBezTo>
                    <a:pt x="43" y="28"/>
                    <a:pt x="48" y="22"/>
                    <a:pt x="48" y="16"/>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0">
              <a:extLst>
                <a:ext uri="{FF2B5EF4-FFF2-40B4-BE49-F238E27FC236}">
                  <a16:creationId xmlns:a16="http://schemas.microsoft.com/office/drawing/2014/main" xmlns="" id="{AA219BC6-1E61-864F-97C9-A0A592E3A0F0}"/>
                </a:ext>
              </a:extLst>
            </p:cNvPr>
            <p:cNvSpPr>
              <a:spLocks/>
            </p:cNvSpPr>
            <p:nvPr/>
          </p:nvSpPr>
          <p:spPr bwMode="auto">
            <a:xfrm>
              <a:off x="10385425" y="3490912"/>
              <a:ext cx="585788" cy="104775"/>
            </a:xfrm>
            <a:custGeom>
              <a:avLst/>
              <a:gdLst>
                <a:gd name="T0" fmla="*/ 27 w 472"/>
                <a:gd name="T1" fmla="*/ 84 h 84"/>
                <a:gd name="T2" fmla="*/ 445 w 472"/>
                <a:gd name="T3" fmla="*/ 84 h 84"/>
                <a:gd name="T4" fmla="*/ 472 w 472"/>
                <a:gd name="T5" fmla="*/ 57 h 84"/>
                <a:gd name="T6" fmla="*/ 472 w 472"/>
                <a:gd name="T7" fmla="*/ 27 h 84"/>
                <a:gd name="T8" fmla="*/ 445 w 472"/>
                <a:gd name="T9" fmla="*/ 0 h 84"/>
                <a:gd name="T10" fmla="*/ 27 w 472"/>
                <a:gd name="T11" fmla="*/ 0 h 84"/>
                <a:gd name="T12" fmla="*/ 0 w 472"/>
                <a:gd name="T13" fmla="*/ 27 h 84"/>
                <a:gd name="T14" fmla="*/ 0 w 472"/>
                <a:gd name="T15" fmla="*/ 57 h 84"/>
                <a:gd name="T16" fmla="*/ 27 w 472"/>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84">
                  <a:moveTo>
                    <a:pt x="27" y="84"/>
                  </a:moveTo>
                  <a:cubicBezTo>
                    <a:pt x="445" y="84"/>
                    <a:pt x="445" y="84"/>
                    <a:pt x="445" y="84"/>
                  </a:cubicBezTo>
                  <a:cubicBezTo>
                    <a:pt x="460" y="84"/>
                    <a:pt x="472" y="72"/>
                    <a:pt x="472" y="57"/>
                  </a:cubicBezTo>
                  <a:cubicBezTo>
                    <a:pt x="472" y="27"/>
                    <a:pt x="472" y="27"/>
                    <a:pt x="472" y="27"/>
                  </a:cubicBezTo>
                  <a:cubicBezTo>
                    <a:pt x="472" y="12"/>
                    <a:pt x="460" y="0"/>
                    <a:pt x="445" y="0"/>
                  </a:cubicBezTo>
                  <a:cubicBezTo>
                    <a:pt x="27" y="0"/>
                    <a:pt x="27" y="0"/>
                    <a:pt x="27" y="0"/>
                  </a:cubicBezTo>
                  <a:cubicBezTo>
                    <a:pt x="12" y="0"/>
                    <a:pt x="0" y="12"/>
                    <a:pt x="0" y="27"/>
                  </a:cubicBezTo>
                  <a:cubicBezTo>
                    <a:pt x="0" y="57"/>
                    <a:pt x="0" y="57"/>
                    <a:pt x="0" y="57"/>
                  </a:cubicBezTo>
                  <a:cubicBezTo>
                    <a:pt x="0" y="72"/>
                    <a:pt x="12" y="84"/>
                    <a:pt x="27" y="84"/>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1">
              <a:extLst>
                <a:ext uri="{FF2B5EF4-FFF2-40B4-BE49-F238E27FC236}">
                  <a16:creationId xmlns:a16="http://schemas.microsoft.com/office/drawing/2014/main" xmlns="" id="{9E504872-5C2E-D94F-A197-ACFD634D2A62}"/>
                </a:ext>
              </a:extLst>
            </p:cNvPr>
            <p:cNvSpPr>
              <a:spLocks/>
            </p:cNvSpPr>
            <p:nvPr/>
          </p:nvSpPr>
          <p:spPr bwMode="auto">
            <a:xfrm>
              <a:off x="10425112" y="3387724"/>
              <a:ext cx="214313" cy="84138"/>
            </a:xfrm>
            <a:custGeom>
              <a:avLst/>
              <a:gdLst>
                <a:gd name="T0" fmla="*/ 24 w 172"/>
                <a:gd name="T1" fmla="*/ 55 h 68"/>
                <a:gd name="T2" fmla="*/ 54 w 172"/>
                <a:gd name="T3" fmla="*/ 24 h 68"/>
                <a:gd name="T4" fmla="*/ 115 w 172"/>
                <a:gd name="T5" fmla="*/ 24 h 68"/>
                <a:gd name="T6" fmla="*/ 152 w 172"/>
                <a:gd name="T7" fmla="*/ 55 h 68"/>
                <a:gd name="T8" fmla="*/ 152 w 172"/>
                <a:gd name="T9" fmla="*/ 68 h 68"/>
                <a:gd name="T10" fmla="*/ 172 w 172"/>
                <a:gd name="T11" fmla="*/ 68 h 68"/>
                <a:gd name="T12" fmla="*/ 172 w 172"/>
                <a:gd name="T13" fmla="*/ 55 h 68"/>
                <a:gd name="T14" fmla="*/ 115 w 172"/>
                <a:gd name="T15" fmla="*/ 0 h 68"/>
                <a:gd name="T16" fmla="*/ 54 w 172"/>
                <a:gd name="T17" fmla="*/ 0 h 68"/>
                <a:gd name="T18" fmla="*/ 0 w 172"/>
                <a:gd name="T19" fmla="*/ 55 h 68"/>
                <a:gd name="T20" fmla="*/ 0 w 172"/>
                <a:gd name="T21" fmla="*/ 68 h 68"/>
                <a:gd name="T22" fmla="*/ 24 w 172"/>
                <a:gd name="T23" fmla="*/ 68 h 68"/>
                <a:gd name="T24" fmla="*/ 24 w 172"/>
                <a:gd name="T25"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68">
                  <a:moveTo>
                    <a:pt x="24" y="55"/>
                  </a:moveTo>
                  <a:cubicBezTo>
                    <a:pt x="24" y="36"/>
                    <a:pt x="35" y="24"/>
                    <a:pt x="54" y="24"/>
                  </a:cubicBezTo>
                  <a:cubicBezTo>
                    <a:pt x="115" y="24"/>
                    <a:pt x="115" y="24"/>
                    <a:pt x="115" y="24"/>
                  </a:cubicBezTo>
                  <a:cubicBezTo>
                    <a:pt x="133" y="24"/>
                    <a:pt x="152" y="36"/>
                    <a:pt x="152" y="55"/>
                  </a:cubicBezTo>
                  <a:cubicBezTo>
                    <a:pt x="152" y="68"/>
                    <a:pt x="152" y="68"/>
                    <a:pt x="152" y="68"/>
                  </a:cubicBezTo>
                  <a:cubicBezTo>
                    <a:pt x="172" y="68"/>
                    <a:pt x="172" y="68"/>
                    <a:pt x="172" y="68"/>
                  </a:cubicBezTo>
                  <a:cubicBezTo>
                    <a:pt x="172" y="55"/>
                    <a:pt x="172" y="55"/>
                    <a:pt x="172" y="55"/>
                  </a:cubicBezTo>
                  <a:cubicBezTo>
                    <a:pt x="172" y="24"/>
                    <a:pt x="146" y="0"/>
                    <a:pt x="115" y="0"/>
                  </a:cubicBezTo>
                  <a:cubicBezTo>
                    <a:pt x="54" y="0"/>
                    <a:pt x="54" y="0"/>
                    <a:pt x="54" y="0"/>
                  </a:cubicBezTo>
                  <a:cubicBezTo>
                    <a:pt x="23" y="0"/>
                    <a:pt x="0" y="24"/>
                    <a:pt x="0" y="55"/>
                  </a:cubicBezTo>
                  <a:cubicBezTo>
                    <a:pt x="0" y="68"/>
                    <a:pt x="0" y="68"/>
                    <a:pt x="0" y="68"/>
                  </a:cubicBezTo>
                  <a:cubicBezTo>
                    <a:pt x="24" y="68"/>
                    <a:pt x="24" y="68"/>
                    <a:pt x="24" y="68"/>
                  </a:cubicBezTo>
                  <a:lnTo>
                    <a:pt x="24" y="55"/>
                  </a:ln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2">
              <a:extLst>
                <a:ext uri="{FF2B5EF4-FFF2-40B4-BE49-F238E27FC236}">
                  <a16:creationId xmlns:a16="http://schemas.microsoft.com/office/drawing/2014/main" xmlns="" id="{31010D93-87B4-4D49-96BA-B92818B832C9}"/>
                </a:ext>
              </a:extLst>
            </p:cNvPr>
            <p:cNvSpPr>
              <a:spLocks/>
            </p:cNvSpPr>
            <p:nvPr/>
          </p:nvSpPr>
          <p:spPr bwMode="auto">
            <a:xfrm>
              <a:off x="10385425" y="3616324"/>
              <a:ext cx="585788" cy="103188"/>
            </a:xfrm>
            <a:custGeom>
              <a:avLst/>
              <a:gdLst>
                <a:gd name="T0" fmla="*/ 27 w 472"/>
                <a:gd name="T1" fmla="*/ 84 h 84"/>
                <a:gd name="T2" fmla="*/ 445 w 472"/>
                <a:gd name="T3" fmla="*/ 84 h 84"/>
                <a:gd name="T4" fmla="*/ 472 w 472"/>
                <a:gd name="T5" fmla="*/ 57 h 84"/>
                <a:gd name="T6" fmla="*/ 472 w 472"/>
                <a:gd name="T7" fmla="*/ 27 h 84"/>
                <a:gd name="T8" fmla="*/ 445 w 472"/>
                <a:gd name="T9" fmla="*/ 0 h 84"/>
                <a:gd name="T10" fmla="*/ 27 w 472"/>
                <a:gd name="T11" fmla="*/ 0 h 84"/>
                <a:gd name="T12" fmla="*/ 0 w 472"/>
                <a:gd name="T13" fmla="*/ 27 h 84"/>
                <a:gd name="T14" fmla="*/ 0 w 472"/>
                <a:gd name="T15" fmla="*/ 57 h 84"/>
                <a:gd name="T16" fmla="*/ 27 w 472"/>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84">
                  <a:moveTo>
                    <a:pt x="27" y="84"/>
                  </a:moveTo>
                  <a:cubicBezTo>
                    <a:pt x="445" y="84"/>
                    <a:pt x="445" y="84"/>
                    <a:pt x="445" y="84"/>
                  </a:cubicBezTo>
                  <a:cubicBezTo>
                    <a:pt x="460" y="84"/>
                    <a:pt x="472" y="72"/>
                    <a:pt x="472" y="57"/>
                  </a:cubicBezTo>
                  <a:cubicBezTo>
                    <a:pt x="472" y="27"/>
                    <a:pt x="472" y="27"/>
                    <a:pt x="472" y="27"/>
                  </a:cubicBezTo>
                  <a:cubicBezTo>
                    <a:pt x="472" y="12"/>
                    <a:pt x="460" y="0"/>
                    <a:pt x="445" y="0"/>
                  </a:cubicBezTo>
                  <a:cubicBezTo>
                    <a:pt x="27" y="0"/>
                    <a:pt x="27" y="0"/>
                    <a:pt x="27" y="0"/>
                  </a:cubicBezTo>
                  <a:cubicBezTo>
                    <a:pt x="12" y="0"/>
                    <a:pt x="0" y="12"/>
                    <a:pt x="0" y="27"/>
                  </a:cubicBezTo>
                  <a:cubicBezTo>
                    <a:pt x="0" y="57"/>
                    <a:pt x="0" y="57"/>
                    <a:pt x="0" y="57"/>
                  </a:cubicBezTo>
                  <a:cubicBezTo>
                    <a:pt x="0" y="72"/>
                    <a:pt x="12" y="84"/>
                    <a:pt x="27" y="84"/>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3">
              <a:extLst>
                <a:ext uri="{FF2B5EF4-FFF2-40B4-BE49-F238E27FC236}">
                  <a16:creationId xmlns:a16="http://schemas.microsoft.com/office/drawing/2014/main" xmlns="" id="{7DAB6A7A-D2C1-364B-B51A-FE4F868DFE8C}"/>
                </a:ext>
              </a:extLst>
            </p:cNvPr>
            <p:cNvSpPr>
              <a:spLocks/>
            </p:cNvSpPr>
            <p:nvPr/>
          </p:nvSpPr>
          <p:spPr bwMode="auto">
            <a:xfrm>
              <a:off x="10464800" y="3255962"/>
              <a:ext cx="58738" cy="109538"/>
            </a:xfrm>
            <a:custGeom>
              <a:avLst/>
              <a:gdLst>
                <a:gd name="T0" fmla="*/ 0 w 48"/>
                <a:gd name="T1" fmla="*/ 72 h 88"/>
                <a:gd name="T2" fmla="*/ 24 w 48"/>
                <a:gd name="T3" fmla="*/ 88 h 88"/>
                <a:gd name="T4" fmla="*/ 48 w 48"/>
                <a:gd name="T5" fmla="*/ 72 h 88"/>
                <a:gd name="T6" fmla="*/ 36 w 48"/>
                <a:gd name="T7" fmla="*/ 58 h 88"/>
                <a:gd name="T8" fmla="*/ 48 w 48"/>
                <a:gd name="T9" fmla="*/ 45 h 88"/>
                <a:gd name="T10" fmla="*/ 34 w 48"/>
                <a:gd name="T11" fmla="*/ 30 h 88"/>
                <a:gd name="T12" fmla="*/ 48 w 48"/>
                <a:gd name="T13" fmla="*/ 16 h 88"/>
                <a:gd name="T14" fmla="*/ 24 w 48"/>
                <a:gd name="T15" fmla="*/ 0 h 88"/>
                <a:gd name="T16" fmla="*/ 0 w 48"/>
                <a:gd name="T17" fmla="*/ 16 h 88"/>
                <a:gd name="T18" fmla="*/ 14 w 48"/>
                <a:gd name="T19" fmla="*/ 30 h 88"/>
                <a:gd name="T20" fmla="*/ 0 w 48"/>
                <a:gd name="T21" fmla="*/ 45 h 88"/>
                <a:gd name="T22" fmla="*/ 12 w 48"/>
                <a:gd name="T23" fmla="*/ 58 h 88"/>
                <a:gd name="T24" fmla="*/ 0 w 48"/>
                <a:gd name="T25"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88">
                  <a:moveTo>
                    <a:pt x="0" y="72"/>
                  </a:moveTo>
                  <a:cubicBezTo>
                    <a:pt x="0" y="81"/>
                    <a:pt x="11" y="88"/>
                    <a:pt x="24" y="88"/>
                  </a:cubicBezTo>
                  <a:cubicBezTo>
                    <a:pt x="37" y="88"/>
                    <a:pt x="48" y="81"/>
                    <a:pt x="48" y="72"/>
                  </a:cubicBezTo>
                  <a:cubicBezTo>
                    <a:pt x="48" y="66"/>
                    <a:pt x="43" y="61"/>
                    <a:pt x="36" y="58"/>
                  </a:cubicBezTo>
                  <a:cubicBezTo>
                    <a:pt x="43" y="56"/>
                    <a:pt x="48" y="50"/>
                    <a:pt x="48" y="45"/>
                  </a:cubicBezTo>
                  <a:cubicBezTo>
                    <a:pt x="48" y="38"/>
                    <a:pt x="43" y="33"/>
                    <a:pt x="34" y="30"/>
                  </a:cubicBezTo>
                  <a:cubicBezTo>
                    <a:pt x="43" y="28"/>
                    <a:pt x="48" y="22"/>
                    <a:pt x="48" y="16"/>
                  </a:cubicBezTo>
                  <a:cubicBezTo>
                    <a:pt x="48" y="7"/>
                    <a:pt x="37" y="0"/>
                    <a:pt x="24" y="0"/>
                  </a:cubicBezTo>
                  <a:cubicBezTo>
                    <a:pt x="11" y="0"/>
                    <a:pt x="0" y="7"/>
                    <a:pt x="0" y="16"/>
                  </a:cubicBezTo>
                  <a:cubicBezTo>
                    <a:pt x="0" y="22"/>
                    <a:pt x="6" y="28"/>
                    <a:pt x="14" y="30"/>
                  </a:cubicBezTo>
                  <a:cubicBezTo>
                    <a:pt x="6" y="33"/>
                    <a:pt x="0" y="38"/>
                    <a:pt x="0" y="45"/>
                  </a:cubicBezTo>
                  <a:cubicBezTo>
                    <a:pt x="0" y="50"/>
                    <a:pt x="5" y="56"/>
                    <a:pt x="12" y="58"/>
                  </a:cubicBezTo>
                  <a:cubicBezTo>
                    <a:pt x="5" y="61"/>
                    <a:pt x="0" y="66"/>
                    <a:pt x="0" y="72"/>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4">
              <a:extLst>
                <a:ext uri="{FF2B5EF4-FFF2-40B4-BE49-F238E27FC236}">
                  <a16:creationId xmlns:a16="http://schemas.microsoft.com/office/drawing/2014/main" xmlns="" id="{C034B313-5480-7648-9CEE-93BE1BCCDA5E}"/>
                </a:ext>
              </a:extLst>
            </p:cNvPr>
            <p:cNvSpPr>
              <a:spLocks/>
            </p:cNvSpPr>
            <p:nvPr/>
          </p:nvSpPr>
          <p:spPr bwMode="auto">
            <a:xfrm>
              <a:off x="10761662" y="3255962"/>
              <a:ext cx="61913" cy="109538"/>
            </a:xfrm>
            <a:custGeom>
              <a:avLst/>
              <a:gdLst>
                <a:gd name="T0" fmla="*/ 0 w 49"/>
                <a:gd name="T1" fmla="*/ 72 h 88"/>
                <a:gd name="T2" fmla="*/ 25 w 49"/>
                <a:gd name="T3" fmla="*/ 88 h 88"/>
                <a:gd name="T4" fmla="*/ 49 w 49"/>
                <a:gd name="T5" fmla="*/ 72 h 88"/>
                <a:gd name="T6" fmla="*/ 37 w 49"/>
                <a:gd name="T7" fmla="*/ 58 h 88"/>
                <a:gd name="T8" fmla="*/ 49 w 49"/>
                <a:gd name="T9" fmla="*/ 45 h 88"/>
                <a:gd name="T10" fmla="*/ 35 w 49"/>
                <a:gd name="T11" fmla="*/ 30 h 88"/>
                <a:gd name="T12" fmla="*/ 49 w 49"/>
                <a:gd name="T13" fmla="*/ 16 h 88"/>
                <a:gd name="T14" fmla="*/ 25 w 49"/>
                <a:gd name="T15" fmla="*/ 0 h 88"/>
                <a:gd name="T16" fmla="*/ 0 w 49"/>
                <a:gd name="T17" fmla="*/ 16 h 88"/>
                <a:gd name="T18" fmla="*/ 14 w 49"/>
                <a:gd name="T19" fmla="*/ 30 h 88"/>
                <a:gd name="T20" fmla="*/ 0 w 49"/>
                <a:gd name="T21" fmla="*/ 45 h 88"/>
                <a:gd name="T22" fmla="*/ 12 w 49"/>
                <a:gd name="T23" fmla="*/ 58 h 88"/>
                <a:gd name="T24" fmla="*/ 0 w 49"/>
                <a:gd name="T25"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88">
                  <a:moveTo>
                    <a:pt x="0" y="72"/>
                  </a:moveTo>
                  <a:cubicBezTo>
                    <a:pt x="0" y="81"/>
                    <a:pt x="11" y="88"/>
                    <a:pt x="25" y="88"/>
                  </a:cubicBezTo>
                  <a:cubicBezTo>
                    <a:pt x="38" y="88"/>
                    <a:pt x="49" y="81"/>
                    <a:pt x="49" y="72"/>
                  </a:cubicBezTo>
                  <a:cubicBezTo>
                    <a:pt x="49" y="66"/>
                    <a:pt x="44" y="61"/>
                    <a:pt x="37" y="58"/>
                  </a:cubicBezTo>
                  <a:cubicBezTo>
                    <a:pt x="44" y="56"/>
                    <a:pt x="49" y="50"/>
                    <a:pt x="49" y="45"/>
                  </a:cubicBezTo>
                  <a:cubicBezTo>
                    <a:pt x="49" y="38"/>
                    <a:pt x="43" y="33"/>
                    <a:pt x="35" y="30"/>
                  </a:cubicBezTo>
                  <a:cubicBezTo>
                    <a:pt x="43" y="28"/>
                    <a:pt x="49" y="22"/>
                    <a:pt x="49" y="16"/>
                  </a:cubicBezTo>
                  <a:cubicBezTo>
                    <a:pt x="49" y="7"/>
                    <a:pt x="38" y="0"/>
                    <a:pt x="25" y="0"/>
                  </a:cubicBezTo>
                  <a:cubicBezTo>
                    <a:pt x="11" y="0"/>
                    <a:pt x="0" y="7"/>
                    <a:pt x="0" y="16"/>
                  </a:cubicBezTo>
                  <a:cubicBezTo>
                    <a:pt x="0" y="22"/>
                    <a:pt x="6" y="28"/>
                    <a:pt x="14" y="30"/>
                  </a:cubicBezTo>
                  <a:cubicBezTo>
                    <a:pt x="6" y="33"/>
                    <a:pt x="0" y="38"/>
                    <a:pt x="0" y="45"/>
                  </a:cubicBezTo>
                  <a:cubicBezTo>
                    <a:pt x="0" y="50"/>
                    <a:pt x="5" y="56"/>
                    <a:pt x="12" y="58"/>
                  </a:cubicBezTo>
                  <a:cubicBezTo>
                    <a:pt x="5" y="61"/>
                    <a:pt x="0" y="66"/>
                    <a:pt x="0" y="72"/>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5">
              <a:extLst>
                <a:ext uri="{FF2B5EF4-FFF2-40B4-BE49-F238E27FC236}">
                  <a16:creationId xmlns:a16="http://schemas.microsoft.com/office/drawing/2014/main" xmlns="" id="{F33B2B9F-E019-EA42-AAEB-C58D49B2352F}"/>
                </a:ext>
              </a:extLst>
            </p:cNvPr>
            <p:cNvSpPr>
              <a:spLocks/>
            </p:cNvSpPr>
            <p:nvPr/>
          </p:nvSpPr>
          <p:spPr bwMode="auto">
            <a:xfrm>
              <a:off x="10779125" y="3006724"/>
              <a:ext cx="79375" cy="141288"/>
            </a:xfrm>
            <a:custGeom>
              <a:avLst/>
              <a:gdLst>
                <a:gd name="T0" fmla="*/ 63 w 63"/>
                <a:gd name="T1" fmla="*/ 20 h 114"/>
                <a:gd name="T2" fmla="*/ 31 w 63"/>
                <a:gd name="T3" fmla="*/ 0 h 114"/>
                <a:gd name="T4" fmla="*/ 0 w 63"/>
                <a:gd name="T5" fmla="*/ 20 h 114"/>
                <a:gd name="T6" fmla="*/ 18 w 63"/>
                <a:gd name="T7" fmla="*/ 39 h 114"/>
                <a:gd name="T8" fmla="*/ 0 w 63"/>
                <a:gd name="T9" fmla="*/ 58 h 114"/>
                <a:gd name="T10" fmla="*/ 15 w 63"/>
                <a:gd name="T11" fmla="*/ 76 h 114"/>
                <a:gd name="T12" fmla="*/ 0 w 63"/>
                <a:gd name="T13" fmla="*/ 93 h 114"/>
                <a:gd name="T14" fmla="*/ 31 w 63"/>
                <a:gd name="T15" fmla="*/ 114 h 114"/>
                <a:gd name="T16" fmla="*/ 63 w 63"/>
                <a:gd name="T17" fmla="*/ 93 h 114"/>
                <a:gd name="T18" fmla="*/ 47 w 63"/>
                <a:gd name="T19" fmla="*/ 76 h 114"/>
                <a:gd name="T20" fmla="*/ 63 w 63"/>
                <a:gd name="T21" fmla="*/ 58 h 114"/>
                <a:gd name="T22" fmla="*/ 45 w 63"/>
                <a:gd name="T23" fmla="*/ 39 h 114"/>
                <a:gd name="T24" fmla="*/ 63 w 63"/>
                <a:gd name="T25" fmla="*/ 2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14">
                  <a:moveTo>
                    <a:pt x="63" y="20"/>
                  </a:moveTo>
                  <a:cubicBezTo>
                    <a:pt x="63" y="9"/>
                    <a:pt x="49" y="0"/>
                    <a:pt x="31" y="0"/>
                  </a:cubicBezTo>
                  <a:cubicBezTo>
                    <a:pt x="14" y="0"/>
                    <a:pt x="0" y="9"/>
                    <a:pt x="0" y="20"/>
                  </a:cubicBezTo>
                  <a:cubicBezTo>
                    <a:pt x="0" y="29"/>
                    <a:pt x="7" y="36"/>
                    <a:pt x="18" y="39"/>
                  </a:cubicBezTo>
                  <a:cubicBezTo>
                    <a:pt x="7" y="42"/>
                    <a:pt x="0" y="49"/>
                    <a:pt x="0" y="58"/>
                  </a:cubicBezTo>
                  <a:cubicBezTo>
                    <a:pt x="0" y="65"/>
                    <a:pt x="6" y="72"/>
                    <a:pt x="15" y="76"/>
                  </a:cubicBezTo>
                  <a:cubicBezTo>
                    <a:pt x="6" y="79"/>
                    <a:pt x="0" y="86"/>
                    <a:pt x="0" y="93"/>
                  </a:cubicBezTo>
                  <a:cubicBezTo>
                    <a:pt x="0" y="105"/>
                    <a:pt x="14" y="114"/>
                    <a:pt x="31" y="114"/>
                  </a:cubicBezTo>
                  <a:cubicBezTo>
                    <a:pt x="49" y="114"/>
                    <a:pt x="63" y="105"/>
                    <a:pt x="63" y="93"/>
                  </a:cubicBezTo>
                  <a:cubicBezTo>
                    <a:pt x="63" y="86"/>
                    <a:pt x="57" y="79"/>
                    <a:pt x="47" y="76"/>
                  </a:cubicBezTo>
                  <a:cubicBezTo>
                    <a:pt x="57" y="72"/>
                    <a:pt x="63" y="65"/>
                    <a:pt x="63" y="58"/>
                  </a:cubicBezTo>
                  <a:cubicBezTo>
                    <a:pt x="63" y="49"/>
                    <a:pt x="56" y="42"/>
                    <a:pt x="45" y="39"/>
                  </a:cubicBezTo>
                  <a:cubicBezTo>
                    <a:pt x="56" y="36"/>
                    <a:pt x="63" y="29"/>
                    <a:pt x="63" y="2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6">
              <a:extLst>
                <a:ext uri="{FF2B5EF4-FFF2-40B4-BE49-F238E27FC236}">
                  <a16:creationId xmlns:a16="http://schemas.microsoft.com/office/drawing/2014/main" xmlns="" id="{9A77109A-B133-4045-AED7-DBA8F53DD6E6}"/>
                </a:ext>
              </a:extLst>
            </p:cNvPr>
            <p:cNvSpPr>
              <a:spLocks/>
            </p:cNvSpPr>
            <p:nvPr/>
          </p:nvSpPr>
          <p:spPr bwMode="auto">
            <a:xfrm>
              <a:off x="10541000" y="3255962"/>
              <a:ext cx="60325" cy="109538"/>
            </a:xfrm>
            <a:custGeom>
              <a:avLst/>
              <a:gdLst>
                <a:gd name="T0" fmla="*/ 0 w 48"/>
                <a:gd name="T1" fmla="*/ 72 h 88"/>
                <a:gd name="T2" fmla="*/ 24 w 48"/>
                <a:gd name="T3" fmla="*/ 88 h 88"/>
                <a:gd name="T4" fmla="*/ 48 w 48"/>
                <a:gd name="T5" fmla="*/ 72 h 88"/>
                <a:gd name="T6" fmla="*/ 36 w 48"/>
                <a:gd name="T7" fmla="*/ 58 h 88"/>
                <a:gd name="T8" fmla="*/ 48 w 48"/>
                <a:gd name="T9" fmla="*/ 45 h 88"/>
                <a:gd name="T10" fmla="*/ 34 w 48"/>
                <a:gd name="T11" fmla="*/ 30 h 88"/>
                <a:gd name="T12" fmla="*/ 48 w 48"/>
                <a:gd name="T13" fmla="*/ 16 h 88"/>
                <a:gd name="T14" fmla="*/ 24 w 48"/>
                <a:gd name="T15" fmla="*/ 0 h 88"/>
                <a:gd name="T16" fmla="*/ 0 w 48"/>
                <a:gd name="T17" fmla="*/ 16 h 88"/>
                <a:gd name="T18" fmla="*/ 13 w 48"/>
                <a:gd name="T19" fmla="*/ 30 h 88"/>
                <a:gd name="T20" fmla="*/ 0 w 48"/>
                <a:gd name="T21" fmla="*/ 45 h 88"/>
                <a:gd name="T22" fmla="*/ 12 w 48"/>
                <a:gd name="T23" fmla="*/ 58 h 88"/>
                <a:gd name="T24" fmla="*/ 0 w 48"/>
                <a:gd name="T25"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88">
                  <a:moveTo>
                    <a:pt x="0" y="72"/>
                  </a:moveTo>
                  <a:cubicBezTo>
                    <a:pt x="0" y="81"/>
                    <a:pt x="10" y="88"/>
                    <a:pt x="24" y="88"/>
                  </a:cubicBezTo>
                  <a:cubicBezTo>
                    <a:pt x="37" y="88"/>
                    <a:pt x="48" y="81"/>
                    <a:pt x="48" y="72"/>
                  </a:cubicBezTo>
                  <a:cubicBezTo>
                    <a:pt x="48" y="66"/>
                    <a:pt x="43" y="61"/>
                    <a:pt x="36" y="58"/>
                  </a:cubicBezTo>
                  <a:cubicBezTo>
                    <a:pt x="43" y="56"/>
                    <a:pt x="48" y="50"/>
                    <a:pt x="48" y="45"/>
                  </a:cubicBezTo>
                  <a:cubicBezTo>
                    <a:pt x="48" y="38"/>
                    <a:pt x="42" y="33"/>
                    <a:pt x="34" y="30"/>
                  </a:cubicBezTo>
                  <a:cubicBezTo>
                    <a:pt x="42" y="28"/>
                    <a:pt x="48" y="22"/>
                    <a:pt x="48" y="16"/>
                  </a:cubicBezTo>
                  <a:cubicBezTo>
                    <a:pt x="48" y="7"/>
                    <a:pt x="37" y="0"/>
                    <a:pt x="24" y="0"/>
                  </a:cubicBezTo>
                  <a:cubicBezTo>
                    <a:pt x="10" y="0"/>
                    <a:pt x="0" y="7"/>
                    <a:pt x="0" y="16"/>
                  </a:cubicBezTo>
                  <a:cubicBezTo>
                    <a:pt x="0" y="22"/>
                    <a:pt x="5" y="28"/>
                    <a:pt x="13" y="30"/>
                  </a:cubicBezTo>
                  <a:cubicBezTo>
                    <a:pt x="5" y="33"/>
                    <a:pt x="0" y="38"/>
                    <a:pt x="0" y="45"/>
                  </a:cubicBezTo>
                  <a:cubicBezTo>
                    <a:pt x="0" y="50"/>
                    <a:pt x="4" y="56"/>
                    <a:pt x="12" y="58"/>
                  </a:cubicBezTo>
                  <a:cubicBezTo>
                    <a:pt x="4" y="61"/>
                    <a:pt x="0" y="66"/>
                    <a:pt x="0" y="72"/>
                  </a:cubicBezTo>
                  <a:close/>
                </a:path>
              </a:pathLst>
            </a:custGeom>
            <a:solidFill>
              <a:srgbClr val="F16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2" name="图形 249">
            <a:extLst>
              <a:ext uri="{FF2B5EF4-FFF2-40B4-BE49-F238E27FC236}">
                <a16:creationId xmlns:a16="http://schemas.microsoft.com/office/drawing/2014/main" xmlns="" id="{D9F1E5CE-9395-DF48-AE44-CBF65096A26B}"/>
              </a:ext>
            </a:extLst>
          </p:cNvPr>
          <p:cNvPicPr>
            <a:picLocks noChangeAspect="1"/>
          </p:cNvPicPr>
          <p:nvPr/>
        </p:nvPicPr>
        <p:blipFill>
          <a:blip>
            <a:extLst>
              <a:ext uri="{96DAC541-7B7A-43D3-8B79-37D633B846F1}">
                <asvg:svgBlip xmlns:asvg="http://schemas.microsoft.com/office/drawing/2016/SVG/main" xmlns="" r:embed="rId6"/>
              </a:ext>
            </a:extLst>
          </a:blip>
          <a:stretch>
            <a:fillRect/>
          </a:stretch>
        </p:blipFill>
        <p:spPr>
          <a:xfrm>
            <a:off x="578761" y="2037188"/>
            <a:ext cx="429475" cy="429475"/>
          </a:xfrm>
          <a:prstGeom prst="rect">
            <a:avLst/>
          </a:prstGeom>
        </p:spPr>
      </p:pic>
      <p:sp>
        <p:nvSpPr>
          <p:cNvPr id="103" name="矩形 102">
            <a:extLst>
              <a:ext uri="{FF2B5EF4-FFF2-40B4-BE49-F238E27FC236}">
                <a16:creationId xmlns:a16="http://schemas.microsoft.com/office/drawing/2014/main" xmlns="" id="{31E52619-83CE-214A-A3E8-4DACB3228401}"/>
              </a:ext>
            </a:extLst>
          </p:cNvPr>
          <p:cNvSpPr/>
          <p:nvPr/>
        </p:nvSpPr>
        <p:spPr>
          <a:xfrm>
            <a:off x="567584" y="4694548"/>
            <a:ext cx="815349" cy="430887"/>
          </a:xfrm>
          <a:prstGeom prst="rect">
            <a:avLst/>
          </a:prstGeom>
        </p:spPr>
        <p:txBody>
          <a:bodyPr wrap="square">
            <a:spAutoFit/>
          </a:bodyPr>
          <a:lstStyle/>
          <a:p>
            <a:pPr lvl="0" algn="ctr">
              <a:defRPr/>
            </a:pPr>
            <a:r>
              <a:rPr kumimoji="1"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现有视频管理系统</a:t>
            </a:r>
          </a:p>
        </p:txBody>
      </p:sp>
      <p:sp>
        <p:nvSpPr>
          <p:cNvPr id="104" name="标题 1">
            <a:extLst>
              <a:ext uri="{FF2B5EF4-FFF2-40B4-BE49-F238E27FC236}">
                <a16:creationId xmlns:a16="http://schemas.microsoft.com/office/drawing/2014/main" xmlns="" id="{A6333613-7534-9B4B-B026-F43C58F889FE}"/>
              </a:ext>
            </a:extLst>
          </p:cNvPr>
          <p:cNvSpPr txBox="1">
            <a:spLocks/>
          </p:cNvSpPr>
          <p:nvPr/>
        </p:nvSpPr>
        <p:spPr>
          <a:xfrm>
            <a:off x="641021" y="264389"/>
            <a:ext cx="7855279" cy="536044"/>
          </a:xfrm>
          <a:prstGeom prst="rect">
            <a:avLst/>
          </a:prstGeom>
          <a:ln w="12700">
            <a:miter lim="400000"/>
          </a:ln>
        </p:spPr>
        <p:txBody>
          <a:bodyPr wrap="square" lIns="25400" tIns="25400" rIns="25400" bIns="25400" anchor="ctr">
            <a:spAutoFit/>
          </a:bodyPr>
          <a:lstStyle>
            <a:defPPr>
              <a:defRPr lang="zh-CN"/>
            </a:defPPr>
            <a:lvl1pPr>
              <a:lnSpc>
                <a:spcPct val="120000"/>
              </a:lnSpc>
              <a:defRPr sz="2700" spc="116">
                <a:solidFill>
                  <a:srgbClr val="181818"/>
                </a:solidFill>
                <a:latin typeface="Microsoft YaHei" panose="020B0503020204020204" pitchFamily="34" charset="-122"/>
                <a:ea typeface="Microsoft YaHei" panose="020B0503020204020204" pitchFamily="34" charset="-122"/>
                <a:cs typeface="FZLanTingHei-M-GBK"/>
              </a:defRPr>
            </a:lvl1pPr>
          </a:lstStyle>
          <a:p>
            <a:r>
              <a:rPr lang="zh-CN" altLang="en-US" dirty="0"/>
              <a:t>以视觉智能为例，阿里视觉智能计算平台架构</a:t>
            </a:r>
          </a:p>
        </p:txBody>
      </p:sp>
      <p:sp>
        <p:nvSpPr>
          <p:cNvPr id="105" name="椭圆 104"/>
          <p:cNvSpPr/>
          <p:nvPr/>
        </p:nvSpPr>
        <p:spPr>
          <a:xfrm>
            <a:off x="2142774" y="2324693"/>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06" name="椭圆 105"/>
          <p:cNvSpPr/>
          <p:nvPr/>
        </p:nvSpPr>
        <p:spPr>
          <a:xfrm>
            <a:off x="8372915" y="4752369"/>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07" name="椭圆 106"/>
          <p:cNvSpPr/>
          <p:nvPr/>
        </p:nvSpPr>
        <p:spPr>
          <a:xfrm>
            <a:off x="9324334" y="3009454"/>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08" name="椭圆 107"/>
          <p:cNvSpPr/>
          <p:nvPr/>
        </p:nvSpPr>
        <p:spPr>
          <a:xfrm>
            <a:off x="8115911" y="4249261"/>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09" name="椭圆 108"/>
          <p:cNvSpPr/>
          <p:nvPr/>
        </p:nvSpPr>
        <p:spPr>
          <a:xfrm>
            <a:off x="6944912" y="2680342"/>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110" name="椭圆 109"/>
          <p:cNvSpPr/>
          <p:nvPr/>
        </p:nvSpPr>
        <p:spPr>
          <a:xfrm>
            <a:off x="8893274" y="3560467"/>
            <a:ext cx="438150" cy="3238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Tree>
    <p:extLst>
      <p:ext uri="{BB962C8B-B14F-4D97-AF65-F5344CB8AC3E}">
        <p14:creationId xmlns:p14="http://schemas.microsoft.com/office/powerpoint/2010/main" val="2747919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332420" y="236738"/>
            <a:ext cx="98417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应用无侵入的平台级同城双活</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3" name="图片 2"/>
          <p:cNvPicPr/>
          <p:nvPr/>
        </p:nvPicPr>
        <p:blipFill>
          <a:blip>
            <a:extLst>
              <a:ext uri="{28A0092B-C50C-407E-A947-70E740481C1C}">
                <a14:useLocalDpi xmlns:a14="http://schemas.microsoft.com/office/drawing/2010/main" val="0"/>
              </a:ext>
            </a:extLst>
          </a:blip>
          <a:srcRect/>
          <a:stretch>
            <a:fillRect/>
          </a:stretch>
        </p:blipFill>
        <p:spPr bwMode="auto">
          <a:xfrm>
            <a:off x="771132" y="852939"/>
            <a:ext cx="5270500" cy="5674995"/>
          </a:xfrm>
          <a:prstGeom prst="rect">
            <a:avLst/>
          </a:prstGeom>
          <a:noFill/>
          <a:ln>
            <a:noFill/>
          </a:ln>
        </p:spPr>
      </p:pic>
      <p:sp>
        <p:nvSpPr>
          <p:cNvPr id="2" name="矩形 1"/>
          <p:cNvSpPr/>
          <p:nvPr/>
        </p:nvSpPr>
        <p:spPr>
          <a:xfrm>
            <a:off x="6637669" y="1191750"/>
            <a:ext cx="4737183" cy="5470728"/>
          </a:xfrm>
          <a:prstGeom prst="rect">
            <a:avLst/>
          </a:prstGeom>
        </p:spPr>
        <p:txBody>
          <a:bodyPr wrap="square" lIns="91440" tIns="45720" rIns="91440" bIns="45720">
            <a:spAutoFit/>
          </a:bodyPr>
          <a:lstStyle/>
          <a:p>
            <a:pPr marL="285750" indent="-285750">
              <a:lnSpc>
                <a:spcPct val="150000"/>
              </a:lnSpc>
              <a:buFont typeface="Arial"/>
              <a:buChar char="•"/>
            </a:pPr>
            <a:r>
              <a:rPr lang="zh-CN" altLang="zh-CN" dirty="0"/>
              <a:t>同城双机房一朵云，业务双活，数据主备</a:t>
            </a:r>
          </a:p>
          <a:p>
            <a:pPr marL="285750" indent="-285750">
              <a:lnSpc>
                <a:spcPct val="150000"/>
              </a:lnSpc>
              <a:buFont typeface="Arial"/>
              <a:buChar char="•"/>
            </a:pPr>
            <a:r>
              <a:rPr lang="zh-CN" altLang="zh-CN" dirty="0"/>
              <a:t>云产品原生容灾能力，覆盖网络、数据库、云主机、存储、大数据、 中间件、安全等产品</a:t>
            </a:r>
          </a:p>
          <a:p>
            <a:pPr marL="285750" indent="-285750">
              <a:lnSpc>
                <a:spcPct val="150000"/>
              </a:lnSpc>
              <a:buFont typeface="Arial"/>
              <a:buChar char="•"/>
            </a:pPr>
            <a:r>
              <a:rPr lang="zh-CN" altLang="zh-CN" dirty="0"/>
              <a:t>普通</a:t>
            </a:r>
            <a:r>
              <a:rPr lang="en-US" altLang="zh-CN" dirty="0"/>
              <a:t>RDS</a:t>
            </a:r>
            <a:r>
              <a:rPr lang="zh-CN" altLang="zh-CN" dirty="0"/>
              <a:t>数据库毫秒级</a:t>
            </a:r>
            <a:r>
              <a:rPr lang="en-US" altLang="zh-CN" dirty="0"/>
              <a:t>RPO</a:t>
            </a:r>
            <a:r>
              <a:rPr lang="zh-CN" altLang="zh-CN" dirty="0"/>
              <a:t>，金融版</a:t>
            </a:r>
            <a:r>
              <a:rPr lang="en-US" altLang="zh-CN" dirty="0"/>
              <a:t>RDS</a:t>
            </a:r>
            <a:r>
              <a:rPr lang="zh-CN" altLang="zh-CN" dirty="0"/>
              <a:t>支持</a:t>
            </a:r>
            <a:r>
              <a:rPr lang="en-US" altLang="zh-CN" dirty="0" smtClean="0"/>
              <a:t>RPO0 </a:t>
            </a:r>
            <a:endParaRPr lang="zh-CN" altLang="zh-CN" dirty="0"/>
          </a:p>
          <a:p>
            <a:pPr marL="285750" indent="-285750">
              <a:lnSpc>
                <a:spcPct val="150000"/>
              </a:lnSpc>
              <a:buFont typeface="Arial"/>
              <a:buChar char="•"/>
            </a:pPr>
            <a:r>
              <a:rPr lang="zh-CN" altLang="zh-CN" dirty="0"/>
              <a:t>业务流量切换灵活，支持</a:t>
            </a:r>
            <a:r>
              <a:rPr lang="en-US" altLang="zh-CN" dirty="0"/>
              <a:t>SLB</a:t>
            </a:r>
            <a:r>
              <a:rPr lang="zh-CN" altLang="zh-CN" dirty="0"/>
              <a:t>云内跨机房负载分担</a:t>
            </a:r>
          </a:p>
          <a:p>
            <a:pPr marL="285750" indent="-285750">
              <a:lnSpc>
                <a:spcPct val="150000"/>
              </a:lnSpc>
              <a:buFont typeface="Arial"/>
              <a:buChar char="•"/>
            </a:pPr>
            <a:r>
              <a:rPr lang="zh-CN" altLang="zh-CN" dirty="0"/>
              <a:t>保护投资，支持双机房非对等资源部署（如</a:t>
            </a:r>
            <a:r>
              <a:rPr lang="en-US" altLang="zh-CN" dirty="0"/>
              <a:t>ECS</a:t>
            </a:r>
            <a:r>
              <a:rPr lang="zh-CN" altLang="zh-CN" dirty="0"/>
              <a:t>）</a:t>
            </a:r>
          </a:p>
          <a:p>
            <a:pPr marL="285750" indent="-285750">
              <a:lnSpc>
                <a:spcPct val="150000"/>
              </a:lnSpc>
              <a:buFont typeface="Arial"/>
              <a:buChar char="•"/>
            </a:pPr>
            <a:r>
              <a:rPr lang="zh-CN" altLang="zh-CN" dirty="0"/>
              <a:t>客户业务系统应用在双机房一次性部署，容灾切换过程中对应用无</a:t>
            </a:r>
            <a:r>
              <a:rPr lang="zh-CN" altLang="zh-CN" dirty="0" smtClean="0"/>
              <a:t>侵入</a:t>
            </a:r>
            <a:endParaRPr lang="en-US" altLang="zh-CN" dirty="0" smtClean="0"/>
          </a:p>
          <a:p>
            <a:pPr marL="285750" indent="-285750">
              <a:lnSpc>
                <a:spcPct val="150000"/>
              </a:lnSpc>
              <a:buFont typeface="Arial"/>
              <a:buChar char="•"/>
            </a:pPr>
            <a:r>
              <a:rPr lang="zh-CN" altLang="en-US" dirty="0" smtClean="0">
                <a:solidFill>
                  <a:srgbClr val="FF0000"/>
                </a:solidFill>
              </a:rPr>
              <a:t>衍生异地容灾、两地三中心、异地备份</a:t>
            </a:r>
            <a:endParaRPr lang="zh-CN" altLang="zh-CN" dirty="0">
              <a:solidFill>
                <a:srgbClr val="FF0000"/>
              </a:solidFill>
            </a:endParaRPr>
          </a:p>
        </p:txBody>
      </p:sp>
    </p:spTree>
    <p:extLst>
      <p:ext uri="{BB962C8B-B14F-4D97-AF65-F5344CB8AC3E}">
        <p14:creationId xmlns:p14="http://schemas.microsoft.com/office/powerpoint/2010/main" val="5042165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 xmlns:a16="http://schemas.microsoft.com/office/drawing/2014/main" id="{98615758-689F-0C42-AE7F-9A301551EDD1}"/>
              </a:ext>
            </a:extLst>
          </p:cNvPr>
          <p:cNvSpPr/>
          <p:nvPr/>
        </p:nvSpPr>
        <p:spPr>
          <a:xfrm>
            <a:off x="332420" y="236738"/>
            <a:ext cx="98417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基于中间件技术栈实现淘宝单元化架构</a:t>
            </a:r>
            <a:r>
              <a:rPr lang="en-US" altLang="zh-CN" sz="2700" dirty="0">
                <a:solidFill>
                  <a:srgbClr val="181818"/>
                </a:solidFill>
                <a:latin typeface="Microsoft YaHei" panose="020B0503020204020204" pitchFamily="34" charset="-122"/>
                <a:ea typeface="Microsoft YaHei" panose="020B0503020204020204" pitchFamily="34" charset="-122"/>
              </a:rPr>
              <a:t> </a:t>
            </a:r>
            <a:r>
              <a:rPr lang="mr-IN" altLang="zh-CN" sz="2700" dirty="0">
                <a:solidFill>
                  <a:srgbClr val="181818"/>
                </a:solidFill>
                <a:latin typeface="Microsoft YaHei" panose="020B0503020204020204" pitchFamily="34" charset="-122"/>
                <a:ea typeface="Microsoft YaHei" panose="020B0503020204020204" pitchFamily="34" charset="-122"/>
              </a:rPr>
              <a:t>–</a:t>
            </a:r>
            <a:r>
              <a:rPr lang="en-US" altLang="zh-CN" sz="2700" dirty="0">
                <a:solidFill>
                  <a:srgbClr val="181818"/>
                </a:solidFill>
                <a:latin typeface="Microsoft YaHei" panose="020B0503020204020204" pitchFamily="34" charset="-122"/>
                <a:ea typeface="Microsoft YaHei" panose="020B0503020204020204" pitchFamily="34" charset="-122"/>
              </a:rPr>
              <a:t> </a:t>
            </a:r>
            <a:r>
              <a:rPr lang="zh-CN" altLang="en-US" sz="2700" dirty="0">
                <a:solidFill>
                  <a:srgbClr val="181818"/>
                </a:solidFill>
                <a:latin typeface="Microsoft YaHei" panose="020B0503020204020204" pitchFamily="34" charset="-122"/>
                <a:ea typeface="Microsoft YaHei" panose="020B0503020204020204" pitchFamily="34" charset="-122"/>
              </a:rPr>
              <a:t>异地多活</a:t>
            </a:r>
            <a:endParaRPr sz="2700" dirty="0">
              <a:solidFill>
                <a:srgbClr val="181818"/>
              </a:solidFill>
              <a:latin typeface="Microsoft YaHei" panose="020B0503020204020204" pitchFamily="34" charset="-122"/>
              <a:ea typeface="Microsoft YaHei" panose="020B0503020204020204" pitchFamily="34" charset="-122"/>
            </a:endParaRPr>
          </a:p>
        </p:txBody>
      </p:sp>
      <p:pic>
        <p:nvPicPr>
          <p:cNvPr id="5" name="图片 4"/>
          <p:cNvPicPr/>
          <p:nvPr/>
        </p:nvPicPr>
        <p:blipFill>
          <a:blip>
            <a:extLst>
              <a:ext uri="{28A0092B-C50C-407E-A947-70E740481C1C}">
                <a14:useLocalDpi xmlns:a14="http://schemas.microsoft.com/office/drawing/2010/main" val="0"/>
              </a:ext>
            </a:extLst>
          </a:blip>
          <a:srcRect/>
          <a:stretch>
            <a:fillRect/>
          </a:stretch>
        </p:blipFill>
        <p:spPr bwMode="auto">
          <a:xfrm>
            <a:off x="733776" y="1247703"/>
            <a:ext cx="11014624" cy="5610299"/>
          </a:xfrm>
          <a:prstGeom prst="rect">
            <a:avLst/>
          </a:prstGeom>
          <a:noFill/>
          <a:ln>
            <a:noFill/>
          </a:ln>
        </p:spPr>
      </p:pic>
    </p:spTree>
    <p:extLst>
      <p:ext uri="{BB962C8B-B14F-4D97-AF65-F5344CB8AC3E}">
        <p14:creationId xmlns:p14="http://schemas.microsoft.com/office/powerpoint/2010/main" val="25824005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标题 1"/>
          <p:cNvSpPr txBox="1">
            <a:spLocks noGrp="1"/>
          </p:cNvSpPr>
          <p:nvPr>
            <p:ph type="title"/>
          </p:nvPr>
        </p:nvSpPr>
        <p:spPr>
          <a:xfrm>
            <a:off x="480001" y="184647"/>
            <a:ext cx="9720632" cy="536044"/>
          </a:xfrm>
          <a:prstGeom prst="rect">
            <a:avLst/>
          </a:prstGeom>
          <a:ln w="12700">
            <a:miter lim="400000"/>
          </a:ln>
        </p:spPr>
        <p:txBody>
          <a:bodyPr wrap="square" lIns="25400" tIns="25400" rIns="25400" bIns="25400" anchor="ctr">
            <a:spAutoFit/>
          </a:bodyPr>
          <a:lstStyle/>
          <a:p>
            <a:pPr>
              <a:lnSpc>
                <a:spcPct val="120000"/>
              </a:lnSpc>
            </a:pPr>
            <a:r>
              <a:rPr sz="2700" spc="116" dirty="0">
                <a:solidFill>
                  <a:srgbClr val="181818"/>
                </a:solidFill>
                <a:latin typeface="Microsoft YaHei" panose="020B0503020204020204" pitchFamily="34" charset="-122"/>
                <a:ea typeface="Microsoft YaHei" panose="020B0503020204020204" pitchFamily="34" charset="-122"/>
                <a:cs typeface="FZLanTingHei-M-GBK"/>
              </a:rPr>
              <a:t>阿里云安全核心能力全景</a:t>
            </a:r>
          </a:p>
        </p:txBody>
      </p:sp>
      <p:grpSp>
        <p:nvGrpSpPr>
          <p:cNvPr id="81" name="立方体 8"/>
          <p:cNvGrpSpPr/>
          <p:nvPr/>
        </p:nvGrpSpPr>
        <p:grpSpPr>
          <a:xfrm>
            <a:off x="576488" y="5567324"/>
            <a:ext cx="10875181" cy="1070287"/>
            <a:chOff x="0" y="0"/>
            <a:chExt cx="10875177" cy="1070286"/>
          </a:xfrm>
        </p:grpSpPr>
        <p:sp>
          <p:nvSpPr>
            <p:cNvPr id="82" name="形状"/>
            <p:cNvSpPr/>
            <p:nvPr/>
          </p:nvSpPr>
          <p:spPr>
            <a:xfrm>
              <a:off x="-1" y="-1"/>
              <a:ext cx="10875179" cy="1070288"/>
            </a:xfrm>
            <a:custGeom>
              <a:avLst/>
              <a:gdLst/>
              <a:ahLst/>
              <a:cxnLst>
                <a:cxn ang="0">
                  <a:pos x="wd2" y="hd2"/>
                </a:cxn>
                <a:cxn ang="5400000">
                  <a:pos x="wd2" y="hd2"/>
                </a:cxn>
                <a:cxn ang="10800000">
                  <a:pos x="wd2" y="hd2"/>
                </a:cxn>
                <a:cxn ang="16200000">
                  <a:pos x="wd2" y="hd2"/>
                </a:cxn>
              </a:cxnLst>
              <a:rect l="0" t="0" r="r" b="b"/>
              <a:pathLst>
                <a:path w="21600" h="21600" extrusionOk="0">
                  <a:moveTo>
                    <a:pt x="0" y="12697"/>
                  </a:moveTo>
                  <a:lnTo>
                    <a:pt x="1250" y="0"/>
                  </a:lnTo>
                  <a:lnTo>
                    <a:pt x="21600" y="0"/>
                  </a:lnTo>
                  <a:lnTo>
                    <a:pt x="21600" y="8903"/>
                  </a:lnTo>
                  <a:lnTo>
                    <a:pt x="20350" y="21600"/>
                  </a:lnTo>
                  <a:lnTo>
                    <a:pt x="0" y="21600"/>
                  </a:lnTo>
                  <a:close/>
                </a:path>
              </a:pathLst>
            </a:custGeom>
            <a:blipFill rotWithShape="1">
              <a:blip/>
              <a:srcRect/>
              <a:tile tx="0" ty="0" sx="100000" sy="100000" flip="none" algn="tl"/>
            </a:blipFill>
            <a:ln w="12700" cap="flat">
              <a:noFill/>
              <a:miter lim="400000"/>
            </a:ln>
            <a:effectLst/>
          </p:spPr>
          <p:txBody>
            <a:bodyPr wrap="square" lIns="34289" tIns="34289" rIns="34289" bIns="34289"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3" name="形状"/>
            <p:cNvSpPr/>
            <p:nvPr/>
          </p:nvSpPr>
          <p:spPr>
            <a:xfrm>
              <a:off x="10246041" y="-1"/>
              <a:ext cx="629137" cy="1070288"/>
            </a:xfrm>
            <a:custGeom>
              <a:avLst/>
              <a:gdLst/>
              <a:ahLst/>
              <a:cxnLst>
                <a:cxn ang="0">
                  <a:pos x="wd2" y="hd2"/>
                </a:cxn>
                <a:cxn ang="5400000">
                  <a:pos x="wd2" y="hd2"/>
                </a:cxn>
                <a:cxn ang="10800000">
                  <a:pos x="wd2" y="hd2"/>
                </a:cxn>
                <a:cxn ang="16200000">
                  <a:pos x="wd2" y="hd2"/>
                </a:cxn>
              </a:cxnLst>
              <a:rect l="0" t="0" r="r" b="b"/>
              <a:pathLst>
                <a:path w="21600" h="21600" extrusionOk="0">
                  <a:moveTo>
                    <a:pt x="0" y="12697"/>
                  </a:moveTo>
                  <a:lnTo>
                    <a:pt x="21600" y="0"/>
                  </a:lnTo>
                  <a:lnTo>
                    <a:pt x="21600" y="8903"/>
                  </a:lnTo>
                  <a:lnTo>
                    <a:pt x="0" y="21600"/>
                  </a:lnTo>
                  <a:close/>
                </a:path>
              </a:pathLst>
            </a:custGeom>
            <a:solidFill>
              <a:srgbClr val="000000">
                <a:alpha val="20000"/>
              </a:srgbClr>
            </a:solidFill>
            <a:ln w="12700" cap="flat">
              <a:noFill/>
              <a:miter lim="400000"/>
            </a:ln>
            <a:effectLst/>
          </p:spPr>
          <p:txBody>
            <a:bodyPr wrap="square" lIns="34289" tIns="34289" rIns="34289" bIns="34289"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4" name="形状"/>
            <p:cNvSpPr/>
            <p:nvPr/>
          </p:nvSpPr>
          <p:spPr>
            <a:xfrm>
              <a:off x="-1" y="-1"/>
              <a:ext cx="10875179" cy="629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50" y="0"/>
                  </a:lnTo>
                  <a:lnTo>
                    <a:pt x="21600" y="0"/>
                  </a:lnTo>
                  <a:lnTo>
                    <a:pt x="20350" y="21600"/>
                  </a:lnTo>
                  <a:close/>
                </a:path>
              </a:pathLst>
            </a:custGeom>
            <a:solidFill>
              <a:srgbClr val="FFFFFF">
                <a:alpha val="20000"/>
              </a:srgbClr>
            </a:solidFill>
            <a:ln w="12700" cap="flat">
              <a:noFill/>
              <a:miter lim="400000"/>
            </a:ln>
            <a:effectLst/>
          </p:spPr>
          <p:txBody>
            <a:bodyPr wrap="square" lIns="34289" tIns="34289" rIns="34289" bIns="34289"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5" name="形状"/>
            <p:cNvSpPr/>
            <p:nvPr/>
          </p:nvSpPr>
          <p:spPr>
            <a:xfrm>
              <a:off x="-1" y="-1"/>
              <a:ext cx="10875179" cy="1070288"/>
            </a:xfrm>
            <a:custGeom>
              <a:avLst/>
              <a:gdLst/>
              <a:ahLst/>
              <a:cxnLst>
                <a:cxn ang="0">
                  <a:pos x="wd2" y="hd2"/>
                </a:cxn>
                <a:cxn ang="5400000">
                  <a:pos x="wd2" y="hd2"/>
                </a:cxn>
                <a:cxn ang="10800000">
                  <a:pos x="wd2" y="hd2"/>
                </a:cxn>
                <a:cxn ang="16200000">
                  <a:pos x="wd2" y="hd2"/>
                </a:cxn>
              </a:cxnLst>
              <a:rect l="0" t="0" r="r" b="b"/>
              <a:pathLst>
                <a:path w="21600" h="21600" extrusionOk="0">
                  <a:moveTo>
                    <a:pt x="0" y="12697"/>
                  </a:moveTo>
                  <a:lnTo>
                    <a:pt x="1250" y="0"/>
                  </a:lnTo>
                  <a:lnTo>
                    <a:pt x="21600" y="0"/>
                  </a:lnTo>
                  <a:lnTo>
                    <a:pt x="21600" y="8903"/>
                  </a:lnTo>
                  <a:lnTo>
                    <a:pt x="20350" y="21600"/>
                  </a:lnTo>
                  <a:lnTo>
                    <a:pt x="0" y="21600"/>
                  </a:lnTo>
                  <a:close/>
                  <a:moveTo>
                    <a:pt x="0" y="12697"/>
                  </a:moveTo>
                  <a:lnTo>
                    <a:pt x="20350" y="12697"/>
                  </a:lnTo>
                  <a:lnTo>
                    <a:pt x="21600" y="0"/>
                  </a:lnTo>
                  <a:moveTo>
                    <a:pt x="20350" y="12697"/>
                  </a:moveTo>
                  <a:lnTo>
                    <a:pt x="20350" y="21600"/>
                  </a:lnTo>
                </a:path>
              </a:pathLst>
            </a:custGeom>
            <a:noFill/>
            <a:ln w="12700" cap="flat">
              <a:solidFill>
                <a:srgbClr val="53585F"/>
              </a:solidFill>
              <a:prstDash val="solid"/>
              <a:miter lim="400000"/>
            </a:ln>
            <a:effectLst/>
          </p:spPr>
          <p:txBody>
            <a:bodyPr wrap="square" lIns="34289" tIns="34289" rIns="34289" bIns="34289" numCol="1" anchor="ctr">
              <a:noAutofit/>
            </a:bodyPr>
            <a:lstStyle/>
            <a:p>
              <a:pPr algn="ctr" defTabSz="412730">
                <a:defRPr sz="2000" b="1"/>
              </a:pPr>
              <a:endParaRPr sz="2000" b="1">
                <a:latin typeface="Microsoft YaHei" charset="-122"/>
                <a:ea typeface="Microsoft YaHei" charset="-122"/>
                <a:cs typeface="Microsoft YaHei" charset="-122"/>
              </a:endParaRPr>
            </a:p>
          </p:txBody>
        </p:sp>
      </p:grpSp>
      <p:sp>
        <p:nvSpPr>
          <p:cNvPr id="86" name="平行四边形 171"/>
          <p:cNvSpPr/>
          <p:nvPr/>
        </p:nvSpPr>
        <p:spPr>
          <a:xfrm>
            <a:off x="7767096" y="5704057"/>
            <a:ext cx="1619783" cy="1442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58" y="0"/>
                </a:lnTo>
                <a:lnTo>
                  <a:pt x="21600" y="0"/>
                </a:lnTo>
                <a:lnTo>
                  <a:pt x="19942"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7" name="平行四边形 170"/>
          <p:cNvSpPr/>
          <p:nvPr/>
        </p:nvSpPr>
        <p:spPr>
          <a:xfrm>
            <a:off x="6075244" y="5698253"/>
            <a:ext cx="1631487" cy="1454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58" y="0"/>
                </a:lnTo>
                <a:lnTo>
                  <a:pt x="21600" y="0"/>
                </a:lnTo>
                <a:lnTo>
                  <a:pt x="19942"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8" name="平行四边形 169"/>
          <p:cNvSpPr/>
          <p:nvPr/>
        </p:nvSpPr>
        <p:spPr>
          <a:xfrm>
            <a:off x="4414266" y="5712022"/>
            <a:ext cx="1559291" cy="1507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58" y="0"/>
                </a:lnTo>
                <a:lnTo>
                  <a:pt x="21600" y="0"/>
                </a:lnTo>
                <a:lnTo>
                  <a:pt x="19942"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89" name="平行四边形 168"/>
          <p:cNvSpPr/>
          <p:nvPr/>
        </p:nvSpPr>
        <p:spPr>
          <a:xfrm>
            <a:off x="2653522" y="5712024"/>
            <a:ext cx="1567697" cy="131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58" y="0"/>
                </a:lnTo>
                <a:lnTo>
                  <a:pt x="21600" y="0"/>
                </a:lnTo>
                <a:lnTo>
                  <a:pt x="19942"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defTabSz="412730">
              <a:defRPr sz="2000" b="1"/>
            </a:pPr>
            <a:endParaRPr sz="2000" b="1">
              <a:latin typeface="Microsoft YaHei" charset="-122"/>
              <a:ea typeface="Microsoft YaHei" charset="-122"/>
              <a:cs typeface="Microsoft YaHei" charset="-122"/>
            </a:endParaRPr>
          </a:p>
        </p:txBody>
      </p:sp>
      <p:sp>
        <p:nvSpPr>
          <p:cNvPr id="90" name="流程图: 手动输入 80"/>
          <p:cNvSpPr/>
          <p:nvPr/>
        </p:nvSpPr>
        <p:spPr>
          <a:xfrm rot="10800000">
            <a:off x="4402467" y="5265827"/>
            <a:ext cx="1440001" cy="596967"/>
          </a:xfrm>
          <a:prstGeom prst="rect">
            <a:avLst/>
          </a:prstGeom>
          <a:solidFill>
            <a:srgbClr val="F2F2F2"/>
          </a:solidFill>
          <a:ln w="12700" cap="flat">
            <a:solidFill>
              <a:srgbClr val="BFBFBF"/>
            </a:solidFill>
            <a:prstDash val="solid"/>
            <a:miter lim="800000"/>
          </a:ln>
          <a:effectLst/>
        </p:spPr>
        <p:txBody>
          <a:bodyPr wrap="square" lIns="45718" tIns="45718" rIns="45718" bIns="45718" numCol="1" anchor="ctr">
            <a:noAutofit/>
          </a:bodyPr>
          <a:lstStyle/>
          <a:p>
            <a:pPr algn="ctr" hangingPunct="1">
              <a:defRPr sz="1400">
                <a:solidFill>
                  <a:srgbClr val="FFFFFF"/>
                </a:solidFill>
              </a:defRPr>
            </a:pPr>
            <a:endParaRPr sz="1500">
              <a:solidFill>
                <a:srgbClr val="FFFFFF"/>
              </a:solidFill>
              <a:latin typeface="Microsoft YaHei" charset="-122"/>
              <a:ea typeface="Microsoft YaHei" charset="-122"/>
              <a:cs typeface="Microsoft YaHei" charset="-122"/>
            </a:endParaRPr>
          </a:p>
        </p:txBody>
      </p:sp>
      <p:sp>
        <p:nvSpPr>
          <p:cNvPr id="91" name="流程图: 手动输入 80"/>
          <p:cNvSpPr/>
          <p:nvPr/>
        </p:nvSpPr>
        <p:spPr>
          <a:xfrm rot="10800000">
            <a:off x="2635071" y="5274988"/>
            <a:ext cx="1440001" cy="596967"/>
          </a:xfrm>
          <a:prstGeom prst="rect">
            <a:avLst/>
          </a:prstGeom>
          <a:solidFill>
            <a:srgbClr val="F2F2F2"/>
          </a:solidFill>
          <a:ln w="12700" cap="flat">
            <a:solidFill>
              <a:srgbClr val="BFBFBF"/>
            </a:solidFill>
            <a:prstDash val="solid"/>
            <a:miter lim="800000"/>
          </a:ln>
          <a:effectLst/>
        </p:spPr>
        <p:txBody>
          <a:bodyPr wrap="square" lIns="45718" tIns="45718" rIns="45718" bIns="45718" numCol="1" anchor="ctr">
            <a:noAutofit/>
          </a:bodyPr>
          <a:lstStyle/>
          <a:p>
            <a:pPr algn="ctr" hangingPunct="1">
              <a:defRPr sz="1400">
                <a:solidFill>
                  <a:srgbClr val="FFFFFF"/>
                </a:solidFill>
              </a:defRPr>
            </a:pPr>
            <a:endParaRPr sz="1500">
              <a:solidFill>
                <a:srgbClr val="FFFFFF"/>
              </a:solidFill>
              <a:latin typeface="Microsoft YaHei" charset="-122"/>
              <a:ea typeface="Microsoft YaHei" charset="-122"/>
              <a:cs typeface="Microsoft YaHei" charset="-122"/>
            </a:endParaRPr>
          </a:p>
        </p:txBody>
      </p:sp>
      <p:sp>
        <p:nvSpPr>
          <p:cNvPr id="92" name="流程图: 手动输入 80"/>
          <p:cNvSpPr/>
          <p:nvPr/>
        </p:nvSpPr>
        <p:spPr>
          <a:xfrm rot="10800000">
            <a:off x="6113292" y="5251855"/>
            <a:ext cx="1440001" cy="596967"/>
          </a:xfrm>
          <a:prstGeom prst="rect">
            <a:avLst/>
          </a:prstGeom>
          <a:solidFill>
            <a:srgbClr val="F2F2F2"/>
          </a:solidFill>
          <a:ln w="12700" cap="flat">
            <a:solidFill>
              <a:srgbClr val="BFBFBF"/>
            </a:solidFill>
            <a:prstDash val="solid"/>
            <a:miter lim="800000"/>
          </a:ln>
          <a:effectLst/>
        </p:spPr>
        <p:txBody>
          <a:bodyPr wrap="square" lIns="45718" tIns="45718" rIns="45718" bIns="45718" numCol="1" anchor="ctr">
            <a:noAutofit/>
          </a:bodyPr>
          <a:lstStyle/>
          <a:p>
            <a:pPr algn="ctr" hangingPunct="1">
              <a:defRPr sz="1400">
                <a:solidFill>
                  <a:srgbClr val="FFFFFF"/>
                </a:solidFill>
              </a:defRPr>
            </a:pPr>
            <a:endParaRPr sz="1500">
              <a:solidFill>
                <a:srgbClr val="FFFFFF"/>
              </a:solidFill>
              <a:latin typeface="Microsoft YaHei" charset="-122"/>
              <a:ea typeface="Microsoft YaHei" charset="-122"/>
              <a:cs typeface="Microsoft YaHei" charset="-122"/>
            </a:endParaRPr>
          </a:p>
        </p:txBody>
      </p:sp>
      <p:sp>
        <p:nvSpPr>
          <p:cNvPr id="93" name="流程图: 手动输入 80"/>
          <p:cNvSpPr/>
          <p:nvPr/>
        </p:nvSpPr>
        <p:spPr>
          <a:xfrm rot="10800000">
            <a:off x="7805275" y="5254226"/>
            <a:ext cx="1440001" cy="596967"/>
          </a:xfrm>
          <a:prstGeom prst="rect">
            <a:avLst/>
          </a:prstGeom>
          <a:solidFill>
            <a:srgbClr val="F2F2F2"/>
          </a:solidFill>
          <a:ln w="12700" cap="flat">
            <a:solidFill>
              <a:srgbClr val="BFBFBF"/>
            </a:solidFill>
            <a:prstDash val="solid"/>
            <a:miter lim="800000"/>
          </a:ln>
          <a:effectLst/>
        </p:spPr>
        <p:txBody>
          <a:bodyPr wrap="square" lIns="45718" tIns="45718" rIns="45718" bIns="45718" numCol="1" anchor="ctr">
            <a:noAutofit/>
          </a:bodyPr>
          <a:lstStyle/>
          <a:p>
            <a:pPr algn="ctr" hangingPunct="1">
              <a:defRPr sz="1400">
                <a:solidFill>
                  <a:srgbClr val="FFFFFF"/>
                </a:solidFill>
              </a:defRPr>
            </a:pPr>
            <a:endParaRPr sz="1500">
              <a:solidFill>
                <a:srgbClr val="FFFFFF"/>
              </a:solidFill>
              <a:latin typeface="Microsoft YaHei" charset="-122"/>
              <a:ea typeface="Microsoft YaHei" charset="-122"/>
              <a:cs typeface="Microsoft YaHei" charset="-122"/>
            </a:endParaRPr>
          </a:p>
        </p:txBody>
      </p:sp>
      <p:sp>
        <p:nvSpPr>
          <p:cNvPr id="94" name="流程图: 手动输入 80"/>
          <p:cNvSpPr/>
          <p:nvPr/>
        </p:nvSpPr>
        <p:spPr>
          <a:xfrm rot="10800000" flipH="1">
            <a:off x="9595160" y="1595651"/>
            <a:ext cx="2000439" cy="4273372"/>
          </a:xfrm>
          <a:custGeom>
            <a:avLst/>
            <a:gdLst/>
            <a:ahLst/>
            <a:cxnLst>
              <a:cxn ang="0">
                <a:pos x="wd2" y="hd2"/>
              </a:cxn>
              <a:cxn ang="5400000">
                <a:pos x="wd2" y="hd2"/>
              </a:cxn>
              <a:cxn ang="10800000">
                <a:pos x="wd2" y="hd2"/>
              </a:cxn>
              <a:cxn ang="16200000">
                <a:pos x="wd2" y="hd2"/>
              </a:cxn>
            </a:cxnLst>
            <a:rect l="0" t="0" r="r" b="b"/>
            <a:pathLst>
              <a:path w="21600" h="21600" extrusionOk="0">
                <a:moveTo>
                  <a:pt x="0" y="1981"/>
                </a:moveTo>
                <a:lnTo>
                  <a:pt x="21600" y="0"/>
                </a:lnTo>
                <a:lnTo>
                  <a:pt x="21600" y="21600"/>
                </a:lnTo>
                <a:lnTo>
                  <a:pt x="0" y="21600"/>
                </a:lnTo>
                <a:lnTo>
                  <a:pt x="0" y="1981"/>
                </a:lnTo>
                <a:close/>
              </a:path>
            </a:pathLst>
          </a:custGeom>
          <a:solidFill>
            <a:schemeClr val="tx1">
              <a:lumMod val="65000"/>
              <a:lumOff val="35000"/>
              <a:alpha val="34000"/>
            </a:schemeClr>
          </a:solidFill>
          <a:ln w="12700" cap="flat">
            <a:noFill/>
            <a:miter lim="400000"/>
          </a:ln>
          <a:effectLst/>
        </p:spPr>
        <p:txBody>
          <a:bodyPr wrap="square" lIns="45718" tIns="45718" rIns="45718" bIns="45718" numCol="1" anchor="ctr">
            <a:noAutofit/>
          </a:bodyPr>
          <a:lstStyle/>
          <a:p>
            <a:pPr algn="ctr" hangingPunct="1">
              <a:defRPr>
                <a:solidFill>
                  <a:srgbClr val="FFFFFF"/>
                </a:solidFill>
              </a:defRPr>
            </a:pPr>
            <a:endParaRPr sz="1900">
              <a:solidFill>
                <a:srgbClr val="FFFFFF"/>
              </a:solidFill>
              <a:latin typeface="Microsoft YaHei" charset="-122"/>
              <a:ea typeface="Microsoft YaHei" charset="-122"/>
              <a:cs typeface="Microsoft YaHei" charset="-122"/>
            </a:endParaRPr>
          </a:p>
        </p:txBody>
      </p:sp>
      <p:sp>
        <p:nvSpPr>
          <p:cNvPr id="95" name="流程图: 手动输入 80"/>
          <p:cNvSpPr/>
          <p:nvPr/>
        </p:nvSpPr>
        <p:spPr>
          <a:xfrm rot="10800000">
            <a:off x="576486" y="1595654"/>
            <a:ext cx="1689499" cy="4483627"/>
          </a:xfrm>
          <a:custGeom>
            <a:avLst/>
            <a:gdLst/>
            <a:ahLst/>
            <a:cxnLst>
              <a:cxn ang="0">
                <a:pos x="wd2" y="hd2"/>
              </a:cxn>
              <a:cxn ang="5400000">
                <a:pos x="wd2" y="hd2"/>
              </a:cxn>
              <a:cxn ang="10800000">
                <a:pos x="wd2" y="hd2"/>
              </a:cxn>
              <a:cxn ang="16200000">
                <a:pos x="wd2" y="hd2"/>
              </a:cxn>
            </a:cxnLst>
            <a:rect l="0" t="0" r="r" b="b"/>
            <a:pathLst>
              <a:path w="21600" h="21600" extrusionOk="0">
                <a:moveTo>
                  <a:pt x="0" y="3320"/>
                </a:moveTo>
                <a:lnTo>
                  <a:pt x="21600" y="0"/>
                </a:lnTo>
                <a:lnTo>
                  <a:pt x="21600" y="21600"/>
                </a:lnTo>
                <a:lnTo>
                  <a:pt x="0" y="21600"/>
                </a:lnTo>
                <a:lnTo>
                  <a:pt x="0" y="3320"/>
                </a:lnTo>
                <a:close/>
              </a:path>
            </a:pathLst>
          </a:custGeom>
          <a:solidFill>
            <a:schemeClr val="tx1">
              <a:lumMod val="65000"/>
              <a:lumOff val="35000"/>
              <a:alpha val="34000"/>
            </a:schemeClr>
          </a:solidFill>
          <a:ln w="12700" cap="flat">
            <a:noFill/>
            <a:miter lim="400000"/>
          </a:ln>
          <a:effectLst/>
        </p:spPr>
        <p:txBody>
          <a:bodyPr wrap="square" lIns="45718" tIns="45718" rIns="45718" bIns="45718" numCol="1" anchor="ctr">
            <a:noAutofit/>
          </a:bodyPr>
          <a:lstStyle/>
          <a:p>
            <a:pPr algn="ctr" hangingPunct="1">
              <a:defRPr>
                <a:solidFill>
                  <a:srgbClr val="FFFFFF"/>
                </a:solidFill>
              </a:defRPr>
            </a:pPr>
            <a:endParaRPr sz="1900">
              <a:solidFill>
                <a:srgbClr val="FFFFFF"/>
              </a:solidFill>
              <a:latin typeface="Microsoft YaHei" charset="-122"/>
              <a:ea typeface="Microsoft YaHei" charset="-122"/>
              <a:cs typeface="Microsoft YaHei" charset="-122"/>
            </a:endParaRPr>
          </a:p>
        </p:txBody>
      </p:sp>
      <p:sp>
        <p:nvSpPr>
          <p:cNvPr id="96" name="文本框 9"/>
          <p:cNvSpPr txBox="1"/>
          <p:nvPr/>
        </p:nvSpPr>
        <p:spPr>
          <a:xfrm>
            <a:off x="5255171" y="6220945"/>
            <a:ext cx="1500095" cy="338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600">
                <a:latin typeface="PMingLiU"/>
                <a:ea typeface="PMingLiU"/>
                <a:cs typeface="PMingLiU"/>
                <a:sym typeface="PMingLiU"/>
              </a:defRPr>
            </a:lvl1pPr>
          </a:lstStyle>
          <a:p>
            <a:pPr hangingPunct="1">
              <a:defRPr b="1">
                <a:latin typeface="+mn-lt"/>
                <a:ea typeface="+mn-ea"/>
                <a:cs typeface="+mn-cs"/>
                <a:sym typeface="Calibri"/>
              </a:defRPr>
            </a:pPr>
            <a:r>
              <a:rPr>
                <a:latin typeface="Microsoft YaHei" charset="-122"/>
                <a:ea typeface="Microsoft YaHei" charset="-122"/>
                <a:cs typeface="Microsoft YaHei" charset="-122"/>
              </a:rPr>
              <a:t>云安全生态</a:t>
            </a:r>
          </a:p>
        </p:txBody>
      </p:sp>
      <p:sp>
        <p:nvSpPr>
          <p:cNvPr id="97" name="文本框 10"/>
          <p:cNvSpPr txBox="1"/>
          <p:nvPr/>
        </p:nvSpPr>
        <p:spPr>
          <a:xfrm>
            <a:off x="3160578" y="5908907"/>
            <a:ext cx="5516883"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hangingPunct="1">
              <a:defRPr sz="1200"/>
            </a:pPr>
            <a:r>
              <a:rPr sz="1200" dirty="0">
                <a:latin typeface="Microsoft YaHei" charset="-122"/>
                <a:ea typeface="Microsoft YaHei" charset="-122"/>
                <a:cs typeface="Microsoft YaHei" charset="-122"/>
                <a:sym typeface="PMingLiU"/>
              </a:rPr>
              <a:t>产品合作 </a:t>
            </a:r>
            <a:r>
              <a:rPr sz="1200" dirty="0">
                <a:latin typeface="Microsoft YaHei" charset="-122"/>
                <a:ea typeface="Microsoft YaHei" charset="-122"/>
                <a:cs typeface="Microsoft YaHei" charset="-122"/>
              </a:rPr>
              <a:t>|</a:t>
            </a:r>
            <a:r>
              <a:rPr sz="1200" dirty="0">
                <a:latin typeface="Microsoft YaHei" charset="-122"/>
                <a:ea typeface="Microsoft YaHei" charset="-122"/>
                <a:cs typeface="Microsoft YaHei" charset="-122"/>
                <a:sym typeface="PMingLiU"/>
              </a:rPr>
              <a:t>渠道合作 </a:t>
            </a:r>
            <a:r>
              <a:rPr sz="1200" dirty="0">
                <a:latin typeface="Microsoft YaHei" charset="-122"/>
                <a:ea typeface="Microsoft YaHei" charset="-122"/>
                <a:cs typeface="Microsoft YaHei" charset="-122"/>
              </a:rPr>
              <a:t>| </a:t>
            </a:r>
            <a:r>
              <a:rPr sz="1200" dirty="0">
                <a:latin typeface="Microsoft YaHei" charset="-122"/>
                <a:ea typeface="Microsoft YaHei" charset="-122"/>
                <a:cs typeface="Microsoft YaHei" charset="-122"/>
                <a:sym typeface="PMingLiU"/>
              </a:rPr>
              <a:t>白帽子生态 </a:t>
            </a:r>
            <a:r>
              <a:rPr sz="1200" dirty="0">
                <a:latin typeface="Microsoft YaHei" charset="-122"/>
                <a:ea typeface="Microsoft YaHei" charset="-122"/>
                <a:cs typeface="Microsoft YaHei" charset="-122"/>
              </a:rPr>
              <a:t>| </a:t>
            </a:r>
            <a:r>
              <a:rPr sz="1200" dirty="0">
                <a:latin typeface="Microsoft YaHei" charset="-122"/>
                <a:ea typeface="Microsoft YaHei" charset="-122"/>
                <a:cs typeface="Microsoft YaHei" charset="-122"/>
                <a:sym typeface="PMingLiU"/>
              </a:rPr>
              <a:t>云安全数据</a:t>
            </a:r>
            <a:r>
              <a:rPr sz="1200" dirty="0">
                <a:latin typeface="Microsoft YaHei" charset="-122"/>
                <a:ea typeface="Microsoft YaHei" charset="-122"/>
                <a:cs typeface="Microsoft YaHei" charset="-122"/>
              </a:rPr>
              <a:t>API</a:t>
            </a:r>
          </a:p>
        </p:txBody>
      </p:sp>
      <p:grpSp>
        <p:nvGrpSpPr>
          <p:cNvPr id="98" name="矩形 15"/>
          <p:cNvGrpSpPr/>
          <p:nvPr/>
        </p:nvGrpSpPr>
        <p:grpSpPr>
          <a:xfrm>
            <a:off x="555461" y="882952"/>
            <a:ext cx="1716833" cy="612733"/>
            <a:chOff x="-21028" y="-113840"/>
            <a:chExt cx="1716831" cy="612732"/>
          </a:xfrm>
        </p:grpSpPr>
        <p:sp>
          <p:nvSpPr>
            <p:cNvPr id="99" name="矩形"/>
            <p:cNvSpPr/>
            <p:nvPr/>
          </p:nvSpPr>
          <p:spPr>
            <a:xfrm>
              <a:off x="11151" y="-113840"/>
              <a:ext cx="1684652" cy="612732"/>
            </a:xfrm>
            <a:prstGeom prst="rect">
              <a:avLst/>
            </a:prstGeom>
            <a:gradFill>
              <a:gsLst>
                <a:gs pos="47000">
                  <a:srgbClr val="04BA61"/>
                </a:gs>
                <a:gs pos="100000">
                  <a:srgbClr val="92D050"/>
                </a:gs>
              </a:gsLst>
              <a:lin ang="15000000" scaled="0"/>
            </a:gradFill>
            <a:ln w="12700" cap="flat">
              <a:noFill/>
              <a:miter lim="400000"/>
            </a:ln>
            <a:effectLst/>
          </p:spPr>
          <p:txBody>
            <a:bodyPr wrap="square" lIns="34289" tIns="34289" rIns="34289" bIns="34289" numCol="1" anchor="t">
              <a:noAutofit/>
            </a:bodyPr>
            <a:lstStyle/>
            <a:p>
              <a:pPr algn="ctr" hangingPunct="1">
                <a:defRPr>
                  <a:solidFill>
                    <a:srgbClr val="FFFFFF"/>
                  </a:solidFill>
                </a:defRPr>
              </a:pPr>
              <a:endParaRPr sz="1900">
                <a:solidFill>
                  <a:srgbClr val="FFFFFF"/>
                </a:solidFill>
                <a:latin typeface="Microsoft YaHei" charset="-122"/>
                <a:ea typeface="Microsoft YaHei" charset="-122"/>
                <a:cs typeface="Microsoft YaHei" charset="-122"/>
              </a:endParaRPr>
            </a:p>
          </p:txBody>
        </p:sp>
        <p:sp>
          <p:nvSpPr>
            <p:cNvPr id="100" name="云安全服务"/>
            <p:cNvSpPr txBox="1"/>
            <p:nvPr/>
          </p:nvSpPr>
          <p:spPr>
            <a:xfrm>
              <a:off x="-21028" y="-97963"/>
              <a:ext cx="1598244" cy="3154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a:defRPr>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云安全服务</a:t>
              </a:r>
            </a:p>
          </p:txBody>
        </p:sp>
      </p:grpSp>
      <p:sp>
        <p:nvSpPr>
          <p:cNvPr id="101" name="Shape 301"/>
          <p:cNvSpPr txBox="1"/>
          <p:nvPr/>
        </p:nvSpPr>
        <p:spPr>
          <a:xfrm>
            <a:off x="4522209" y="5289199"/>
            <a:ext cx="1081285" cy="19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lvl1pPr defTabSz="584200">
              <a:defRPr sz="1100">
                <a:latin typeface="PMingLiU"/>
                <a:ea typeface="PMingLiU"/>
                <a:cs typeface="PMingLiU"/>
                <a:sym typeface="PMingLiU"/>
              </a:defRPr>
            </a:lvl1pPr>
          </a:lstStyle>
          <a:p>
            <a:pPr hangingPunct="1">
              <a:defRPr>
                <a:latin typeface="+mn-lt"/>
                <a:ea typeface="+mn-ea"/>
                <a:cs typeface="+mn-cs"/>
                <a:sym typeface="Calibri"/>
              </a:defRPr>
            </a:pPr>
            <a:r>
              <a:rPr>
                <a:latin typeface="Microsoft YaHei" charset="-122"/>
                <a:ea typeface="Microsoft YaHei" charset="-122"/>
                <a:cs typeface="Microsoft YaHei" charset="-122"/>
              </a:rPr>
              <a:t>虚拟化安全</a:t>
            </a:r>
          </a:p>
        </p:txBody>
      </p:sp>
      <p:sp>
        <p:nvSpPr>
          <p:cNvPr id="102" name="Shape 302"/>
          <p:cNvSpPr txBox="1"/>
          <p:nvPr/>
        </p:nvSpPr>
        <p:spPr>
          <a:xfrm>
            <a:off x="6195618" y="5282466"/>
            <a:ext cx="775201" cy="19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lvl1pPr defTabSz="584200">
              <a:defRPr sz="1100">
                <a:latin typeface="PMingLiU"/>
                <a:ea typeface="PMingLiU"/>
                <a:cs typeface="PMingLiU"/>
                <a:sym typeface="PMingLiU"/>
              </a:defRPr>
            </a:lvl1pPr>
          </a:lstStyle>
          <a:p>
            <a:pPr hangingPunct="1">
              <a:defRPr>
                <a:latin typeface="+mn-lt"/>
                <a:ea typeface="+mn-ea"/>
                <a:cs typeface="+mn-cs"/>
                <a:sym typeface="Calibri"/>
              </a:defRPr>
            </a:pPr>
            <a:r>
              <a:rPr>
                <a:latin typeface="Microsoft YaHei" charset="-122"/>
                <a:ea typeface="Microsoft YaHei" charset="-122"/>
                <a:cs typeface="Microsoft YaHei" charset="-122"/>
              </a:rPr>
              <a:t>硬件安全</a:t>
            </a:r>
          </a:p>
        </p:txBody>
      </p:sp>
      <p:sp>
        <p:nvSpPr>
          <p:cNvPr id="103" name="Shape 303"/>
          <p:cNvSpPr txBox="1"/>
          <p:nvPr/>
        </p:nvSpPr>
        <p:spPr>
          <a:xfrm>
            <a:off x="7876056" y="5294113"/>
            <a:ext cx="786509" cy="19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lvl1pPr defTabSz="584200">
              <a:defRPr sz="1100">
                <a:latin typeface="PMingLiU"/>
                <a:ea typeface="PMingLiU"/>
                <a:cs typeface="PMingLiU"/>
                <a:sym typeface="PMingLiU"/>
              </a:defRPr>
            </a:lvl1pPr>
          </a:lstStyle>
          <a:p>
            <a:pPr hangingPunct="1">
              <a:defRPr>
                <a:latin typeface="+mn-lt"/>
                <a:ea typeface="+mn-ea"/>
                <a:cs typeface="+mn-cs"/>
                <a:sym typeface="Calibri"/>
              </a:defRPr>
            </a:pPr>
            <a:r>
              <a:rPr dirty="0">
                <a:latin typeface="Microsoft YaHei" charset="-122"/>
                <a:ea typeface="Microsoft YaHei" charset="-122"/>
                <a:cs typeface="Microsoft YaHei" charset="-122"/>
              </a:rPr>
              <a:t>物理安全</a:t>
            </a:r>
          </a:p>
        </p:txBody>
      </p:sp>
      <p:sp>
        <p:nvSpPr>
          <p:cNvPr id="104" name="Shape 304"/>
          <p:cNvSpPr txBox="1"/>
          <p:nvPr/>
        </p:nvSpPr>
        <p:spPr>
          <a:xfrm>
            <a:off x="2658842" y="5287695"/>
            <a:ext cx="1034556" cy="19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lvl1pPr defTabSz="584200">
              <a:defRPr sz="1100">
                <a:latin typeface="PMingLiU"/>
                <a:ea typeface="PMingLiU"/>
                <a:cs typeface="PMingLiU"/>
                <a:sym typeface="PMingLiU"/>
              </a:defRPr>
            </a:lvl1pPr>
          </a:lstStyle>
          <a:p>
            <a:pPr hangingPunct="1">
              <a:defRPr>
                <a:latin typeface="+mn-lt"/>
                <a:ea typeface="+mn-ea"/>
                <a:cs typeface="+mn-cs"/>
                <a:sym typeface="Calibri"/>
              </a:defRPr>
            </a:pPr>
            <a:r>
              <a:rPr dirty="0">
                <a:latin typeface="Microsoft YaHei" charset="-122"/>
                <a:ea typeface="Microsoft YaHei" charset="-122"/>
                <a:cs typeface="Microsoft YaHei" charset="-122"/>
              </a:rPr>
              <a:t>云产品安全</a:t>
            </a:r>
          </a:p>
        </p:txBody>
      </p:sp>
      <p:sp>
        <p:nvSpPr>
          <p:cNvPr id="105" name="Shape 319"/>
          <p:cNvSpPr txBox="1"/>
          <p:nvPr/>
        </p:nvSpPr>
        <p:spPr>
          <a:xfrm>
            <a:off x="2701554" y="5491541"/>
            <a:ext cx="1566628" cy="317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defRPr sz="900"/>
            </a:pPr>
            <a:r>
              <a:rPr sz="900" dirty="0">
                <a:latin typeface="Microsoft YaHei" charset="-122"/>
                <a:ea typeface="Microsoft YaHei" charset="-122"/>
                <a:cs typeface="Microsoft YaHei" charset="-122"/>
              </a:rPr>
              <a:t>ECS</a:t>
            </a:r>
            <a:r>
              <a:rPr sz="900" dirty="0">
                <a:latin typeface="Microsoft YaHei" charset="-122"/>
                <a:ea typeface="Microsoft YaHei" charset="-122"/>
                <a:cs typeface="Microsoft YaHei" charset="-122"/>
                <a:sym typeface="PMingLiU"/>
              </a:rPr>
              <a:t>安全</a:t>
            </a:r>
            <a:r>
              <a:rPr sz="900" dirty="0">
                <a:latin typeface="Microsoft YaHei" charset="-122"/>
                <a:ea typeface="Microsoft YaHei" charset="-122"/>
                <a:cs typeface="Microsoft YaHei" charset="-122"/>
              </a:rPr>
              <a:t>|OSS</a:t>
            </a:r>
            <a:r>
              <a:rPr sz="900" dirty="0">
                <a:latin typeface="Microsoft YaHei" charset="-122"/>
                <a:ea typeface="Microsoft YaHei" charset="-122"/>
                <a:cs typeface="Microsoft YaHei" charset="-122"/>
                <a:sym typeface="PMingLiU"/>
              </a:rPr>
              <a:t>安全</a:t>
            </a:r>
            <a:endParaRPr sz="2000" dirty="0">
              <a:solidFill>
                <a:srgbClr val="FFFFFF"/>
              </a:solidFill>
              <a:latin typeface="Microsoft YaHei" charset="-122"/>
              <a:ea typeface="Microsoft YaHei" charset="-122"/>
              <a:cs typeface="Microsoft YaHei" charset="-122"/>
            </a:endParaRPr>
          </a:p>
          <a:p>
            <a:pPr defTabSz="584171">
              <a:defRPr sz="900"/>
            </a:pPr>
            <a:r>
              <a:rPr sz="900" dirty="0">
                <a:latin typeface="Microsoft YaHei" charset="-122"/>
                <a:ea typeface="Microsoft YaHei" charset="-122"/>
                <a:cs typeface="Microsoft YaHei" charset="-122"/>
              </a:rPr>
              <a:t>|RDS</a:t>
            </a:r>
            <a:r>
              <a:rPr sz="900" dirty="0">
                <a:latin typeface="Microsoft YaHei" charset="-122"/>
                <a:ea typeface="Microsoft YaHei" charset="-122"/>
                <a:cs typeface="Microsoft YaHei" charset="-122"/>
                <a:sym typeface="PMingLiU"/>
              </a:rPr>
              <a:t>安全</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大数据平台安全</a:t>
            </a:r>
          </a:p>
        </p:txBody>
      </p:sp>
      <p:sp>
        <p:nvSpPr>
          <p:cNvPr id="106" name="Shape 319"/>
          <p:cNvSpPr txBox="1"/>
          <p:nvPr/>
        </p:nvSpPr>
        <p:spPr>
          <a:xfrm>
            <a:off x="4533544" y="5511013"/>
            <a:ext cx="1474472" cy="317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defRPr sz="900"/>
            </a:pPr>
            <a:r>
              <a:rPr sz="900" dirty="0">
                <a:latin typeface="Microsoft YaHei" charset="-122"/>
                <a:ea typeface="Microsoft YaHei" charset="-122"/>
                <a:cs typeface="Microsoft YaHei" charset="-122"/>
                <a:sym typeface="PMingLiU"/>
              </a:rPr>
              <a:t>租户隔离</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补丁热修复</a:t>
            </a:r>
            <a:endParaRPr sz="2000" dirty="0">
              <a:solidFill>
                <a:srgbClr val="FFFFFF"/>
              </a:solidFill>
              <a:latin typeface="Microsoft YaHei" charset="-122"/>
              <a:ea typeface="Microsoft YaHei" charset="-122"/>
              <a:cs typeface="Microsoft YaHei" charset="-122"/>
            </a:endParaRPr>
          </a:p>
          <a:p>
            <a:pPr defTabSz="584171">
              <a:defRPr sz="900"/>
            </a:pP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逃逸检测</a:t>
            </a:r>
          </a:p>
        </p:txBody>
      </p:sp>
      <p:sp>
        <p:nvSpPr>
          <p:cNvPr id="107" name="Shape 319"/>
          <p:cNvSpPr txBox="1"/>
          <p:nvPr/>
        </p:nvSpPr>
        <p:spPr>
          <a:xfrm>
            <a:off x="6223347" y="5503824"/>
            <a:ext cx="1234015" cy="317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defRPr sz="900"/>
            </a:pPr>
            <a:r>
              <a:rPr sz="900" dirty="0">
                <a:latin typeface="Microsoft YaHei" charset="-122"/>
                <a:ea typeface="Microsoft YaHei" charset="-122"/>
                <a:cs typeface="Microsoft YaHei" charset="-122"/>
                <a:sym typeface="PMingLiU"/>
              </a:rPr>
              <a:t>硬件固件安全</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加密计算</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可信计算</a:t>
            </a:r>
          </a:p>
        </p:txBody>
      </p:sp>
      <p:sp>
        <p:nvSpPr>
          <p:cNvPr id="108" name="Shape 319"/>
          <p:cNvSpPr txBox="1"/>
          <p:nvPr/>
        </p:nvSpPr>
        <p:spPr>
          <a:xfrm>
            <a:off x="7890786" y="5515824"/>
            <a:ext cx="1086619" cy="317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defRPr sz="900"/>
            </a:pPr>
            <a:r>
              <a:rPr sz="900" dirty="0">
                <a:latin typeface="Microsoft YaHei" charset="-122"/>
                <a:ea typeface="Microsoft YaHei" charset="-122"/>
                <a:cs typeface="Microsoft YaHei" charset="-122"/>
                <a:sym typeface="PMingLiU"/>
              </a:rPr>
              <a:t>机房容灾</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人员管理</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运维审计</a:t>
            </a:r>
            <a:r>
              <a:rPr sz="900" dirty="0">
                <a:latin typeface="Microsoft YaHei" charset="-122"/>
                <a:ea typeface="Microsoft YaHei" charset="-122"/>
                <a:cs typeface="Microsoft YaHei" charset="-122"/>
              </a:rPr>
              <a:t>|</a:t>
            </a:r>
            <a:r>
              <a:rPr sz="900" dirty="0">
                <a:latin typeface="Microsoft YaHei" charset="-122"/>
                <a:ea typeface="Microsoft YaHei" charset="-122"/>
                <a:cs typeface="Microsoft YaHei" charset="-122"/>
                <a:sym typeface="PMingLiU"/>
              </a:rPr>
              <a:t>数据擦除</a:t>
            </a:r>
          </a:p>
        </p:txBody>
      </p:sp>
      <p:grpSp>
        <p:nvGrpSpPr>
          <p:cNvPr id="109" name="矩形 76"/>
          <p:cNvGrpSpPr/>
          <p:nvPr/>
        </p:nvGrpSpPr>
        <p:grpSpPr>
          <a:xfrm>
            <a:off x="9575491" y="882953"/>
            <a:ext cx="1985561" cy="615569"/>
            <a:chOff x="0" y="-113841"/>
            <a:chExt cx="1985559" cy="615568"/>
          </a:xfrm>
        </p:grpSpPr>
        <p:sp>
          <p:nvSpPr>
            <p:cNvPr id="110" name="矩形"/>
            <p:cNvSpPr/>
            <p:nvPr/>
          </p:nvSpPr>
          <p:spPr>
            <a:xfrm>
              <a:off x="0" y="-113841"/>
              <a:ext cx="1985559" cy="615568"/>
            </a:xfrm>
            <a:prstGeom prst="rect">
              <a:avLst/>
            </a:prstGeom>
            <a:gradFill>
              <a:gsLst>
                <a:gs pos="47000">
                  <a:srgbClr val="04BA61"/>
                </a:gs>
                <a:gs pos="99000">
                  <a:srgbClr val="92D050"/>
                </a:gs>
              </a:gsLst>
              <a:lin ang="15000000" scaled="0"/>
            </a:gradFill>
            <a:ln w="12700" cap="flat">
              <a:noFill/>
              <a:miter lim="400000"/>
            </a:ln>
            <a:effectLst/>
          </p:spPr>
          <p:txBody>
            <a:bodyPr wrap="square" lIns="34289" tIns="34289" rIns="34289" bIns="34289" numCol="1" anchor="t">
              <a:noAutofit/>
            </a:bodyPr>
            <a:lstStyle/>
            <a:p>
              <a:pPr algn="ctr" hangingPunct="1"/>
              <a:endParaRPr sz="1900">
                <a:solidFill>
                  <a:srgbClr val="FFFFFF"/>
                </a:solidFill>
                <a:latin typeface="Microsoft YaHei" charset="-122"/>
                <a:ea typeface="Microsoft YaHei" charset="-122"/>
                <a:cs typeface="Microsoft YaHei" charset="-122"/>
              </a:endParaRPr>
            </a:p>
          </p:txBody>
        </p:sp>
        <p:sp>
          <p:nvSpPr>
            <p:cNvPr id="111" name="安全解决方案"/>
            <p:cNvSpPr txBox="1"/>
            <p:nvPr/>
          </p:nvSpPr>
          <p:spPr>
            <a:xfrm>
              <a:off x="174916" y="-79076"/>
              <a:ext cx="1524204" cy="3154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a:defRPr>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安全解决方案</a:t>
              </a:r>
            </a:p>
          </p:txBody>
        </p:sp>
      </p:grpSp>
      <p:sp>
        <p:nvSpPr>
          <p:cNvPr id="112" name="Shape 319"/>
          <p:cNvSpPr txBox="1"/>
          <p:nvPr/>
        </p:nvSpPr>
        <p:spPr>
          <a:xfrm>
            <a:off x="9683368" y="1674647"/>
            <a:ext cx="1824000" cy="35787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等保合规安全解决方案</a:t>
            </a:r>
          </a:p>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政务云安全解决方案</a:t>
            </a:r>
          </a:p>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新零售安全解决方案</a:t>
            </a:r>
          </a:p>
          <a:p>
            <a:pPr defTabSz="584171">
              <a:lnSpc>
                <a:spcPct val="150000"/>
              </a:lnSpc>
              <a:spcBef>
                <a:spcPts val="600"/>
              </a:spcBef>
              <a:defRPr sz="1100">
                <a:solidFill>
                  <a:srgbClr val="FFFFFF"/>
                </a:solidFill>
              </a:defRPr>
            </a:pPr>
            <a:r>
              <a:rPr lang="zh-CN" altLang="en-US" sz="1100">
                <a:solidFill>
                  <a:schemeClr val="tx1">
                    <a:lumMod val="95000"/>
                    <a:lumOff val="5000"/>
                  </a:schemeClr>
                </a:solidFill>
                <a:latin typeface="Microsoft YaHei" charset="-122"/>
                <a:ea typeface="Microsoft YaHei" charset="-122"/>
                <a:cs typeface="Microsoft YaHei" charset="-122"/>
                <a:sym typeface="PMingLiU"/>
              </a:rPr>
              <a:t>互联网金融安全解决方案</a:t>
            </a:r>
          </a:p>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混合云态势感知解决方案</a:t>
            </a:r>
          </a:p>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游戏安全解决方案</a:t>
            </a:r>
          </a:p>
          <a:p>
            <a:pPr defTabSz="584171">
              <a:lnSpc>
                <a:spcPct val="150000"/>
              </a:lnSpc>
              <a:spcBef>
                <a:spcPts val="600"/>
              </a:spcBef>
              <a:defRPr sz="1100">
                <a:solidFill>
                  <a:srgbClr val="FFFFFF"/>
                </a:solidFill>
              </a:defRPr>
            </a:pPr>
            <a:r>
              <a:rPr lang="en-US" sz="1100">
                <a:solidFill>
                  <a:schemeClr val="tx1">
                    <a:lumMod val="95000"/>
                    <a:lumOff val="5000"/>
                  </a:schemeClr>
                </a:solidFill>
                <a:latin typeface="Microsoft YaHei" charset="-122"/>
                <a:ea typeface="Microsoft YaHei" charset="-122"/>
                <a:cs typeface="Microsoft YaHei" charset="-122"/>
                <a:sym typeface="PMingLiU"/>
              </a:rPr>
              <a:t>SAP</a:t>
            </a:r>
            <a:r>
              <a:rPr lang="zh-CN" altLang="en-US" sz="1100">
                <a:solidFill>
                  <a:schemeClr val="tx1">
                    <a:lumMod val="95000"/>
                    <a:lumOff val="5000"/>
                  </a:schemeClr>
                </a:solidFill>
                <a:latin typeface="Microsoft YaHei" charset="-122"/>
                <a:ea typeface="Microsoft YaHei" charset="-122"/>
                <a:cs typeface="Microsoft YaHei" charset="-122"/>
                <a:sym typeface="PMingLiU"/>
              </a:rPr>
              <a:t>上云安全解决方案</a:t>
            </a:r>
            <a:endParaRPr sz="1100">
              <a:solidFill>
                <a:schemeClr val="tx1">
                  <a:lumMod val="95000"/>
                  <a:lumOff val="5000"/>
                </a:schemeClr>
              </a:solidFill>
              <a:latin typeface="Microsoft YaHei" charset="-122"/>
              <a:ea typeface="Microsoft YaHei" charset="-122"/>
              <a:cs typeface="Microsoft YaHei" charset="-122"/>
              <a:sym typeface="PMingLiU"/>
            </a:endParaRPr>
          </a:p>
          <a:p>
            <a:pPr defTabSz="584171">
              <a:lnSpc>
                <a:spcPct val="150000"/>
              </a:lnSpc>
              <a:spcBef>
                <a:spcPts val="600"/>
              </a:spcBef>
              <a:defRPr sz="1100">
                <a:solidFill>
                  <a:srgbClr val="FFFFFF"/>
                </a:solidFill>
              </a:defRPr>
            </a:pPr>
            <a:r>
              <a:rPr lang="en-US" altLang="zh-CN" sz="1100">
                <a:solidFill>
                  <a:schemeClr val="tx1">
                    <a:lumMod val="95000"/>
                    <a:lumOff val="5000"/>
                  </a:schemeClr>
                </a:solidFill>
                <a:latin typeface="Microsoft YaHei" charset="-122"/>
                <a:ea typeface="Microsoft YaHei" charset="-122"/>
                <a:cs typeface="Microsoft YaHei" charset="-122"/>
                <a:sym typeface="PMingLiU"/>
              </a:rPr>
              <a:t>ZStack</a:t>
            </a:r>
            <a:r>
              <a:rPr lang="zh-CN" altLang="en-US" sz="1100">
                <a:solidFill>
                  <a:schemeClr val="tx1">
                    <a:lumMod val="95000"/>
                    <a:lumOff val="5000"/>
                  </a:schemeClr>
                </a:solidFill>
                <a:latin typeface="Microsoft YaHei" charset="-122"/>
                <a:ea typeface="Microsoft YaHei" charset="-122"/>
                <a:cs typeface="Microsoft YaHei" charset="-122"/>
                <a:sym typeface="PMingLiU"/>
              </a:rPr>
              <a:t>安全解决方案</a:t>
            </a:r>
            <a:endParaRPr lang="en-US" altLang="zh-CN" sz="1100">
              <a:solidFill>
                <a:schemeClr val="tx1">
                  <a:lumMod val="95000"/>
                  <a:lumOff val="5000"/>
                </a:schemeClr>
              </a:solidFill>
              <a:latin typeface="Microsoft YaHei" charset="-122"/>
              <a:ea typeface="Microsoft YaHei" charset="-122"/>
              <a:cs typeface="Microsoft YaHei" charset="-122"/>
              <a:sym typeface="PMingLiU"/>
            </a:endParaRPr>
          </a:p>
          <a:p>
            <a:pPr defTabSz="584171">
              <a:lnSpc>
                <a:spcPct val="150000"/>
              </a:lnSpc>
              <a:spcBef>
                <a:spcPts val="600"/>
              </a:spcBef>
              <a:defRPr sz="1100">
                <a:solidFill>
                  <a:srgbClr val="FFFFFF"/>
                </a:solidFill>
              </a:defRPr>
            </a:pPr>
            <a:r>
              <a:rPr lang="zh-CN" altLang="en-US" sz="1100">
                <a:solidFill>
                  <a:schemeClr val="tx1">
                    <a:lumMod val="95000"/>
                    <a:lumOff val="5000"/>
                  </a:schemeClr>
                </a:solidFill>
                <a:latin typeface="Microsoft YaHei" charset="-122"/>
                <a:ea typeface="Microsoft YaHei" charset="-122"/>
                <a:cs typeface="Microsoft YaHei" charset="-122"/>
                <a:sym typeface="PMingLiU"/>
              </a:rPr>
              <a:t>数据防泄漏安全解决方案</a:t>
            </a:r>
            <a:endParaRPr lang="en-US" altLang="zh-CN" sz="1100">
              <a:solidFill>
                <a:schemeClr val="tx1">
                  <a:lumMod val="95000"/>
                  <a:lumOff val="5000"/>
                </a:schemeClr>
              </a:solidFill>
              <a:latin typeface="Microsoft YaHei" charset="-122"/>
              <a:ea typeface="Microsoft YaHei" charset="-122"/>
              <a:cs typeface="Microsoft YaHei" charset="-122"/>
              <a:sym typeface="PMingLiU"/>
            </a:endParaRPr>
          </a:p>
          <a:p>
            <a:pPr defTabSz="584171">
              <a:lnSpc>
                <a:spcPct val="150000"/>
              </a:lnSpc>
              <a:spcBef>
                <a:spcPts val="600"/>
              </a:spcBef>
              <a:defRPr sz="1100">
                <a:solidFill>
                  <a:srgbClr val="FFFFFF"/>
                </a:solidFill>
              </a:defRPr>
            </a:pPr>
            <a:r>
              <a:rPr lang="zh-CN" altLang="en-US" sz="1100">
                <a:solidFill>
                  <a:schemeClr val="tx1">
                    <a:lumMod val="95000"/>
                    <a:lumOff val="5000"/>
                  </a:schemeClr>
                </a:solidFill>
                <a:latin typeface="Microsoft YaHei" charset="-122"/>
                <a:ea typeface="Microsoft YaHei" charset="-122"/>
                <a:cs typeface="Microsoft YaHei" charset="-122"/>
                <a:sym typeface="PMingLiU"/>
              </a:rPr>
              <a:t>大数据安全解决方案</a:t>
            </a:r>
            <a:endParaRPr lang="en-US" altLang="zh-CN" sz="1100">
              <a:solidFill>
                <a:schemeClr val="tx1">
                  <a:lumMod val="95000"/>
                  <a:lumOff val="5000"/>
                </a:schemeClr>
              </a:solidFill>
              <a:latin typeface="Microsoft YaHei" charset="-122"/>
              <a:ea typeface="Microsoft YaHei" charset="-122"/>
              <a:cs typeface="Microsoft YaHei" charset="-122"/>
              <a:sym typeface="PMingLiU"/>
            </a:endParaRPr>
          </a:p>
          <a:p>
            <a:pPr defTabSz="584171">
              <a:lnSpc>
                <a:spcPct val="150000"/>
              </a:lnSpc>
              <a:spcBef>
                <a:spcPts val="600"/>
              </a:spcBef>
              <a:defRPr sz="1100">
                <a:solidFill>
                  <a:srgbClr val="FFFFFF"/>
                </a:solidFill>
              </a:defRPr>
            </a:pPr>
            <a:r>
              <a:rPr sz="1100">
                <a:solidFill>
                  <a:schemeClr val="tx1">
                    <a:lumMod val="95000"/>
                    <a:lumOff val="5000"/>
                  </a:schemeClr>
                </a:solidFill>
                <a:latin typeface="Microsoft YaHei" charset="-122"/>
                <a:ea typeface="Microsoft YaHei" charset="-122"/>
                <a:cs typeface="Microsoft YaHei" charset="-122"/>
                <a:sym typeface="PMingLiU"/>
              </a:rPr>
              <a:t>企业预防勒索解决方案</a:t>
            </a:r>
            <a:endParaRPr sz="1100" dirty="0">
              <a:solidFill>
                <a:schemeClr val="tx1">
                  <a:lumMod val="95000"/>
                  <a:lumOff val="5000"/>
                </a:schemeClr>
              </a:solidFill>
              <a:latin typeface="Microsoft YaHei" charset="-122"/>
              <a:ea typeface="Microsoft YaHei" charset="-122"/>
              <a:cs typeface="Microsoft YaHei" charset="-122"/>
              <a:sym typeface="PMingLiU"/>
            </a:endParaRPr>
          </a:p>
        </p:txBody>
      </p:sp>
      <p:grpSp>
        <p:nvGrpSpPr>
          <p:cNvPr id="113" name="矩形 78"/>
          <p:cNvGrpSpPr/>
          <p:nvPr/>
        </p:nvGrpSpPr>
        <p:grpSpPr>
          <a:xfrm>
            <a:off x="2396135" y="884030"/>
            <a:ext cx="7055009" cy="622723"/>
            <a:chOff x="-61388" y="-2"/>
            <a:chExt cx="7055006" cy="517696"/>
          </a:xfrm>
        </p:grpSpPr>
        <p:sp>
          <p:nvSpPr>
            <p:cNvPr id="114" name="矩形"/>
            <p:cNvSpPr/>
            <p:nvPr/>
          </p:nvSpPr>
          <p:spPr>
            <a:xfrm>
              <a:off x="-61388" y="-2"/>
              <a:ext cx="7055006" cy="517696"/>
            </a:xfrm>
            <a:prstGeom prst="rect">
              <a:avLst/>
            </a:prstGeom>
            <a:gradFill>
              <a:gsLst>
                <a:gs pos="47000">
                  <a:srgbClr val="04BA61"/>
                </a:gs>
                <a:gs pos="100000">
                  <a:srgbClr val="92D050"/>
                </a:gs>
              </a:gsLst>
              <a:lin ang="15000000" scaled="0"/>
            </a:gradFill>
            <a:ln w="12700" cap="flat">
              <a:noFill/>
              <a:miter lim="400000"/>
            </a:ln>
            <a:effectLst/>
          </p:spPr>
          <p:txBody>
            <a:bodyPr wrap="square" lIns="34289" tIns="34289" rIns="34289" bIns="34289" numCol="1" anchor="t">
              <a:noAutofit/>
            </a:bodyPr>
            <a:lstStyle/>
            <a:p>
              <a:pPr algn="ctr" hangingPunct="1"/>
              <a:endParaRPr sz="1900">
                <a:solidFill>
                  <a:srgbClr val="FFFFFF"/>
                </a:solidFill>
                <a:latin typeface="Microsoft YaHei" charset="-122"/>
                <a:ea typeface="Microsoft YaHei" charset="-122"/>
                <a:cs typeface="Microsoft YaHei" charset="-122"/>
              </a:endParaRPr>
            </a:p>
          </p:txBody>
        </p:sp>
        <p:sp>
          <p:nvSpPr>
            <p:cNvPr id="115" name="云安全产品与能力"/>
            <p:cNvSpPr txBox="1"/>
            <p:nvPr/>
          </p:nvSpPr>
          <p:spPr>
            <a:xfrm>
              <a:off x="-1" y="27807"/>
              <a:ext cx="6864387" cy="2622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a:defRPr>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云安全产品与能力</a:t>
              </a:r>
            </a:p>
          </p:txBody>
        </p:sp>
      </p:grpSp>
      <p:sp>
        <p:nvSpPr>
          <p:cNvPr id="116" name="矩形 131"/>
          <p:cNvSpPr txBox="1"/>
          <p:nvPr/>
        </p:nvSpPr>
        <p:spPr>
          <a:xfrm>
            <a:off x="677227" y="1624848"/>
            <a:ext cx="1488000" cy="35013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5014" tIns="15014" rIns="15014" bIns="15014" numCol="1" anchor="ctr">
            <a:spAutoFit/>
          </a:bodyPr>
          <a:lstStyle/>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安全众测</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等保测评</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漏洞扫描服务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安全培训</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安全评估</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代码审计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网站安全监测服务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安全加固</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安全保障服务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现场值守服务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安全通告服务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sym typeface="PMingLiU"/>
              </a:rPr>
              <a:t>安全应急演练服务</a:t>
            </a:r>
          </a:p>
          <a:p>
            <a:pPr defTabSz="584171">
              <a:lnSpc>
                <a:spcPts val="1500"/>
              </a:lnSpc>
              <a:spcBef>
                <a:spcPts val="600"/>
              </a:spcBef>
              <a:defRPr sz="1100">
                <a:solidFill>
                  <a:srgbClr val="FFFFFF"/>
                </a:solidFill>
              </a:defRPr>
            </a:pPr>
            <a:r>
              <a:rPr sz="1100" dirty="0">
                <a:solidFill>
                  <a:schemeClr val="tx1">
                    <a:lumMod val="95000"/>
                    <a:lumOff val="5000"/>
                  </a:schemeClr>
                </a:solidFill>
                <a:latin typeface="Microsoft YaHei" charset="-122"/>
                <a:ea typeface="Microsoft YaHei" charset="-122"/>
                <a:cs typeface="Microsoft YaHei" charset="-122"/>
              </a:rPr>
              <a:t>PCI DSS</a:t>
            </a:r>
            <a:r>
              <a:rPr sz="1100" dirty="0">
                <a:solidFill>
                  <a:schemeClr val="tx1">
                    <a:lumMod val="95000"/>
                    <a:lumOff val="5000"/>
                  </a:schemeClr>
                </a:solidFill>
                <a:latin typeface="Microsoft YaHei" charset="-122"/>
                <a:ea typeface="Microsoft YaHei" charset="-122"/>
                <a:cs typeface="Microsoft YaHei" charset="-122"/>
                <a:sym typeface="PMingLiU"/>
              </a:rPr>
              <a:t>合规咨询</a:t>
            </a:r>
          </a:p>
        </p:txBody>
      </p:sp>
      <p:sp>
        <p:nvSpPr>
          <p:cNvPr id="117" name="矩形 1"/>
          <p:cNvSpPr txBox="1"/>
          <p:nvPr/>
        </p:nvSpPr>
        <p:spPr>
          <a:xfrm>
            <a:off x="675615" y="1210718"/>
            <a:ext cx="1478084" cy="2616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nSpc>
                <a:spcPct val="90000"/>
              </a:lnSpc>
              <a:defRPr sz="1600">
                <a:solidFill>
                  <a:srgbClr val="FFFFFF"/>
                </a:solidFill>
              </a:defRPr>
            </a:lvl1pPr>
          </a:lstStyle>
          <a:p>
            <a:pPr hangingPunct="1"/>
            <a:r>
              <a:rPr sz="1200" dirty="0">
                <a:latin typeface="Microsoft YaHei" charset="-122"/>
                <a:ea typeface="Microsoft YaHei" charset="-122"/>
                <a:cs typeface="Microsoft YaHei" charset="-122"/>
              </a:rPr>
              <a:t> Security Service</a:t>
            </a:r>
          </a:p>
        </p:txBody>
      </p:sp>
      <p:sp>
        <p:nvSpPr>
          <p:cNvPr id="118" name="矩形 75"/>
          <p:cNvSpPr txBox="1"/>
          <p:nvPr/>
        </p:nvSpPr>
        <p:spPr>
          <a:xfrm>
            <a:off x="3927768" y="1212296"/>
            <a:ext cx="3856728" cy="2616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nSpc>
                <a:spcPct val="90000"/>
              </a:lnSpc>
              <a:defRPr sz="1600">
                <a:solidFill>
                  <a:srgbClr val="FFFFFF"/>
                </a:solidFill>
              </a:defRPr>
            </a:lvl1pPr>
          </a:lstStyle>
          <a:p>
            <a:pPr algn="ctr" hangingPunct="1"/>
            <a:r>
              <a:rPr sz="1200">
                <a:latin typeface="Microsoft YaHei" charset="-122"/>
                <a:ea typeface="Microsoft YaHei" charset="-122"/>
                <a:cs typeface="Microsoft YaHei" charset="-122"/>
              </a:rPr>
              <a:t> Security Products &amp; Cabability</a:t>
            </a:r>
          </a:p>
        </p:txBody>
      </p:sp>
      <p:sp>
        <p:nvSpPr>
          <p:cNvPr id="119" name="矩形 79"/>
          <p:cNvSpPr txBox="1"/>
          <p:nvPr/>
        </p:nvSpPr>
        <p:spPr>
          <a:xfrm>
            <a:off x="9747029" y="1218660"/>
            <a:ext cx="1498653" cy="2616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nSpc>
                <a:spcPct val="90000"/>
              </a:lnSpc>
              <a:defRPr sz="1600">
                <a:solidFill>
                  <a:srgbClr val="FFFFFF"/>
                </a:solidFill>
              </a:defRPr>
            </a:lvl1pPr>
          </a:lstStyle>
          <a:p>
            <a:pPr hangingPunct="1"/>
            <a:r>
              <a:rPr sz="1200">
                <a:latin typeface="Microsoft YaHei" charset="-122"/>
                <a:ea typeface="Microsoft YaHei" charset="-122"/>
                <a:cs typeface="Microsoft YaHei" charset="-122"/>
              </a:rPr>
              <a:t> Security Solutions</a:t>
            </a:r>
          </a:p>
        </p:txBody>
      </p:sp>
      <p:grpSp>
        <p:nvGrpSpPr>
          <p:cNvPr id="120" name="组合 3"/>
          <p:cNvGrpSpPr/>
          <p:nvPr/>
        </p:nvGrpSpPr>
        <p:grpSpPr>
          <a:xfrm>
            <a:off x="4726857" y="2578541"/>
            <a:ext cx="2398643" cy="1522296"/>
            <a:chOff x="3733983" y="1675623"/>
            <a:chExt cx="2194402" cy="1379163"/>
          </a:xfrm>
        </p:grpSpPr>
        <p:sp>
          <p:nvSpPr>
            <p:cNvPr id="121" name="菱形 120"/>
            <p:cNvSpPr/>
            <p:nvPr/>
          </p:nvSpPr>
          <p:spPr>
            <a:xfrm>
              <a:off x="3761711" y="1675623"/>
              <a:ext cx="2139147" cy="1379163"/>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grpSp>
          <p:nvGrpSpPr>
            <p:cNvPr id="122" name="组合 1"/>
            <p:cNvGrpSpPr/>
            <p:nvPr/>
          </p:nvGrpSpPr>
          <p:grpSpPr>
            <a:xfrm>
              <a:off x="3733983" y="1834648"/>
              <a:ext cx="2194402" cy="1034048"/>
              <a:chOff x="3733983" y="1834648"/>
              <a:chExt cx="2194402" cy="1034048"/>
            </a:xfrm>
          </p:grpSpPr>
          <p:sp>
            <p:nvSpPr>
              <p:cNvPr id="123" name="矩形 19"/>
              <p:cNvSpPr txBox="1"/>
              <p:nvPr/>
            </p:nvSpPr>
            <p:spPr>
              <a:xfrm>
                <a:off x="4438902" y="1834648"/>
                <a:ext cx="814204"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数据安全</a:t>
                </a:r>
              </a:p>
            </p:txBody>
          </p:sp>
          <p:sp>
            <p:nvSpPr>
              <p:cNvPr id="124" name="矩形 135"/>
              <p:cNvSpPr txBox="1"/>
              <p:nvPr/>
            </p:nvSpPr>
            <p:spPr>
              <a:xfrm>
                <a:off x="3733983" y="2137492"/>
                <a:ext cx="2194402" cy="2715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172682">
                  <a:defRPr sz="900">
                    <a:solidFill>
                      <a:srgbClr val="00B0F0"/>
                    </a:solidFill>
                    <a:latin typeface="+mj-lt"/>
                    <a:ea typeface="+mj-ea"/>
                    <a:cs typeface="+mj-cs"/>
                    <a:sym typeface="Helvetica"/>
                  </a:defRPr>
                </a:pPr>
                <a:r>
                  <a:rPr sz="900" dirty="0">
                    <a:solidFill>
                      <a:srgbClr val="04BA61"/>
                    </a:solidFill>
                    <a:latin typeface="Microsoft YaHei" charset="-122"/>
                    <a:ea typeface="Microsoft YaHei" charset="-122"/>
                    <a:cs typeface="Microsoft YaHei" charset="-122"/>
                    <a:sym typeface="PMingLiU"/>
                  </a:rPr>
                  <a:t>加密服务</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sym typeface="Helvetica"/>
                  </a:rPr>
                  <a:t>|</a:t>
                </a:r>
                <a:r>
                  <a:rPr lang="zh-CN" altLang="en-US" sz="900" dirty="0">
                    <a:solidFill>
                      <a:srgbClr val="04BA61"/>
                    </a:solidFill>
                    <a:latin typeface="Microsoft YaHei" charset="-122"/>
                    <a:ea typeface="Microsoft YaHei" charset="-122"/>
                    <a:cs typeface="Microsoft YaHei" charset="-122"/>
                    <a:sym typeface="Helvetica"/>
                  </a:rPr>
                  <a:t> </a:t>
                </a:r>
                <a:r>
                  <a:rPr sz="900" dirty="0">
                    <a:solidFill>
                      <a:srgbClr val="04BA61"/>
                    </a:solidFill>
                    <a:latin typeface="Microsoft YaHei" charset="-122"/>
                    <a:ea typeface="Microsoft YaHei" charset="-122"/>
                    <a:cs typeface="Microsoft YaHei" charset="-122"/>
                    <a:sym typeface="Helvetica"/>
                  </a:rPr>
                  <a:t>SSL</a:t>
                </a:r>
                <a:r>
                  <a:rPr sz="900" dirty="0">
                    <a:solidFill>
                      <a:srgbClr val="04BA61"/>
                    </a:solidFill>
                    <a:latin typeface="Microsoft YaHei" charset="-122"/>
                    <a:ea typeface="Microsoft YaHei" charset="-122"/>
                    <a:cs typeface="Microsoft YaHei" charset="-122"/>
                    <a:sym typeface="PMingLiU"/>
                  </a:rPr>
                  <a:t>证书</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sym typeface="Helvetica"/>
                  </a:rPr>
                  <a:t>|</a:t>
                </a:r>
                <a:r>
                  <a:rPr lang="zh-CN" altLang="en-US" sz="900" dirty="0">
                    <a:solidFill>
                      <a:srgbClr val="04BA61"/>
                    </a:solidFill>
                    <a:latin typeface="Microsoft YaHei" charset="-122"/>
                    <a:ea typeface="Microsoft YaHei" charset="-122"/>
                    <a:cs typeface="Microsoft YaHei" charset="-122"/>
                    <a:sym typeface="Helvetica"/>
                  </a:rPr>
                  <a:t> </a:t>
                </a:r>
                <a:endParaRPr lang="en-US" altLang="zh-CN" sz="900" dirty="0">
                  <a:solidFill>
                    <a:srgbClr val="04BA61"/>
                  </a:solidFill>
                  <a:latin typeface="Microsoft YaHei" charset="-122"/>
                  <a:ea typeface="Microsoft YaHei" charset="-122"/>
                  <a:cs typeface="Microsoft YaHei" charset="-122"/>
                  <a:sym typeface="Helvetica"/>
                </a:endParaRPr>
              </a:p>
              <a:p>
                <a:pPr algn="ctr" defTabSz="172682">
                  <a:defRPr sz="900">
                    <a:solidFill>
                      <a:srgbClr val="00B0F0"/>
                    </a:solidFill>
                    <a:latin typeface="+mj-lt"/>
                    <a:ea typeface="+mj-ea"/>
                    <a:cs typeface="+mj-cs"/>
                    <a:sym typeface="Helvetica"/>
                  </a:defRPr>
                </a:pPr>
                <a:r>
                  <a:rPr sz="900" dirty="0">
                    <a:solidFill>
                      <a:srgbClr val="04BA61"/>
                    </a:solidFill>
                    <a:latin typeface="Microsoft YaHei" charset="-122"/>
                    <a:ea typeface="Microsoft YaHei" charset="-122"/>
                    <a:cs typeface="Microsoft YaHei" charset="-122"/>
                    <a:sym typeface="PMingLiU"/>
                  </a:rPr>
                  <a:t>数据库审计</a:t>
                </a:r>
                <a:r>
                  <a:rPr lang="zh-CN" altLang="en-US" sz="900" dirty="0">
                    <a:solidFill>
                      <a:srgbClr val="04BA61"/>
                    </a:solidFill>
                    <a:latin typeface="Microsoft YaHei" charset="-122"/>
                    <a:ea typeface="Microsoft YaHei" charset="-122"/>
                    <a:cs typeface="Microsoft YaHei" charset="-122"/>
                    <a:sym typeface="PMingLiU"/>
                  </a:rPr>
                  <a:t> </a:t>
                </a:r>
                <a:r>
                  <a:rPr lang="en-US" altLang="zh-CN" sz="900" dirty="0">
                    <a:solidFill>
                      <a:srgbClr val="04BA61"/>
                    </a:solidFill>
                    <a:latin typeface="Microsoft YaHei" charset="-122"/>
                    <a:ea typeface="Microsoft YaHei" charset="-122"/>
                    <a:cs typeface="Microsoft YaHei" charset="-122"/>
                    <a:sym typeface="PMingLiU"/>
                  </a:rPr>
                  <a:t>|</a:t>
                </a:r>
                <a:r>
                  <a:rPr lang="zh-CN" altLang="en-US" sz="900" dirty="0">
                    <a:solidFill>
                      <a:srgbClr val="04BA61"/>
                    </a:solidFill>
                    <a:latin typeface="Microsoft YaHei" charset="-122"/>
                    <a:ea typeface="Microsoft YaHei" charset="-122"/>
                    <a:cs typeface="Microsoft YaHei" charset="-122"/>
                    <a:sym typeface="PMingLiU"/>
                  </a:rPr>
                  <a:t> 数据盾 </a:t>
                </a:r>
                <a:r>
                  <a:rPr lang="en-US" altLang="zh-CN" sz="900" dirty="0">
                    <a:solidFill>
                      <a:srgbClr val="04BA61"/>
                    </a:solidFill>
                    <a:latin typeface="Microsoft YaHei" charset="-122"/>
                    <a:ea typeface="Microsoft YaHei" charset="-122"/>
                    <a:cs typeface="Microsoft YaHei" charset="-122"/>
                    <a:sym typeface="PMingLiU"/>
                  </a:rPr>
                  <a:t>|</a:t>
                </a:r>
                <a:r>
                  <a:rPr lang="zh-CN" altLang="en-US" sz="900" dirty="0">
                    <a:solidFill>
                      <a:srgbClr val="04BA61"/>
                    </a:solidFill>
                    <a:latin typeface="Microsoft YaHei" charset="-122"/>
                    <a:ea typeface="Microsoft YaHei" charset="-122"/>
                    <a:cs typeface="Microsoft YaHei" charset="-122"/>
                    <a:sym typeface="PMingLiU"/>
                  </a:rPr>
                  <a:t> 文件盾 </a:t>
                </a:r>
                <a:r>
                  <a:rPr lang="en-US" altLang="zh-CN" sz="900" dirty="0">
                    <a:solidFill>
                      <a:srgbClr val="04BA61"/>
                    </a:solidFill>
                    <a:latin typeface="Microsoft YaHei" charset="-122"/>
                    <a:ea typeface="Microsoft YaHei" charset="-122"/>
                    <a:cs typeface="Microsoft YaHei" charset="-122"/>
                    <a:sym typeface="PMingLiU"/>
                  </a:rPr>
                  <a:t>|</a:t>
                </a:r>
                <a:r>
                  <a:rPr lang="zh-CN" altLang="en-US" sz="900" dirty="0">
                    <a:solidFill>
                      <a:srgbClr val="04BA61"/>
                    </a:solidFill>
                    <a:latin typeface="Microsoft YaHei" charset="-122"/>
                    <a:ea typeface="Microsoft YaHei" charset="-122"/>
                    <a:cs typeface="Microsoft YaHei" charset="-122"/>
                    <a:sym typeface="PMingLiU"/>
                  </a:rPr>
                  <a:t> </a:t>
                </a:r>
                <a:r>
                  <a:rPr lang="en-US" altLang="zh-CN" sz="900" dirty="0">
                    <a:solidFill>
                      <a:srgbClr val="04BA61"/>
                    </a:solidFill>
                    <a:latin typeface="Microsoft YaHei" charset="-122"/>
                    <a:ea typeface="Microsoft YaHei" charset="-122"/>
                    <a:cs typeface="Microsoft YaHei" charset="-122"/>
                    <a:sym typeface="PMingLiU"/>
                  </a:rPr>
                  <a:t>KMS</a:t>
                </a:r>
                <a:endParaRPr sz="900" dirty="0">
                  <a:solidFill>
                    <a:srgbClr val="04BA61"/>
                  </a:solidFill>
                  <a:latin typeface="Microsoft YaHei" charset="-122"/>
                  <a:ea typeface="Microsoft YaHei" charset="-122"/>
                  <a:cs typeface="Microsoft YaHei" charset="-122"/>
                  <a:sym typeface="PMingLiU"/>
                </a:endParaRPr>
              </a:p>
            </p:txBody>
          </p:sp>
          <p:sp>
            <p:nvSpPr>
              <p:cNvPr id="125" name="矩形 124"/>
              <p:cNvSpPr/>
              <p:nvPr/>
            </p:nvSpPr>
            <p:spPr>
              <a:xfrm>
                <a:off x="3943669" y="2408613"/>
                <a:ext cx="1852578" cy="460083"/>
              </a:xfrm>
              <a:prstGeom prst="rect">
                <a:avLst/>
              </a:prstGeom>
            </p:spPr>
            <p:txBody>
              <a:bodyPr wrap="square">
                <a:spAutoFit/>
              </a:bodyPr>
              <a:lstStyle/>
              <a:p>
                <a:pPr algn="ctr" defTabSz="584171">
                  <a:defRPr sz="900">
                    <a:solidFill>
                      <a:srgbClr val="FFFFFF"/>
                    </a:solidFill>
                  </a:defRPr>
                </a:pP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数据分类 </a:t>
                </a: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全栈加密 </a:t>
                </a: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数据脱敏数据防泄密（</a:t>
                </a: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DLP</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a:t>
                </a:r>
                <a:endPar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endParaRPr>
              </a:p>
              <a:p>
                <a:pPr algn="ctr" defTabSz="584171">
                  <a:defRPr sz="900">
                    <a:solidFill>
                      <a:srgbClr val="FFFFFF"/>
                    </a:solidFill>
                  </a:defRPr>
                </a:pP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密钥管理</a:t>
                </a:r>
              </a:p>
            </p:txBody>
          </p:sp>
        </p:grpSp>
      </p:grpSp>
      <p:grpSp>
        <p:nvGrpSpPr>
          <p:cNvPr id="126" name="组合 9"/>
          <p:cNvGrpSpPr/>
          <p:nvPr/>
        </p:nvGrpSpPr>
        <p:grpSpPr>
          <a:xfrm>
            <a:off x="2278811" y="2578553"/>
            <a:ext cx="2338244" cy="1522297"/>
            <a:chOff x="2518532" y="2658693"/>
            <a:chExt cx="2139147" cy="1379164"/>
          </a:xfrm>
        </p:grpSpPr>
        <p:sp>
          <p:nvSpPr>
            <p:cNvPr id="127" name="菱形 126"/>
            <p:cNvSpPr/>
            <p:nvPr/>
          </p:nvSpPr>
          <p:spPr>
            <a:xfrm>
              <a:off x="2518532" y="2658693"/>
              <a:ext cx="2139147" cy="1379164"/>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28" name="矩形 30"/>
            <p:cNvSpPr txBox="1"/>
            <p:nvPr/>
          </p:nvSpPr>
          <p:spPr>
            <a:xfrm>
              <a:off x="3144149" y="2834160"/>
              <a:ext cx="814204"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应用安全</a:t>
              </a:r>
            </a:p>
          </p:txBody>
        </p:sp>
        <p:sp>
          <p:nvSpPr>
            <p:cNvPr id="129" name="Shape 279"/>
            <p:cNvSpPr txBox="1"/>
            <p:nvPr/>
          </p:nvSpPr>
          <p:spPr>
            <a:xfrm>
              <a:off x="2779781" y="3422373"/>
              <a:ext cx="1648511" cy="3970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Web</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应用防护</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endParaRPr>
            </a:p>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黑白盒安全测试</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endParaRPr>
            </a:p>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应用威胁评估</a:t>
              </a:r>
            </a:p>
          </p:txBody>
        </p:sp>
        <p:sp>
          <p:nvSpPr>
            <p:cNvPr id="130" name="矩形 130"/>
            <p:cNvSpPr txBox="1"/>
            <p:nvPr/>
          </p:nvSpPr>
          <p:spPr>
            <a:xfrm>
              <a:off x="2796244" y="3202563"/>
              <a:ext cx="1608878" cy="1460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172682">
                <a:defRPr sz="900">
                  <a:solidFill>
                    <a:srgbClr val="00B0F0"/>
                  </a:solidFill>
                  <a:latin typeface="+mj-lt"/>
                  <a:ea typeface="+mj-ea"/>
                  <a:cs typeface="+mj-cs"/>
                  <a:sym typeface="Helvetica"/>
                </a:defRPr>
              </a:pPr>
              <a:r>
                <a:rPr sz="900">
                  <a:solidFill>
                    <a:srgbClr val="04BA61"/>
                  </a:solidFill>
                  <a:latin typeface="Microsoft YaHei" charset="-122"/>
                  <a:ea typeface="Microsoft YaHei" charset="-122"/>
                  <a:cs typeface="Microsoft YaHei" charset="-122"/>
                  <a:sym typeface="Helvetica"/>
                </a:rPr>
                <a:t>WAF</a:t>
              </a:r>
              <a:r>
                <a:rPr lang="en-US" sz="900">
                  <a:solidFill>
                    <a:srgbClr val="04BA61"/>
                  </a:solidFill>
                  <a:latin typeface="Microsoft YaHei" charset="-122"/>
                  <a:ea typeface="Microsoft YaHei" charset="-122"/>
                  <a:cs typeface="Microsoft YaHei" charset="-122"/>
                  <a:sym typeface="Helvetica"/>
                </a:rPr>
                <a:t> </a:t>
              </a:r>
              <a:r>
                <a:rPr sz="900">
                  <a:solidFill>
                    <a:srgbClr val="04BA61"/>
                  </a:solidFill>
                  <a:latin typeface="Microsoft YaHei" charset="-122"/>
                  <a:ea typeface="Microsoft YaHei" charset="-122"/>
                  <a:cs typeface="Microsoft YaHei" charset="-122"/>
                  <a:sym typeface="Helvetica"/>
                </a:rPr>
                <a:t>|</a:t>
              </a:r>
              <a:r>
                <a:rPr lang="en-US" sz="900">
                  <a:solidFill>
                    <a:srgbClr val="04BA61"/>
                  </a:solidFill>
                  <a:latin typeface="Microsoft YaHei" charset="-122"/>
                  <a:ea typeface="Microsoft YaHei" charset="-122"/>
                  <a:cs typeface="Microsoft YaHei" charset="-122"/>
                  <a:sym typeface="Helvetica"/>
                </a:rPr>
                <a:t> </a:t>
              </a:r>
              <a:r>
                <a:rPr sz="900">
                  <a:solidFill>
                    <a:srgbClr val="04BA61"/>
                  </a:solidFill>
                  <a:latin typeface="Microsoft YaHei" charset="-122"/>
                  <a:ea typeface="Microsoft YaHei" charset="-122"/>
                  <a:cs typeface="Microsoft YaHei" charset="-122"/>
                  <a:sym typeface="PMingLiU"/>
                </a:rPr>
                <a:t>网站威胁扫描系统</a:t>
              </a:r>
              <a:endParaRPr sz="900" dirty="0">
                <a:solidFill>
                  <a:srgbClr val="04BA61"/>
                </a:solidFill>
                <a:latin typeface="Microsoft YaHei" charset="-122"/>
                <a:ea typeface="Microsoft YaHei" charset="-122"/>
                <a:cs typeface="Microsoft YaHei" charset="-122"/>
                <a:sym typeface="PMingLiU"/>
              </a:endParaRPr>
            </a:p>
          </p:txBody>
        </p:sp>
      </p:grpSp>
      <p:grpSp>
        <p:nvGrpSpPr>
          <p:cNvPr id="131" name="组合 7"/>
          <p:cNvGrpSpPr/>
          <p:nvPr/>
        </p:nvGrpSpPr>
        <p:grpSpPr>
          <a:xfrm>
            <a:off x="3504319" y="1719510"/>
            <a:ext cx="2338244" cy="1522297"/>
            <a:chOff x="4892631" y="2658693"/>
            <a:chExt cx="2139147" cy="1379164"/>
          </a:xfrm>
        </p:grpSpPr>
        <p:sp>
          <p:nvSpPr>
            <p:cNvPr id="132" name="菱形 131"/>
            <p:cNvSpPr/>
            <p:nvPr/>
          </p:nvSpPr>
          <p:spPr>
            <a:xfrm>
              <a:off x="4892631" y="2658693"/>
              <a:ext cx="2139147" cy="1379164"/>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33" name="矩形 40"/>
            <p:cNvSpPr txBox="1"/>
            <p:nvPr/>
          </p:nvSpPr>
          <p:spPr>
            <a:xfrm>
              <a:off x="5497080" y="2872553"/>
              <a:ext cx="825937"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sz="1600" b="1" dirty="0">
                  <a:latin typeface="Microsoft YaHei" charset="-122"/>
                  <a:ea typeface="Microsoft YaHei" charset="-122"/>
                  <a:cs typeface="Microsoft YaHei" charset="-122"/>
                </a:rPr>
                <a:t>安全运营</a:t>
              </a:r>
            </a:p>
          </p:txBody>
        </p:sp>
        <p:sp>
          <p:nvSpPr>
            <p:cNvPr id="134" name="Shape 286"/>
            <p:cNvSpPr txBox="1"/>
            <p:nvPr/>
          </p:nvSpPr>
          <p:spPr>
            <a:xfrm>
              <a:off x="5007500" y="3421169"/>
              <a:ext cx="1981894" cy="2715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态势感知</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操作审计</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应急响应</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endParaRPr>
            </a:p>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蓝军渗透</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威胁情报</a:t>
              </a:r>
            </a:p>
          </p:txBody>
        </p:sp>
        <p:sp>
          <p:nvSpPr>
            <p:cNvPr id="135" name="Shape 286"/>
            <p:cNvSpPr txBox="1"/>
            <p:nvPr/>
          </p:nvSpPr>
          <p:spPr>
            <a:xfrm>
              <a:off x="4981500" y="3201820"/>
              <a:ext cx="2050278" cy="1460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584171">
                <a:defRPr sz="900">
                  <a:solidFill>
                    <a:srgbClr val="00B0F0"/>
                  </a:solidFill>
                </a:defRPr>
              </a:pPr>
              <a:r>
                <a:rPr sz="900" dirty="0">
                  <a:solidFill>
                    <a:srgbClr val="04BA61"/>
                  </a:solidFill>
                  <a:latin typeface="Microsoft YaHei" charset="-122"/>
                  <a:ea typeface="Microsoft YaHei" charset="-122"/>
                  <a:cs typeface="Microsoft YaHei" charset="-122"/>
                  <a:sym typeface="PMingLiU"/>
                </a:rPr>
                <a:t>态势感知</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rPr>
                <a:t>|</a:t>
              </a:r>
              <a:r>
                <a:rPr lang="zh-CN" altLang="en-US" sz="900" dirty="0">
                  <a:solidFill>
                    <a:srgbClr val="04BA61"/>
                  </a:solidFill>
                  <a:latin typeface="Microsoft YaHei" charset="-122"/>
                  <a:ea typeface="Microsoft YaHei" charset="-122"/>
                  <a:cs typeface="Microsoft YaHei" charset="-122"/>
                </a:rPr>
                <a:t> </a:t>
              </a:r>
              <a:r>
                <a:rPr sz="900" dirty="0">
                  <a:solidFill>
                    <a:srgbClr val="04BA61"/>
                  </a:solidFill>
                  <a:latin typeface="Microsoft YaHei" charset="-122"/>
                  <a:ea typeface="Microsoft YaHei" charset="-122"/>
                  <a:cs typeface="Microsoft YaHei" charset="-122"/>
                  <a:sym typeface="PMingLiU"/>
                </a:rPr>
                <a:t>安全管家</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rPr>
                <a:t>|</a:t>
              </a:r>
              <a:r>
                <a:rPr lang="zh-CN" altLang="en-US" sz="900" dirty="0">
                  <a:solidFill>
                    <a:srgbClr val="04BA61"/>
                  </a:solidFill>
                  <a:latin typeface="Microsoft YaHei" charset="-122"/>
                  <a:ea typeface="Microsoft YaHei" charset="-122"/>
                  <a:cs typeface="Microsoft YaHei" charset="-122"/>
                </a:rPr>
                <a:t> </a:t>
              </a:r>
              <a:r>
                <a:rPr sz="900" dirty="0">
                  <a:solidFill>
                    <a:srgbClr val="04BA61"/>
                  </a:solidFill>
                  <a:latin typeface="Microsoft YaHei" charset="-122"/>
                  <a:ea typeface="Microsoft YaHei" charset="-122"/>
                  <a:cs typeface="Microsoft YaHei" charset="-122"/>
                  <a:sym typeface="PMingLiU"/>
                </a:rPr>
                <a:t>堡垒机</a:t>
              </a:r>
            </a:p>
          </p:txBody>
        </p:sp>
      </p:grpSp>
      <p:grpSp>
        <p:nvGrpSpPr>
          <p:cNvPr id="136" name="组合 4"/>
          <p:cNvGrpSpPr/>
          <p:nvPr/>
        </p:nvGrpSpPr>
        <p:grpSpPr>
          <a:xfrm>
            <a:off x="7244945" y="2578541"/>
            <a:ext cx="2398643" cy="1522296"/>
            <a:chOff x="6031900" y="1654647"/>
            <a:chExt cx="2194402" cy="1379163"/>
          </a:xfrm>
        </p:grpSpPr>
        <p:sp>
          <p:nvSpPr>
            <p:cNvPr id="137" name="菱形 136"/>
            <p:cNvSpPr/>
            <p:nvPr/>
          </p:nvSpPr>
          <p:spPr>
            <a:xfrm>
              <a:off x="6032961" y="1654647"/>
              <a:ext cx="2139147" cy="1379163"/>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38" name="矩形 135"/>
            <p:cNvSpPr txBox="1"/>
            <p:nvPr/>
          </p:nvSpPr>
          <p:spPr>
            <a:xfrm>
              <a:off x="6031900" y="2174774"/>
              <a:ext cx="2194402" cy="1460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172682">
                <a:defRPr sz="900">
                  <a:solidFill>
                    <a:srgbClr val="00B0F0"/>
                  </a:solidFill>
                  <a:latin typeface="+mj-lt"/>
                  <a:ea typeface="+mj-ea"/>
                  <a:cs typeface="+mj-cs"/>
                  <a:sym typeface="Helvetica"/>
                </a:defRPr>
              </a:pPr>
              <a:r>
                <a:rPr lang="en-US" altLang="zh-CN" sz="900">
                  <a:solidFill>
                    <a:srgbClr val="04BA61"/>
                  </a:solidFill>
                  <a:latin typeface="Microsoft YaHei" charset="-122"/>
                  <a:ea typeface="Microsoft YaHei" charset="-122"/>
                  <a:cs typeface="Microsoft YaHei" charset="-122"/>
                  <a:sym typeface="Helvetica"/>
                </a:rPr>
                <a:t>RAM | </a:t>
              </a:r>
              <a:r>
                <a:rPr lang="zh-CN" altLang="en-US" sz="900">
                  <a:solidFill>
                    <a:srgbClr val="04BA61"/>
                  </a:solidFill>
                  <a:latin typeface="Microsoft YaHei" charset="-122"/>
                  <a:ea typeface="Microsoft YaHei" charset="-122"/>
                  <a:cs typeface="Microsoft YaHei" charset="-122"/>
                  <a:sym typeface="PMingLiU"/>
                </a:rPr>
                <a:t>操作</a:t>
              </a:r>
              <a:r>
                <a:rPr lang="zh-CN" altLang="en-US" sz="900" dirty="0">
                  <a:solidFill>
                    <a:srgbClr val="04BA61"/>
                  </a:solidFill>
                  <a:latin typeface="Microsoft YaHei" charset="-122"/>
                  <a:ea typeface="Microsoft YaHei" charset="-122"/>
                  <a:cs typeface="Microsoft YaHei" charset="-122"/>
                  <a:sym typeface="PMingLiU"/>
                </a:rPr>
                <a:t>审计</a:t>
              </a:r>
              <a:r>
                <a:rPr lang="en-US" altLang="zh-CN" sz="900" dirty="0">
                  <a:solidFill>
                    <a:srgbClr val="04BA61"/>
                  </a:solidFill>
                  <a:latin typeface="Microsoft YaHei" charset="-122"/>
                  <a:ea typeface="Microsoft YaHei" charset="-122"/>
                  <a:cs typeface="Microsoft YaHei" charset="-122"/>
                  <a:sym typeface="Helvetica"/>
                </a:rPr>
                <a:t>(</a:t>
              </a:r>
              <a:r>
                <a:rPr lang="en-US" altLang="zh-CN" sz="900" dirty="0" err="1">
                  <a:solidFill>
                    <a:srgbClr val="04BA61"/>
                  </a:solidFill>
                  <a:latin typeface="Microsoft YaHei" charset="-122"/>
                  <a:ea typeface="Microsoft YaHei" charset="-122"/>
                  <a:cs typeface="Microsoft YaHei" charset="-122"/>
                  <a:sym typeface="Helvetica"/>
                </a:rPr>
                <a:t>ActionTrail</a:t>
              </a:r>
              <a:r>
                <a:rPr lang="en-US" altLang="zh-CN" sz="900" dirty="0">
                  <a:solidFill>
                    <a:srgbClr val="04BA61"/>
                  </a:solidFill>
                  <a:latin typeface="Microsoft YaHei" charset="-122"/>
                  <a:ea typeface="Microsoft YaHei" charset="-122"/>
                  <a:cs typeface="Microsoft YaHei" charset="-122"/>
                  <a:sym typeface="Helvetica"/>
                </a:rPr>
                <a:t>)</a:t>
              </a:r>
            </a:p>
          </p:txBody>
        </p:sp>
        <p:sp>
          <p:nvSpPr>
            <p:cNvPr id="139" name="矩形 138"/>
            <p:cNvSpPr/>
            <p:nvPr/>
          </p:nvSpPr>
          <p:spPr>
            <a:xfrm>
              <a:off x="6188043" y="2352858"/>
              <a:ext cx="1852578" cy="334606"/>
            </a:xfrm>
            <a:prstGeom prst="rect">
              <a:avLst/>
            </a:prstGeom>
          </p:spPr>
          <p:txBody>
            <a:bodyPr wrap="square">
              <a:spAutoFit/>
            </a:bodyPr>
            <a:lstStyle/>
            <a:p>
              <a:pPr algn="ctr" defTabSz="584171">
                <a:defRPr sz="900">
                  <a:solidFill>
                    <a:srgbClr val="FFFFFF"/>
                  </a:solidFill>
                </a:defRPr>
              </a:pP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强访问控制</a:t>
              </a: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帐户认证</a:t>
              </a:r>
              <a:endPar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endParaRPr>
            </a:p>
            <a:p>
              <a:pPr algn="ctr" defTabSz="584171">
                <a:defRPr sz="900">
                  <a:solidFill>
                    <a:srgbClr val="FFFFFF"/>
                  </a:solidFill>
                </a:defRPr>
              </a:pP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PAM</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权限管理</a:t>
              </a:r>
              <a:r>
                <a:rPr lang="en-US" altLang="zh-CN"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日志审计</a:t>
              </a:r>
            </a:p>
          </p:txBody>
        </p:sp>
        <p:sp>
          <p:nvSpPr>
            <p:cNvPr id="140" name="矩形 19"/>
            <p:cNvSpPr txBox="1"/>
            <p:nvPr/>
          </p:nvSpPr>
          <p:spPr>
            <a:xfrm>
              <a:off x="6646000" y="1841000"/>
              <a:ext cx="825936"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lang="zh-CN" altLang="en-US" sz="1600" b="1" dirty="0">
                  <a:latin typeface="Microsoft YaHei" charset="-122"/>
                  <a:ea typeface="Microsoft YaHei" charset="-122"/>
                  <a:cs typeface="Microsoft YaHei" charset="-122"/>
                  <a:sym typeface="Calibri"/>
                </a:rPr>
                <a:t>身份认证</a:t>
              </a:r>
            </a:p>
          </p:txBody>
        </p:sp>
      </p:grpSp>
      <p:grpSp>
        <p:nvGrpSpPr>
          <p:cNvPr id="141" name="组合 5"/>
          <p:cNvGrpSpPr/>
          <p:nvPr/>
        </p:nvGrpSpPr>
        <p:grpSpPr>
          <a:xfrm>
            <a:off x="6001806" y="1757218"/>
            <a:ext cx="2372683" cy="1522297"/>
            <a:chOff x="7363639" y="2658693"/>
            <a:chExt cx="2170653" cy="1379164"/>
          </a:xfrm>
        </p:grpSpPr>
        <p:sp>
          <p:nvSpPr>
            <p:cNvPr id="142" name="菱形 141"/>
            <p:cNvSpPr/>
            <p:nvPr/>
          </p:nvSpPr>
          <p:spPr>
            <a:xfrm>
              <a:off x="7363639" y="2658693"/>
              <a:ext cx="2139147" cy="1379164"/>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43" name="矩形 40"/>
            <p:cNvSpPr txBox="1"/>
            <p:nvPr/>
          </p:nvSpPr>
          <p:spPr>
            <a:xfrm>
              <a:off x="7980654" y="2840329"/>
              <a:ext cx="814204"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lang="zh-CN" altLang="en-US" sz="1600" b="1" dirty="0">
                  <a:latin typeface="Microsoft YaHei" charset="-122"/>
                  <a:ea typeface="Microsoft YaHei" charset="-122"/>
                  <a:cs typeface="Microsoft YaHei" charset="-122"/>
                </a:rPr>
                <a:t>业务风控</a:t>
              </a:r>
              <a:endParaRPr sz="1600" b="1" dirty="0">
                <a:latin typeface="Microsoft YaHei" charset="-122"/>
                <a:ea typeface="Microsoft YaHei" charset="-122"/>
                <a:cs typeface="Microsoft YaHei" charset="-122"/>
              </a:endParaRPr>
            </a:p>
          </p:txBody>
        </p:sp>
        <p:sp>
          <p:nvSpPr>
            <p:cNvPr id="144" name="Shape 289"/>
            <p:cNvSpPr txBox="1"/>
            <p:nvPr/>
          </p:nvSpPr>
          <p:spPr>
            <a:xfrm>
              <a:off x="7618178" y="3441614"/>
              <a:ext cx="1656697" cy="2715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业务反欺诈</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金融风控</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endParaRPr>
            </a:p>
            <a:p>
              <a:pPr algn="ctr" defTabSz="584171">
                <a:defRPr sz="900">
                  <a:solidFill>
                    <a:srgbClr val="FFFFFF"/>
                  </a:solidFill>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实人认证</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内容风控</a:t>
              </a:r>
            </a:p>
          </p:txBody>
        </p:sp>
        <p:sp>
          <p:nvSpPr>
            <p:cNvPr id="145" name="Shape 286"/>
            <p:cNvSpPr txBox="1"/>
            <p:nvPr/>
          </p:nvSpPr>
          <p:spPr>
            <a:xfrm>
              <a:off x="7484015" y="3207374"/>
              <a:ext cx="2050277" cy="1460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defTabSz="584171">
                <a:defRPr sz="900">
                  <a:solidFill>
                    <a:srgbClr val="00B0F0"/>
                  </a:solidFill>
                </a:defRPr>
              </a:pPr>
              <a:r>
                <a:rPr sz="900" dirty="0">
                  <a:solidFill>
                    <a:srgbClr val="04BA61"/>
                  </a:solidFill>
                  <a:latin typeface="Microsoft YaHei" charset="-122"/>
                  <a:ea typeface="Microsoft YaHei" charset="-122"/>
                  <a:cs typeface="Microsoft YaHei" charset="-122"/>
                  <a:sym typeface="PMingLiU"/>
                </a:rPr>
                <a:t>实人认证</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rPr>
                <a:t>|</a:t>
              </a:r>
              <a:r>
                <a:rPr lang="zh-CN" altLang="en-US" sz="900" dirty="0">
                  <a:solidFill>
                    <a:srgbClr val="04BA61"/>
                  </a:solidFill>
                  <a:latin typeface="Microsoft YaHei" charset="-122"/>
                  <a:ea typeface="Microsoft YaHei" charset="-122"/>
                  <a:cs typeface="Microsoft YaHei" charset="-122"/>
                </a:rPr>
                <a:t> </a:t>
              </a:r>
              <a:r>
                <a:rPr sz="900" dirty="0">
                  <a:solidFill>
                    <a:srgbClr val="04BA61"/>
                  </a:solidFill>
                  <a:latin typeface="Microsoft YaHei" charset="-122"/>
                  <a:ea typeface="Microsoft YaHei" charset="-122"/>
                  <a:cs typeface="Microsoft YaHei" charset="-122"/>
                  <a:sym typeface="PMingLiU"/>
                </a:rPr>
                <a:t>内容安全</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rPr>
                <a:t>|</a:t>
              </a:r>
              <a:r>
                <a:rPr lang="zh-CN" altLang="en-US" sz="900" dirty="0">
                  <a:solidFill>
                    <a:srgbClr val="04BA61"/>
                  </a:solidFill>
                  <a:latin typeface="Microsoft YaHei" charset="-122"/>
                  <a:ea typeface="Microsoft YaHei" charset="-122"/>
                  <a:cs typeface="Microsoft YaHei" charset="-122"/>
                </a:rPr>
                <a:t> </a:t>
              </a:r>
              <a:r>
                <a:rPr sz="900" dirty="0">
                  <a:solidFill>
                    <a:srgbClr val="04BA61"/>
                  </a:solidFill>
                  <a:latin typeface="Microsoft YaHei" charset="-122"/>
                  <a:ea typeface="Microsoft YaHei" charset="-122"/>
                  <a:cs typeface="Microsoft YaHei" charset="-122"/>
                  <a:sym typeface="PMingLiU"/>
                </a:rPr>
                <a:t>智能风控</a:t>
              </a:r>
              <a:r>
                <a:rPr lang="zh-CN" altLang="en-US" sz="900" dirty="0">
                  <a:solidFill>
                    <a:srgbClr val="04BA61"/>
                  </a:solidFill>
                  <a:latin typeface="Microsoft YaHei" charset="-122"/>
                  <a:ea typeface="Microsoft YaHei" charset="-122"/>
                  <a:cs typeface="Microsoft YaHei" charset="-122"/>
                  <a:sym typeface="PMingLiU"/>
                </a:rPr>
                <a:t> </a:t>
              </a:r>
              <a:r>
                <a:rPr lang="en-US" altLang="zh-CN" sz="900" dirty="0">
                  <a:solidFill>
                    <a:srgbClr val="04BA61"/>
                  </a:solidFill>
                  <a:latin typeface="Microsoft YaHei" charset="-122"/>
                  <a:ea typeface="Microsoft YaHei" charset="-122"/>
                  <a:cs typeface="Microsoft YaHei" charset="-122"/>
                  <a:sym typeface="PMingLiU"/>
                </a:rPr>
                <a:t>|</a:t>
              </a:r>
              <a:r>
                <a:rPr lang="zh-CN" altLang="en-US" sz="900" dirty="0">
                  <a:solidFill>
                    <a:srgbClr val="04BA61"/>
                  </a:solidFill>
                  <a:latin typeface="Microsoft YaHei" charset="-122"/>
                  <a:ea typeface="Microsoft YaHei" charset="-122"/>
                  <a:cs typeface="Microsoft YaHei" charset="-122"/>
                  <a:sym typeface="PMingLiU"/>
                </a:rPr>
                <a:t> 防爬</a:t>
              </a:r>
              <a:endParaRPr sz="900" dirty="0">
                <a:solidFill>
                  <a:srgbClr val="04BA61"/>
                </a:solidFill>
                <a:latin typeface="Microsoft YaHei" charset="-122"/>
                <a:ea typeface="Microsoft YaHei" charset="-122"/>
                <a:cs typeface="Microsoft YaHei" charset="-122"/>
                <a:sym typeface="PMingLiU"/>
              </a:endParaRPr>
            </a:p>
          </p:txBody>
        </p:sp>
      </p:grpSp>
      <p:grpSp>
        <p:nvGrpSpPr>
          <p:cNvPr id="146" name="组合 8"/>
          <p:cNvGrpSpPr/>
          <p:nvPr/>
        </p:nvGrpSpPr>
        <p:grpSpPr>
          <a:xfrm>
            <a:off x="3462526" y="3419537"/>
            <a:ext cx="2558163" cy="1522297"/>
            <a:chOff x="3683382" y="3589880"/>
            <a:chExt cx="2340340" cy="1379164"/>
          </a:xfrm>
        </p:grpSpPr>
        <p:sp>
          <p:nvSpPr>
            <p:cNvPr id="147" name="菱形 146"/>
            <p:cNvSpPr/>
            <p:nvPr/>
          </p:nvSpPr>
          <p:spPr>
            <a:xfrm>
              <a:off x="3745133" y="3589880"/>
              <a:ext cx="2139147" cy="1379164"/>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48" name="矩形 34"/>
            <p:cNvSpPr txBox="1"/>
            <p:nvPr/>
          </p:nvSpPr>
          <p:spPr>
            <a:xfrm>
              <a:off x="4414923" y="3773115"/>
              <a:ext cx="814204" cy="2858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1400">
                  <a:solidFill>
                    <a:srgbClr val="FFFFFF"/>
                  </a:solidFill>
                  <a:latin typeface="PMingLiU"/>
                  <a:ea typeface="PMingLiU"/>
                  <a:cs typeface="PMingLiU"/>
                  <a:sym typeface="PMingLiU"/>
                </a:defRPr>
              </a:lvl1pPr>
            </a:lstStyle>
            <a:p>
              <a:pPr algn="ctr" hangingPunct="1">
                <a:defRPr>
                  <a:latin typeface="+mn-lt"/>
                  <a:ea typeface="+mn-ea"/>
                  <a:cs typeface="+mn-cs"/>
                  <a:sym typeface="Calibri"/>
                </a:defRPr>
              </a:pPr>
              <a:r>
                <a:rPr sz="1600" b="1" dirty="0">
                  <a:latin typeface="Microsoft YaHei" charset="-122"/>
                  <a:ea typeface="Microsoft YaHei" charset="-122"/>
                  <a:cs typeface="Microsoft YaHei" charset="-122"/>
                </a:rPr>
                <a:t>网络安全</a:t>
              </a:r>
            </a:p>
          </p:txBody>
        </p:sp>
        <p:sp>
          <p:nvSpPr>
            <p:cNvPr id="149" name="Shape 292"/>
            <p:cNvSpPr txBox="1"/>
            <p:nvPr/>
          </p:nvSpPr>
          <p:spPr>
            <a:xfrm>
              <a:off x="3683382" y="4390257"/>
              <a:ext cx="2340340" cy="3970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172682">
                <a:defRPr sz="900">
                  <a:solidFill>
                    <a:srgbClr val="FFFFFF"/>
                  </a:solidFill>
                  <a:latin typeface="+mj-lt"/>
                  <a:ea typeface="+mj-ea"/>
                  <a:cs typeface="+mj-cs"/>
                  <a:sym typeface="Helvetica"/>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虚拟专用网络</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Helvetica"/>
                </a:rPr>
                <a:t>(VPN)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专有网络</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Helvetica"/>
                </a:rPr>
                <a:t>(VPC)</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Helvetica"/>
              </a:endParaRPr>
            </a:p>
            <a:p>
              <a:pPr algn="ctr" defTabSz="172682">
                <a:defRPr sz="900">
                  <a:solidFill>
                    <a:srgbClr val="FFFFFF"/>
                  </a:solidFill>
                  <a:latin typeface="+mj-lt"/>
                  <a:ea typeface="+mj-ea"/>
                  <a:cs typeface="+mj-cs"/>
                  <a:sym typeface="Helvetica"/>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防火墙</a:t>
              </a:r>
              <a:r>
                <a:rPr lang="zh-CN" alt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Helvetica"/>
                </a:rPr>
                <a:t>| </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rPr>
                <a:t>DDoS</a:t>
              </a: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防御 </a:t>
              </a:r>
              <a:endParaRPr lang="en-US"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Helvetica"/>
              </a:endParaRPr>
            </a:p>
            <a:p>
              <a:pPr algn="ctr" defTabSz="172682">
                <a:defRPr sz="900">
                  <a:solidFill>
                    <a:srgbClr val="FFFFFF"/>
                  </a:solidFill>
                  <a:latin typeface="+mj-lt"/>
                  <a:ea typeface="+mj-ea"/>
                  <a:cs typeface="+mj-cs"/>
                  <a:sym typeface="Helvetica"/>
                </a:defRPr>
              </a:pPr>
              <a:r>
                <a:rPr sz="900" dirty="0">
                  <a:solidFill>
                    <a:srgbClr val="FFFFFF">
                      <a:lumMod val="85000"/>
                    </a:srgbClr>
                  </a:solidFill>
                  <a:effectLst>
                    <a:outerShdw blurRad="50800" dist="50800" dir="5400000" algn="ctr" rotWithShape="0">
                      <a:srgbClr val="000000">
                        <a:lumMod val="85000"/>
                        <a:lumOff val="15000"/>
                      </a:srgbClr>
                    </a:outerShdw>
                  </a:effectLst>
                  <a:latin typeface="Microsoft YaHei" charset="-122"/>
                  <a:ea typeface="Microsoft YaHei" charset="-122"/>
                  <a:cs typeface="Microsoft YaHei" charset="-122"/>
                  <a:sym typeface="PMingLiU"/>
                </a:rPr>
                <a:t>容器安全</a:t>
              </a:r>
            </a:p>
          </p:txBody>
        </p:sp>
        <p:sp>
          <p:nvSpPr>
            <p:cNvPr id="150" name="Shape 292"/>
            <p:cNvSpPr txBox="1"/>
            <p:nvPr/>
          </p:nvSpPr>
          <p:spPr>
            <a:xfrm>
              <a:off x="3839611" y="4084525"/>
              <a:ext cx="1973765" cy="2715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172682">
                <a:defRPr sz="900">
                  <a:solidFill>
                    <a:srgbClr val="00B0F0"/>
                  </a:solidFill>
                  <a:latin typeface="+mj-lt"/>
                  <a:ea typeface="+mj-ea"/>
                  <a:cs typeface="+mj-cs"/>
                  <a:sym typeface="Helvetica"/>
                </a:defRPr>
              </a:pPr>
              <a:r>
                <a:rPr sz="900" dirty="0">
                  <a:solidFill>
                    <a:srgbClr val="04BA61"/>
                  </a:solidFill>
                  <a:latin typeface="Microsoft YaHei" charset="-122"/>
                  <a:ea typeface="Microsoft YaHei" charset="-122"/>
                  <a:cs typeface="Microsoft YaHei" charset="-122"/>
                  <a:sym typeface="Helvetica"/>
                </a:rPr>
                <a:t>DDoS</a:t>
              </a:r>
              <a:r>
                <a:rPr sz="900" dirty="0">
                  <a:solidFill>
                    <a:srgbClr val="04BA61"/>
                  </a:solidFill>
                  <a:latin typeface="Microsoft YaHei" charset="-122"/>
                  <a:ea typeface="Microsoft YaHei" charset="-122"/>
                  <a:cs typeface="Microsoft YaHei" charset="-122"/>
                  <a:sym typeface="PMingLiU"/>
                </a:rPr>
                <a:t>高防</a:t>
              </a:r>
              <a:r>
                <a:rPr sz="900" dirty="0">
                  <a:solidFill>
                    <a:srgbClr val="04BA61"/>
                  </a:solidFill>
                  <a:latin typeface="Microsoft YaHei" charset="-122"/>
                  <a:ea typeface="Microsoft YaHei" charset="-122"/>
                  <a:cs typeface="Microsoft YaHei" charset="-122"/>
                  <a:sym typeface="Helvetica"/>
                </a:rPr>
                <a:t>IP</a:t>
              </a:r>
              <a:r>
                <a:rPr lang="zh-CN" altLang="en-US" sz="900" dirty="0">
                  <a:solidFill>
                    <a:srgbClr val="04BA61"/>
                  </a:solidFill>
                  <a:latin typeface="Microsoft YaHei" charset="-122"/>
                  <a:ea typeface="Microsoft YaHei" charset="-122"/>
                  <a:cs typeface="Microsoft YaHei" charset="-122"/>
                  <a:sym typeface="Helvetica"/>
                </a:rPr>
                <a:t> </a:t>
              </a:r>
              <a:r>
                <a:rPr sz="900" dirty="0">
                  <a:solidFill>
                    <a:srgbClr val="04BA61"/>
                  </a:solidFill>
                  <a:latin typeface="Microsoft YaHei" charset="-122"/>
                  <a:ea typeface="Microsoft YaHei" charset="-122"/>
                  <a:cs typeface="Microsoft YaHei" charset="-122"/>
                  <a:sym typeface="Helvetica"/>
                </a:rPr>
                <a:t>|</a:t>
              </a:r>
              <a:r>
                <a:rPr lang="zh-CN" altLang="en-US" sz="900" dirty="0">
                  <a:solidFill>
                    <a:srgbClr val="04BA61"/>
                  </a:solidFill>
                  <a:latin typeface="Microsoft YaHei" charset="-122"/>
                  <a:ea typeface="Microsoft YaHei" charset="-122"/>
                  <a:cs typeface="Microsoft YaHei" charset="-122"/>
                  <a:sym typeface="Helvetica"/>
                </a:rPr>
                <a:t> </a:t>
              </a:r>
              <a:r>
                <a:rPr sz="900" dirty="0">
                  <a:solidFill>
                    <a:srgbClr val="04BA61"/>
                  </a:solidFill>
                  <a:latin typeface="Microsoft YaHei" charset="-122"/>
                  <a:ea typeface="Microsoft YaHei" charset="-122"/>
                  <a:cs typeface="Microsoft YaHei" charset="-122"/>
                  <a:sym typeface="PMingLiU"/>
                </a:rPr>
                <a:t>游戏盾</a:t>
              </a:r>
              <a:r>
                <a:rPr lang="zh-CN" altLang="en-US" sz="900" dirty="0">
                  <a:solidFill>
                    <a:srgbClr val="04BA61"/>
                  </a:solidFill>
                  <a:latin typeface="Microsoft YaHei" charset="-122"/>
                  <a:ea typeface="Microsoft YaHei" charset="-122"/>
                  <a:cs typeface="Microsoft YaHei" charset="-122"/>
                  <a:sym typeface="PMingLiU"/>
                </a:rPr>
                <a:t> </a:t>
              </a:r>
              <a:r>
                <a:rPr sz="900" dirty="0">
                  <a:solidFill>
                    <a:srgbClr val="04BA61"/>
                  </a:solidFill>
                  <a:latin typeface="Microsoft YaHei" charset="-122"/>
                  <a:ea typeface="Microsoft YaHei" charset="-122"/>
                  <a:cs typeface="Microsoft YaHei" charset="-122"/>
                  <a:sym typeface="Helvetica"/>
                </a:rPr>
                <a:t>|</a:t>
              </a:r>
              <a:r>
                <a:rPr lang="zh-CN" altLang="en-US" sz="900" dirty="0">
                  <a:solidFill>
                    <a:srgbClr val="04BA61"/>
                  </a:solidFill>
                  <a:latin typeface="Microsoft YaHei" charset="-122"/>
                  <a:ea typeface="Microsoft YaHei" charset="-122"/>
                  <a:cs typeface="Microsoft YaHei" charset="-122"/>
                  <a:sym typeface="Helvetica"/>
                </a:rPr>
                <a:t> </a:t>
              </a:r>
              <a:r>
                <a:rPr sz="900" dirty="0">
                  <a:solidFill>
                    <a:srgbClr val="04BA61"/>
                  </a:solidFill>
                  <a:latin typeface="Microsoft YaHei" charset="-122"/>
                  <a:ea typeface="Microsoft YaHei" charset="-122"/>
                  <a:cs typeface="Microsoft YaHei" charset="-122"/>
                  <a:sym typeface="PMingLiU"/>
                </a:rPr>
                <a:t>云防火墙</a:t>
              </a:r>
              <a:endParaRPr lang="en-US" sz="900" dirty="0">
                <a:solidFill>
                  <a:srgbClr val="04BA61"/>
                </a:solidFill>
                <a:latin typeface="Microsoft YaHei" charset="-122"/>
                <a:ea typeface="Microsoft YaHei" charset="-122"/>
                <a:cs typeface="Microsoft YaHei" charset="-122"/>
                <a:sym typeface="Helvetica"/>
              </a:endParaRPr>
            </a:p>
            <a:p>
              <a:pPr algn="ctr" defTabSz="172682">
                <a:defRPr sz="900">
                  <a:solidFill>
                    <a:srgbClr val="00B0F0"/>
                  </a:solidFill>
                  <a:latin typeface="+mj-lt"/>
                  <a:ea typeface="+mj-ea"/>
                  <a:cs typeface="+mj-cs"/>
                  <a:sym typeface="Helvetica"/>
                </a:defRPr>
              </a:pPr>
              <a:r>
                <a:rPr sz="900" dirty="0">
                  <a:solidFill>
                    <a:srgbClr val="04BA61"/>
                  </a:solidFill>
                  <a:latin typeface="Microsoft YaHei" charset="-122"/>
                  <a:ea typeface="Microsoft YaHei" charset="-122"/>
                  <a:cs typeface="Microsoft YaHei" charset="-122"/>
                  <a:sym typeface="Helvetica"/>
                </a:rPr>
                <a:t>SCDN</a:t>
              </a:r>
              <a:r>
                <a:rPr lang="zh-CN" altLang="en-US" sz="900" dirty="0">
                  <a:solidFill>
                    <a:srgbClr val="04BA61"/>
                  </a:solidFill>
                  <a:latin typeface="Microsoft YaHei" charset="-122"/>
                  <a:ea typeface="Microsoft YaHei" charset="-122"/>
                  <a:cs typeface="Microsoft YaHei" charset="-122"/>
                  <a:sym typeface="Helvetica"/>
                </a:rPr>
                <a:t> </a:t>
              </a:r>
              <a:r>
                <a:rPr lang="en-US" altLang="zh-CN" sz="900" dirty="0">
                  <a:solidFill>
                    <a:srgbClr val="04BA61"/>
                  </a:solidFill>
                  <a:latin typeface="Microsoft YaHei" charset="-122"/>
                  <a:ea typeface="Microsoft YaHei" charset="-122"/>
                  <a:cs typeface="Microsoft YaHei" charset="-122"/>
                  <a:sym typeface="Helvetica"/>
                </a:rPr>
                <a:t>|</a:t>
              </a:r>
              <a:r>
                <a:rPr lang="zh-CN" altLang="en-US" sz="900" dirty="0">
                  <a:solidFill>
                    <a:srgbClr val="04BA61"/>
                  </a:solidFill>
                  <a:latin typeface="Microsoft YaHei" charset="-122"/>
                  <a:ea typeface="Microsoft YaHei" charset="-122"/>
                  <a:cs typeface="Microsoft YaHei" charset="-122"/>
                  <a:sym typeface="Helvetica"/>
                </a:rPr>
                <a:t> 容器安全</a:t>
              </a:r>
              <a:endParaRPr sz="900" dirty="0">
                <a:solidFill>
                  <a:srgbClr val="04BA61"/>
                </a:solidFill>
                <a:latin typeface="Microsoft YaHei" charset="-122"/>
                <a:ea typeface="Microsoft YaHei" charset="-122"/>
                <a:cs typeface="Microsoft YaHei" charset="-122"/>
                <a:sym typeface="Helvetica"/>
              </a:endParaRPr>
            </a:p>
          </p:txBody>
        </p:sp>
      </p:grpSp>
      <p:grpSp>
        <p:nvGrpSpPr>
          <p:cNvPr id="151" name="组合 6"/>
          <p:cNvGrpSpPr/>
          <p:nvPr/>
        </p:nvGrpSpPr>
        <p:grpSpPr>
          <a:xfrm>
            <a:off x="5979850" y="3391249"/>
            <a:ext cx="2338244" cy="1522297"/>
            <a:chOff x="6025375" y="3588805"/>
            <a:chExt cx="2139147" cy="1379164"/>
          </a:xfrm>
        </p:grpSpPr>
        <p:sp>
          <p:nvSpPr>
            <p:cNvPr id="152" name="菱形 151"/>
            <p:cNvSpPr/>
            <p:nvPr/>
          </p:nvSpPr>
          <p:spPr>
            <a:xfrm>
              <a:off x="6025375" y="3588805"/>
              <a:ext cx="2139147" cy="1379164"/>
            </a:xfrm>
            <a:prstGeom prst="diamond">
              <a:avLst/>
            </a:prstGeom>
            <a:solidFill>
              <a:schemeClr val="tx1">
                <a:lumMod val="75000"/>
                <a:lumOff val="25000"/>
              </a:schemeClr>
            </a:solidFill>
            <a:ln w="12700">
              <a:miter lim="400000"/>
            </a:ln>
            <a:effectLst>
              <a:outerShdw blurRad="38100" dist="25400" dir="5400000" rotWithShape="0">
                <a:srgbClr val="000000">
                  <a:alpha val="50000"/>
                </a:srgbClr>
              </a:outerShdw>
            </a:effectLst>
          </p:spPr>
          <p:txBody>
            <a:bodyPr lIns="34289" rIns="34289" rtlCol="0" anchor="ctr"/>
            <a:lstStyle/>
            <a:p>
              <a:pPr algn="ctr" defTabSz="412730"/>
              <a:endParaRPr kumimoji="1" lang="zh-CN" altLang="en-US" sz="1500">
                <a:solidFill>
                  <a:srgbClr val="FFFFFF"/>
                </a:solidFill>
              </a:endParaRPr>
            </a:p>
          </p:txBody>
        </p:sp>
        <p:sp>
          <p:nvSpPr>
            <p:cNvPr id="153" name="Shape 269"/>
            <p:cNvSpPr txBox="1"/>
            <p:nvPr/>
          </p:nvSpPr>
          <p:spPr>
            <a:xfrm>
              <a:off x="6693480" y="3826407"/>
              <a:ext cx="771658" cy="2436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1261" tIns="11261" rIns="11261" bIns="11261" numCol="1" anchor="ctr">
              <a:spAutoFit/>
            </a:bodyPr>
            <a:lstStyle>
              <a:lvl1pPr defTabSz="584200">
                <a:defRPr sz="1400">
                  <a:solidFill>
                    <a:srgbClr val="FFFFFF"/>
                  </a:solidFill>
                  <a:latin typeface="PMingLiU"/>
                  <a:ea typeface="PMingLiU"/>
                  <a:cs typeface="PMingLiU"/>
                  <a:sym typeface="PMingLiU"/>
                </a:defRPr>
              </a:lvl1pPr>
            </a:lstStyle>
            <a:p>
              <a:pPr hangingPunct="1">
                <a:defRPr>
                  <a:latin typeface="+mn-lt"/>
                  <a:ea typeface="+mn-ea"/>
                  <a:cs typeface="+mn-cs"/>
                  <a:sym typeface="Calibri"/>
                </a:defRPr>
              </a:pPr>
              <a:r>
                <a:rPr lang="zh-CN" altLang="en-US" sz="1600" b="1" dirty="0">
                  <a:latin typeface="Microsoft YaHei" charset="-122"/>
                  <a:ea typeface="Microsoft YaHei" charset="-122"/>
                  <a:cs typeface="Microsoft YaHei" charset="-122"/>
                  <a:sym typeface="Calibri"/>
                </a:rPr>
                <a:t>主机</a:t>
              </a:r>
              <a:r>
                <a:rPr sz="1600" b="1" dirty="0">
                  <a:latin typeface="Microsoft YaHei" charset="-122"/>
                  <a:ea typeface="Microsoft YaHei" charset="-122"/>
                  <a:cs typeface="Microsoft YaHei" charset="-122"/>
                </a:rPr>
                <a:t>安全</a:t>
              </a:r>
            </a:p>
          </p:txBody>
        </p:sp>
        <p:sp>
          <p:nvSpPr>
            <p:cNvPr id="154" name="Shape 277"/>
            <p:cNvSpPr txBox="1"/>
            <p:nvPr/>
          </p:nvSpPr>
          <p:spPr>
            <a:xfrm>
              <a:off x="6228455" y="4325929"/>
              <a:ext cx="1799786" cy="3970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p>
              <a:pPr algn="ctr" defTabSz="584171">
                <a:defRPr sz="900">
                  <a:solidFill>
                    <a:srgbClr val="FFFFFF"/>
                  </a:solidFill>
                </a:defRPr>
              </a:pPr>
              <a:r>
                <a:rPr sz="900" dirty="0">
                  <a:solidFill>
                    <a:srgbClr val="FFFFFF">
                      <a:lumMod val="85000"/>
                    </a:srgbClr>
                  </a:solidFill>
                  <a:latin typeface="Microsoft YaHei" charset="-122"/>
                  <a:ea typeface="Microsoft YaHei" charset="-122"/>
                  <a:cs typeface="Microsoft YaHei" charset="-122"/>
                  <a:sym typeface="PMingLiU"/>
                </a:rPr>
                <a:t>入侵检测</a:t>
              </a:r>
              <a:r>
                <a:rPr sz="900" dirty="0">
                  <a:solidFill>
                    <a:srgbClr val="FFFFFF">
                      <a:lumMod val="85000"/>
                    </a:srgbClr>
                  </a:solidFill>
                  <a:latin typeface="Microsoft YaHei" charset="-122"/>
                  <a:ea typeface="Microsoft YaHei" charset="-122"/>
                  <a:cs typeface="Microsoft YaHei" charset="-122"/>
                </a:rPr>
                <a:t>|</a:t>
              </a:r>
              <a:r>
                <a:rPr sz="900" dirty="0">
                  <a:solidFill>
                    <a:srgbClr val="FFFFFF">
                      <a:lumMod val="85000"/>
                    </a:srgbClr>
                  </a:solidFill>
                  <a:latin typeface="Microsoft YaHei" charset="-122"/>
                  <a:ea typeface="Microsoft YaHei" charset="-122"/>
                  <a:cs typeface="Microsoft YaHei" charset="-122"/>
                  <a:sym typeface="PMingLiU"/>
                </a:rPr>
                <a:t>漏洞管理</a:t>
              </a:r>
              <a:endParaRPr lang="en-US" sz="900" dirty="0">
                <a:solidFill>
                  <a:srgbClr val="FFFFFF">
                    <a:lumMod val="85000"/>
                  </a:srgbClr>
                </a:solidFill>
                <a:latin typeface="Microsoft YaHei" charset="-122"/>
                <a:ea typeface="Microsoft YaHei" charset="-122"/>
                <a:cs typeface="Microsoft YaHei" charset="-122"/>
                <a:sym typeface="PMingLiU"/>
              </a:endParaRPr>
            </a:p>
            <a:p>
              <a:pPr algn="ctr" defTabSz="584171">
                <a:defRPr sz="900">
                  <a:solidFill>
                    <a:srgbClr val="FFFFFF"/>
                  </a:solidFill>
                </a:defRPr>
              </a:pPr>
              <a:r>
                <a:rPr sz="900" dirty="0">
                  <a:solidFill>
                    <a:srgbClr val="FFFFFF">
                      <a:lumMod val="85000"/>
                    </a:srgbClr>
                  </a:solidFill>
                  <a:latin typeface="Microsoft YaHei" charset="-122"/>
                  <a:ea typeface="Microsoft YaHei" charset="-122"/>
                  <a:cs typeface="Microsoft YaHei" charset="-122"/>
                  <a:sym typeface="PMingLiU"/>
                </a:rPr>
                <a:t>自动宕机迁移</a:t>
              </a:r>
              <a:endParaRPr lang="en-US" sz="900" dirty="0">
                <a:solidFill>
                  <a:srgbClr val="FFFFFF">
                    <a:lumMod val="85000"/>
                  </a:srgbClr>
                </a:solidFill>
                <a:latin typeface="Microsoft YaHei" charset="-122"/>
                <a:ea typeface="Microsoft YaHei" charset="-122"/>
                <a:cs typeface="Microsoft YaHei" charset="-122"/>
              </a:endParaRPr>
            </a:p>
            <a:p>
              <a:pPr algn="ctr" defTabSz="584171">
                <a:defRPr sz="900">
                  <a:solidFill>
                    <a:srgbClr val="FFFFFF"/>
                  </a:solidFill>
                </a:defRPr>
              </a:pPr>
              <a:r>
                <a:rPr sz="900" dirty="0">
                  <a:solidFill>
                    <a:srgbClr val="FFFFFF">
                      <a:lumMod val="85000"/>
                    </a:srgbClr>
                  </a:solidFill>
                  <a:latin typeface="Microsoft YaHei" charset="-122"/>
                  <a:ea typeface="Microsoft YaHei" charset="-122"/>
                  <a:cs typeface="Microsoft YaHei" charset="-122"/>
                  <a:sym typeface="PMingLiU"/>
                </a:rPr>
                <a:t>安全基线检查</a:t>
              </a:r>
            </a:p>
          </p:txBody>
        </p:sp>
        <p:sp>
          <p:nvSpPr>
            <p:cNvPr id="155" name="Shape 286"/>
            <p:cNvSpPr txBox="1"/>
            <p:nvPr/>
          </p:nvSpPr>
          <p:spPr>
            <a:xfrm>
              <a:off x="6411018" y="4112358"/>
              <a:ext cx="1471360" cy="1460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261" tIns="11261" rIns="11261" bIns="11261" numCol="1" anchor="ctr">
              <a:spAutoFit/>
            </a:bodyPr>
            <a:lstStyle>
              <a:lvl1pPr defTabSz="584200">
                <a:defRPr sz="900">
                  <a:solidFill>
                    <a:srgbClr val="00B0F0"/>
                  </a:solidFill>
                  <a:latin typeface="PMingLiU"/>
                  <a:ea typeface="PMingLiU"/>
                  <a:cs typeface="PMingLiU"/>
                  <a:sym typeface="PMingLiU"/>
                </a:defRPr>
              </a:lvl1pPr>
            </a:lstStyle>
            <a:p>
              <a:pPr algn="ctr" hangingPunct="1">
                <a:defRPr>
                  <a:latin typeface="+mn-lt"/>
                  <a:ea typeface="+mn-ea"/>
                  <a:cs typeface="+mn-cs"/>
                  <a:sym typeface="Calibri"/>
                </a:defRPr>
              </a:pPr>
              <a:r>
                <a:rPr lang="zh-CN" altLang="en-US" dirty="0">
                  <a:solidFill>
                    <a:srgbClr val="04BA61"/>
                  </a:solidFill>
                  <a:latin typeface="Microsoft YaHei" charset="-122"/>
                  <a:ea typeface="Microsoft YaHei" charset="-122"/>
                  <a:cs typeface="Microsoft YaHei" charset="-122"/>
                  <a:sym typeface="Calibri"/>
                </a:rPr>
                <a:t>安骑士</a:t>
              </a:r>
              <a:endParaRPr dirty="0">
                <a:solidFill>
                  <a:srgbClr val="04BA6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60856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oT应用开发平台"/>
          <p:cNvSpPr/>
          <p:nvPr/>
        </p:nvSpPr>
        <p:spPr>
          <a:xfrm>
            <a:off x="6301849" y="6141575"/>
            <a:ext cx="4035074" cy="289391"/>
          </a:xfrm>
          <a:prstGeom prst="rect">
            <a:avLst/>
          </a:prstGeom>
          <a:solidFill>
            <a:srgbClr val="456DB0"/>
          </a:solidFill>
          <a:ln w="12700">
            <a:miter lim="400000"/>
          </a:ln>
        </p:spPr>
        <p:txBody>
          <a:bodyPr lIns="25400" tIns="25400" rIns="25400" bIns="25400"/>
          <a:lstStyle/>
          <a:p>
            <a:pPr algn="ctr" defTabSz="228600" hangingPunct="0">
              <a:lnSpc>
                <a:spcPct val="120000"/>
              </a:lnSpc>
              <a:defRPr sz="2800">
                <a:solidFill>
                  <a:srgbClr val="0365C0"/>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5" name="开发者 渠道"/>
          <p:cNvSpPr/>
          <p:nvPr/>
        </p:nvSpPr>
        <p:spPr>
          <a:xfrm>
            <a:off x="10632573" y="1015227"/>
            <a:ext cx="857252" cy="5794531"/>
          </a:xfrm>
          <a:prstGeom prst="rect">
            <a:avLst/>
          </a:prstGeom>
          <a:solidFill>
            <a:srgbClr val="2A7CD7">
              <a:alpha val="67995"/>
            </a:srgbClr>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6" name="矩形"/>
          <p:cNvSpPr/>
          <p:nvPr/>
        </p:nvSpPr>
        <p:spPr>
          <a:xfrm>
            <a:off x="10682976" y="2019827"/>
            <a:ext cx="762001" cy="1524001"/>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7" name="矩形"/>
          <p:cNvSpPr/>
          <p:nvPr/>
        </p:nvSpPr>
        <p:spPr>
          <a:xfrm>
            <a:off x="10680725" y="3604393"/>
            <a:ext cx="762001" cy="1524001"/>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8" name="矩形"/>
          <p:cNvSpPr/>
          <p:nvPr/>
        </p:nvSpPr>
        <p:spPr>
          <a:xfrm>
            <a:off x="10680199" y="5193062"/>
            <a:ext cx="762001" cy="1524001"/>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9" name="开发者 渠道"/>
          <p:cNvSpPr/>
          <p:nvPr/>
        </p:nvSpPr>
        <p:spPr>
          <a:xfrm>
            <a:off x="707049" y="1015226"/>
            <a:ext cx="857252" cy="2776764"/>
          </a:xfrm>
          <a:prstGeom prst="rect">
            <a:avLst/>
          </a:prstGeom>
          <a:solidFill>
            <a:srgbClr val="2A7CD7">
              <a:alpha val="67995"/>
            </a:srgbClr>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0" name="矩形"/>
          <p:cNvSpPr/>
          <p:nvPr/>
        </p:nvSpPr>
        <p:spPr>
          <a:xfrm>
            <a:off x="754320" y="2809058"/>
            <a:ext cx="762002" cy="394144"/>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1" name="矩形"/>
          <p:cNvSpPr/>
          <p:nvPr/>
        </p:nvSpPr>
        <p:spPr>
          <a:xfrm>
            <a:off x="754320" y="3277842"/>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2" name="矩形"/>
          <p:cNvSpPr/>
          <p:nvPr/>
        </p:nvSpPr>
        <p:spPr>
          <a:xfrm>
            <a:off x="200614" y="1014031"/>
            <a:ext cx="469633" cy="5794955"/>
          </a:xfrm>
          <a:prstGeom prst="rect">
            <a:avLst/>
          </a:prstGeom>
          <a:solidFill>
            <a:srgbClr val="2A7CD7">
              <a:alpha val="67995"/>
            </a:srgbClr>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3" name="一站式 开发平台"/>
          <p:cNvSpPr txBox="1"/>
          <p:nvPr/>
        </p:nvSpPr>
        <p:spPr>
          <a:xfrm>
            <a:off x="602657" y="1265566"/>
            <a:ext cx="1027229" cy="3799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ctr" defTabSz="228600" hangingPunct="0">
              <a:defRPr sz="24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LD - 应用</a:t>
            </a:r>
            <a:br>
              <a:rPr sz="1000" b="1" kern="0" dirty="0">
                <a:solidFill>
                  <a:srgbClr val="000000"/>
                </a:solidFill>
                <a:latin typeface="Helvetica"/>
                <a:ea typeface="Helvetica"/>
                <a:cs typeface="Helvetica"/>
                <a:sym typeface="Helvetica"/>
              </a:rPr>
            </a:br>
            <a:r>
              <a:rPr sz="1000" b="1" kern="0" dirty="0">
                <a:solidFill>
                  <a:srgbClr val="000000"/>
                </a:solidFill>
                <a:latin typeface="Helvetica"/>
                <a:ea typeface="Helvetica"/>
                <a:cs typeface="Helvetica"/>
                <a:sym typeface="Helvetica"/>
              </a:rPr>
              <a:t>开发平台</a:t>
            </a:r>
          </a:p>
        </p:txBody>
      </p:sp>
      <p:sp>
        <p:nvSpPr>
          <p:cNvPr id="14" name="电商市场"/>
          <p:cNvSpPr txBox="1"/>
          <p:nvPr/>
        </p:nvSpPr>
        <p:spPr>
          <a:xfrm>
            <a:off x="10748854" y="2662181"/>
            <a:ext cx="624689"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电商市场</a:t>
            </a:r>
          </a:p>
        </p:txBody>
      </p:sp>
      <p:sp>
        <p:nvSpPr>
          <p:cNvPr id="15" name="支撑中台"/>
          <p:cNvSpPr txBox="1"/>
          <p:nvPr/>
        </p:nvSpPr>
        <p:spPr>
          <a:xfrm>
            <a:off x="10742348" y="5842050"/>
            <a:ext cx="637703"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市场中台</a:t>
            </a:r>
          </a:p>
        </p:txBody>
      </p:sp>
      <p:sp>
        <p:nvSpPr>
          <p:cNvPr id="16" name="IoT应用开发平台"/>
          <p:cNvSpPr/>
          <p:nvPr/>
        </p:nvSpPr>
        <p:spPr>
          <a:xfrm>
            <a:off x="6298917" y="5780745"/>
            <a:ext cx="4040938" cy="325359"/>
          </a:xfrm>
          <a:prstGeom prst="rect">
            <a:avLst/>
          </a:prstGeom>
          <a:solidFill>
            <a:srgbClr val="535353"/>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7" name="IoT应用开发平台"/>
          <p:cNvSpPr/>
          <p:nvPr/>
        </p:nvSpPr>
        <p:spPr>
          <a:xfrm>
            <a:off x="1848674" y="5780745"/>
            <a:ext cx="4418355" cy="325359"/>
          </a:xfrm>
          <a:prstGeom prst="rect">
            <a:avLst/>
          </a:prstGeom>
          <a:solidFill>
            <a:srgbClr val="535353"/>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8" name="矩形"/>
          <p:cNvSpPr/>
          <p:nvPr/>
        </p:nvSpPr>
        <p:spPr>
          <a:xfrm>
            <a:off x="4104267" y="5811956"/>
            <a:ext cx="624688" cy="260288"/>
          </a:xfrm>
          <a:prstGeom prst="rect">
            <a:avLst/>
          </a:prstGeom>
          <a:solidFill>
            <a:schemeClr val="accent1"/>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9" name="LoRa"/>
          <p:cNvSpPr txBox="1"/>
          <p:nvPr/>
        </p:nvSpPr>
        <p:spPr>
          <a:xfrm>
            <a:off x="4104267" y="5825243"/>
            <a:ext cx="624688"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b="1" u="sng">
                <a:solidFill>
                  <a:srgbClr val="FFFFFF"/>
                </a:solidFill>
                <a:latin typeface="+mj-lt"/>
                <a:ea typeface="+mj-ea"/>
                <a:cs typeface="+mj-cs"/>
                <a:sym typeface="Helvetica"/>
              </a:defRPr>
            </a:lvl1pPr>
          </a:lstStyle>
          <a:p>
            <a:pPr algn="ctr" hangingPunct="0"/>
            <a:r>
              <a:rPr sz="900" kern="0">
                <a:solidFill>
                  <a:srgbClr val="000000"/>
                </a:solidFill>
                <a:latin typeface="Helvetica"/>
                <a:ea typeface="Helvetica"/>
                <a:cs typeface="Helvetica"/>
              </a:rPr>
              <a:t>LoRa</a:t>
            </a:r>
          </a:p>
        </p:txBody>
      </p:sp>
      <p:sp>
        <p:nvSpPr>
          <p:cNvPr id="20" name="矩形"/>
          <p:cNvSpPr/>
          <p:nvPr/>
        </p:nvSpPr>
        <p:spPr>
          <a:xfrm>
            <a:off x="6332425" y="5811956"/>
            <a:ext cx="637703"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1" name="WiFi"/>
          <p:cNvSpPr txBox="1"/>
          <p:nvPr/>
        </p:nvSpPr>
        <p:spPr>
          <a:xfrm>
            <a:off x="6332425" y="5825242"/>
            <a:ext cx="6377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WiFi</a:t>
            </a:r>
          </a:p>
        </p:txBody>
      </p:sp>
      <p:sp>
        <p:nvSpPr>
          <p:cNvPr id="22" name="矩形"/>
          <p:cNvSpPr/>
          <p:nvPr/>
        </p:nvSpPr>
        <p:spPr>
          <a:xfrm>
            <a:off x="4759191" y="5813278"/>
            <a:ext cx="715788"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3" name="eMTC"/>
          <p:cNvSpPr txBox="1"/>
          <p:nvPr/>
        </p:nvSpPr>
        <p:spPr>
          <a:xfrm>
            <a:off x="4759191" y="5826565"/>
            <a:ext cx="715788"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eMTC</a:t>
            </a:r>
          </a:p>
        </p:txBody>
      </p:sp>
      <p:sp>
        <p:nvSpPr>
          <p:cNvPr id="24" name="矩形"/>
          <p:cNvSpPr/>
          <p:nvPr/>
        </p:nvSpPr>
        <p:spPr>
          <a:xfrm>
            <a:off x="3108101" y="5812808"/>
            <a:ext cx="964250"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5" name="3G / 4G / 5G"/>
          <p:cNvSpPr txBox="1"/>
          <p:nvPr/>
        </p:nvSpPr>
        <p:spPr>
          <a:xfrm>
            <a:off x="3108101" y="5826095"/>
            <a:ext cx="964250"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3G / 4G / 5G</a:t>
            </a:r>
          </a:p>
        </p:txBody>
      </p:sp>
      <p:sp>
        <p:nvSpPr>
          <p:cNvPr id="26" name="矩形"/>
          <p:cNvSpPr/>
          <p:nvPr/>
        </p:nvSpPr>
        <p:spPr>
          <a:xfrm>
            <a:off x="6999654" y="5811956"/>
            <a:ext cx="637703"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7" name="BLE"/>
          <p:cNvSpPr txBox="1"/>
          <p:nvPr/>
        </p:nvSpPr>
        <p:spPr>
          <a:xfrm>
            <a:off x="6999654" y="5825242"/>
            <a:ext cx="6377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BLE</a:t>
            </a:r>
          </a:p>
        </p:txBody>
      </p:sp>
      <p:sp>
        <p:nvSpPr>
          <p:cNvPr id="28" name="矩形"/>
          <p:cNvSpPr/>
          <p:nvPr/>
        </p:nvSpPr>
        <p:spPr>
          <a:xfrm>
            <a:off x="7667629" y="5813278"/>
            <a:ext cx="637703"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9" name="ZigBee"/>
          <p:cNvSpPr txBox="1"/>
          <p:nvPr/>
        </p:nvSpPr>
        <p:spPr>
          <a:xfrm>
            <a:off x="7667629" y="5826566"/>
            <a:ext cx="6377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ZigBee</a:t>
            </a:r>
          </a:p>
        </p:txBody>
      </p:sp>
      <p:sp>
        <p:nvSpPr>
          <p:cNvPr id="30" name="矩形"/>
          <p:cNvSpPr/>
          <p:nvPr/>
        </p:nvSpPr>
        <p:spPr>
          <a:xfrm>
            <a:off x="8334862" y="5811893"/>
            <a:ext cx="637703" cy="260352"/>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31" name="433"/>
          <p:cNvSpPr txBox="1"/>
          <p:nvPr/>
        </p:nvSpPr>
        <p:spPr>
          <a:xfrm>
            <a:off x="8334862" y="5825210"/>
            <a:ext cx="6377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433</a:t>
            </a:r>
          </a:p>
        </p:txBody>
      </p:sp>
      <p:sp>
        <p:nvSpPr>
          <p:cNvPr id="32" name="矩形"/>
          <p:cNvSpPr/>
          <p:nvPr/>
        </p:nvSpPr>
        <p:spPr>
          <a:xfrm>
            <a:off x="5505217" y="5811956"/>
            <a:ext cx="728803"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33" name="SigFox"/>
          <p:cNvSpPr txBox="1"/>
          <p:nvPr/>
        </p:nvSpPr>
        <p:spPr>
          <a:xfrm>
            <a:off x="5505217" y="5825243"/>
            <a:ext cx="728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SigFox</a:t>
            </a:r>
          </a:p>
        </p:txBody>
      </p:sp>
      <p:sp>
        <p:nvSpPr>
          <p:cNvPr id="34" name="矩形"/>
          <p:cNvSpPr/>
          <p:nvPr/>
        </p:nvSpPr>
        <p:spPr>
          <a:xfrm>
            <a:off x="1890165" y="5811956"/>
            <a:ext cx="579138"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35" name="NB-IoT"/>
          <p:cNvSpPr txBox="1"/>
          <p:nvPr/>
        </p:nvSpPr>
        <p:spPr>
          <a:xfrm>
            <a:off x="1890165" y="5825243"/>
            <a:ext cx="579138"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NB-IoT</a:t>
            </a:r>
          </a:p>
        </p:txBody>
      </p:sp>
      <p:sp>
        <p:nvSpPr>
          <p:cNvPr id="36" name="矩形"/>
          <p:cNvSpPr/>
          <p:nvPr/>
        </p:nvSpPr>
        <p:spPr>
          <a:xfrm>
            <a:off x="2499385" y="5811956"/>
            <a:ext cx="579138"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37" name="GPRS"/>
          <p:cNvSpPr txBox="1"/>
          <p:nvPr/>
        </p:nvSpPr>
        <p:spPr>
          <a:xfrm>
            <a:off x="2499385" y="5825242"/>
            <a:ext cx="579138"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GPRS</a:t>
            </a:r>
          </a:p>
        </p:txBody>
      </p:sp>
      <p:sp>
        <p:nvSpPr>
          <p:cNvPr id="38" name="矩形"/>
          <p:cNvSpPr/>
          <p:nvPr/>
        </p:nvSpPr>
        <p:spPr>
          <a:xfrm>
            <a:off x="9001714" y="5813278"/>
            <a:ext cx="637702" cy="26028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39" name="Canbus"/>
          <p:cNvSpPr txBox="1"/>
          <p:nvPr/>
        </p:nvSpPr>
        <p:spPr>
          <a:xfrm>
            <a:off x="9001714" y="5826566"/>
            <a:ext cx="637702"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Canbus</a:t>
            </a:r>
          </a:p>
        </p:txBody>
      </p:sp>
      <p:sp>
        <p:nvSpPr>
          <p:cNvPr id="40" name="广域网网络"/>
          <p:cNvSpPr txBox="1"/>
          <p:nvPr/>
        </p:nvSpPr>
        <p:spPr>
          <a:xfrm>
            <a:off x="4148491" y="5456984"/>
            <a:ext cx="860572"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defTabSz="821529">
              <a:defRPr sz="2000">
                <a:solidFill>
                  <a:srgbClr val="DDDDDD"/>
                </a:solidFill>
                <a:latin typeface="Microsoft YaHei"/>
                <a:ea typeface="Microsoft YaHei"/>
                <a:cs typeface="Microsoft YaHei"/>
                <a:sym typeface="Microsoft YaHei"/>
              </a:defRPr>
            </a:lvl1pPr>
          </a:lstStyle>
          <a:p>
            <a:pPr hangingPunct="0"/>
            <a:r>
              <a:rPr sz="1000" kern="0" dirty="0">
                <a:solidFill>
                  <a:srgbClr val="000000"/>
                </a:solidFill>
              </a:rPr>
              <a:t>广域网网络</a:t>
            </a:r>
          </a:p>
        </p:txBody>
      </p:sp>
      <p:sp>
        <p:nvSpPr>
          <p:cNvPr id="41" name="线条"/>
          <p:cNvSpPr/>
          <p:nvPr/>
        </p:nvSpPr>
        <p:spPr>
          <a:xfrm flipV="1">
            <a:off x="5061444" y="5322101"/>
            <a:ext cx="2" cy="419015"/>
          </a:xfrm>
          <a:prstGeom prst="line">
            <a:avLst/>
          </a:prstGeom>
          <a:ln w="38100">
            <a:solidFill>
              <a:srgbClr val="5B9BD5"/>
            </a:solidFill>
            <a:custDash>
              <a:ds d="200000" sp="200000"/>
            </a:custDash>
            <a:miter lim="400000"/>
            <a:headEnd type="triangle"/>
            <a:tailEnd type="triangle"/>
          </a:ln>
        </p:spPr>
        <p:txBody>
          <a:bodyPr lIns="22859" tIns="22859" rIns="22859" bIns="22859"/>
          <a:lstStyle/>
          <a:p>
            <a:pPr algn="ctr" defTabSz="412750" hangingPunct="0"/>
            <a:endParaRPr sz="1100" kern="0">
              <a:solidFill>
                <a:srgbClr val="000000"/>
              </a:solidFill>
              <a:latin typeface="Helvetica Neue"/>
              <a:ea typeface="Helvetica Neue"/>
              <a:cs typeface="Helvetica Neue"/>
              <a:sym typeface="Helvetica Neue"/>
            </a:endParaRPr>
          </a:p>
        </p:txBody>
      </p:sp>
      <p:sp>
        <p:nvSpPr>
          <p:cNvPr id="42" name="线条"/>
          <p:cNvSpPr/>
          <p:nvPr/>
        </p:nvSpPr>
        <p:spPr>
          <a:xfrm flipV="1">
            <a:off x="6921005" y="5330988"/>
            <a:ext cx="2" cy="410126"/>
          </a:xfrm>
          <a:prstGeom prst="line">
            <a:avLst/>
          </a:prstGeom>
          <a:ln w="38100">
            <a:solidFill>
              <a:srgbClr val="5B9BD5"/>
            </a:solidFill>
            <a:custDash>
              <a:ds d="200000" sp="200000"/>
            </a:custDash>
            <a:miter lim="400000"/>
            <a:headEnd type="triangle"/>
            <a:tailEnd type="triangle"/>
          </a:ln>
        </p:spPr>
        <p:txBody>
          <a:bodyPr lIns="22859" tIns="22859" rIns="22859" bIns="22859"/>
          <a:lstStyle/>
          <a:p>
            <a:pPr algn="ctr" defTabSz="412750" hangingPunct="0"/>
            <a:endParaRPr sz="1100" kern="0">
              <a:solidFill>
                <a:srgbClr val="000000"/>
              </a:solidFill>
              <a:latin typeface="Helvetica Neue"/>
              <a:ea typeface="Helvetica Neue"/>
              <a:cs typeface="Helvetica Neue"/>
              <a:sym typeface="Helvetica Neue"/>
            </a:endParaRPr>
          </a:p>
        </p:txBody>
      </p:sp>
      <p:sp>
        <p:nvSpPr>
          <p:cNvPr id="43" name="局域网网络"/>
          <p:cNvSpPr txBox="1"/>
          <p:nvPr/>
        </p:nvSpPr>
        <p:spPr>
          <a:xfrm>
            <a:off x="6974148" y="5448556"/>
            <a:ext cx="830838"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defTabSz="821529">
              <a:defRPr sz="2000">
                <a:solidFill>
                  <a:srgbClr val="DDDDDD"/>
                </a:solidFill>
                <a:latin typeface="Microsoft YaHei"/>
                <a:ea typeface="Microsoft YaHei"/>
                <a:cs typeface="Microsoft YaHei"/>
                <a:sym typeface="Microsoft YaHei"/>
              </a:defRPr>
            </a:lvl1pPr>
          </a:lstStyle>
          <a:p>
            <a:pPr hangingPunct="0"/>
            <a:r>
              <a:rPr sz="1000" kern="0">
                <a:solidFill>
                  <a:srgbClr val="000000"/>
                </a:solidFill>
              </a:rPr>
              <a:t>局域网网络</a:t>
            </a:r>
          </a:p>
        </p:txBody>
      </p:sp>
      <p:sp>
        <p:nvSpPr>
          <p:cNvPr id="44" name="IoT应用开发平台"/>
          <p:cNvSpPr/>
          <p:nvPr/>
        </p:nvSpPr>
        <p:spPr>
          <a:xfrm>
            <a:off x="9254190" y="3250929"/>
            <a:ext cx="1092656" cy="2036634"/>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45" name="IoT应用开发平台"/>
          <p:cNvSpPr/>
          <p:nvPr/>
        </p:nvSpPr>
        <p:spPr>
          <a:xfrm>
            <a:off x="3164891" y="3250825"/>
            <a:ext cx="5909455" cy="2036739"/>
          </a:xfrm>
          <a:prstGeom prst="rect">
            <a:avLst/>
          </a:prstGeom>
          <a:solidFill>
            <a:srgbClr val="456DB0"/>
          </a:solidFill>
          <a:ln w="12700">
            <a:miter lim="400000"/>
          </a:ln>
        </p:spPr>
        <p:txBody>
          <a:bodyPr lIns="25400" tIns="25400" rIns="25400" bIns="25400"/>
          <a:lstStyle/>
          <a:p>
            <a:pPr algn="ctr" defTabSz="228600" hangingPunct="0">
              <a:lnSpc>
                <a:spcPct val="120000"/>
              </a:lnSpc>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46" name="IoT通用PaaS平台"/>
          <p:cNvSpPr txBox="1"/>
          <p:nvPr/>
        </p:nvSpPr>
        <p:spPr>
          <a:xfrm>
            <a:off x="4744073" y="3365817"/>
            <a:ext cx="2331889" cy="22057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2400" b="1">
                <a:solidFill>
                  <a:srgbClr val="FFFFFF"/>
                </a:solidFill>
                <a:latin typeface="+mj-lt"/>
                <a:ea typeface="+mj-ea"/>
                <a:cs typeface="+mj-cs"/>
                <a:sym typeface="Helvetica"/>
              </a:defRPr>
            </a:lvl1pPr>
          </a:lstStyle>
          <a:p>
            <a:pPr algn="ctr" defTabSz="412750" hangingPunct="0"/>
            <a:r>
              <a:rPr sz="1050" kern="0">
                <a:solidFill>
                  <a:srgbClr val="000000"/>
                </a:solidFill>
                <a:latin typeface="Helvetica"/>
                <a:ea typeface="Helvetica"/>
                <a:cs typeface="Helvetica"/>
              </a:rPr>
              <a:t>IoT平台（LP）</a:t>
            </a:r>
          </a:p>
        </p:txBody>
      </p:sp>
      <p:sp>
        <p:nvSpPr>
          <p:cNvPr id="47" name="设备连接"/>
          <p:cNvSpPr txBox="1"/>
          <p:nvPr/>
        </p:nvSpPr>
        <p:spPr>
          <a:xfrm>
            <a:off x="3187309" y="4926071"/>
            <a:ext cx="579138" cy="212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000">
                <a:solidFill>
                  <a:srgbClr val="FFFFFF"/>
                </a:solidFill>
                <a:latin typeface="Microsoft YaHei"/>
                <a:ea typeface="Microsoft YaHei"/>
                <a:cs typeface="Microsoft YaHei"/>
                <a:sym typeface="Microsoft YaHei"/>
              </a:defRPr>
            </a:lvl1pPr>
          </a:lstStyle>
          <a:p>
            <a:pPr defTabSz="412750" hangingPunct="0"/>
            <a:r>
              <a:rPr sz="1000" kern="0">
                <a:solidFill>
                  <a:srgbClr val="000000"/>
                </a:solidFill>
              </a:rPr>
              <a:t>设备连接</a:t>
            </a:r>
          </a:p>
        </p:txBody>
      </p:sp>
      <p:sp>
        <p:nvSpPr>
          <p:cNvPr id="48" name="设备管理"/>
          <p:cNvSpPr txBox="1"/>
          <p:nvPr/>
        </p:nvSpPr>
        <p:spPr>
          <a:xfrm>
            <a:off x="3187309" y="4545089"/>
            <a:ext cx="579138"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000">
                <a:solidFill>
                  <a:srgbClr val="FFFFFF"/>
                </a:solidFill>
                <a:latin typeface="Microsoft YaHei"/>
                <a:ea typeface="Microsoft YaHei"/>
                <a:cs typeface="Microsoft YaHei"/>
                <a:sym typeface="Microsoft YaHei"/>
              </a:defRPr>
            </a:lvl1pPr>
          </a:lstStyle>
          <a:p>
            <a:pPr defTabSz="412750" hangingPunct="0"/>
            <a:r>
              <a:rPr sz="1000" kern="0">
                <a:solidFill>
                  <a:srgbClr val="000000"/>
                </a:solidFill>
              </a:rPr>
              <a:t>物管理</a:t>
            </a:r>
          </a:p>
        </p:txBody>
      </p:sp>
      <p:sp>
        <p:nvSpPr>
          <p:cNvPr id="49" name="服务管理"/>
          <p:cNvSpPr txBox="1"/>
          <p:nvPr/>
        </p:nvSpPr>
        <p:spPr>
          <a:xfrm>
            <a:off x="3187309" y="4156413"/>
            <a:ext cx="579138" cy="212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000">
                <a:solidFill>
                  <a:srgbClr val="FFFFFF"/>
                </a:solidFill>
                <a:latin typeface="Microsoft YaHei"/>
                <a:ea typeface="Microsoft YaHei"/>
                <a:cs typeface="Microsoft YaHei"/>
                <a:sym typeface="Microsoft YaHei"/>
              </a:defRPr>
            </a:lvl1pPr>
          </a:lstStyle>
          <a:p>
            <a:pPr defTabSz="412750" hangingPunct="0"/>
            <a:r>
              <a:rPr sz="1000" kern="0">
                <a:solidFill>
                  <a:srgbClr val="000000"/>
                </a:solidFill>
              </a:rPr>
              <a:t>服务管理</a:t>
            </a:r>
          </a:p>
        </p:txBody>
      </p:sp>
      <p:sp>
        <p:nvSpPr>
          <p:cNvPr id="50" name="矩形"/>
          <p:cNvSpPr/>
          <p:nvPr/>
        </p:nvSpPr>
        <p:spPr>
          <a:xfrm>
            <a:off x="3805138" y="4851253"/>
            <a:ext cx="963058"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51" name="设备认证"/>
          <p:cNvSpPr txBox="1"/>
          <p:nvPr/>
        </p:nvSpPr>
        <p:spPr>
          <a:xfrm>
            <a:off x="3805138" y="4934887"/>
            <a:ext cx="963058"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设备认证</a:t>
            </a:r>
          </a:p>
        </p:txBody>
      </p:sp>
      <p:sp>
        <p:nvSpPr>
          <p:cNvPr id="52" name="矩形"/>
          <p:cNvSpPr/>
          <p:nvPr/>
        </p:nvSpPr>
        <p:spPr>
          <a:xfrm>
            <a:off x="4791722" y="4851253"/>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53" name="连接管理"/>
          <p:cNvSpPr txBox="1"/>
          <p:nvPr/>
        </p:nvSpPr>
        <p:spPr>
          <a:xfrm>
            <a:off x="4791722" y="4934887"/>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连接管理</a:t>
            </a:r>
          </a:p>
        </p:txBody>
      </p:sp>
      <p:sp>
        <p:nvSpPr>
          <p:cNvPr id="54" name="矩形"/>
          <p:cNvSpPr/>
          <p:nvPr/>
        </p:nvSpPr>
        <p:spPr>
          <a:xfrm>
            <a:off x="5778308" y="4851253"/>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55" name="设备通信"/>
          <p:cNvSpPr txBox="1"/>
          <p:nvPr/>
        </p:nvSpPr>
        <p:spPr>
          <a:xfrm>
            <a:off x="5778308" y="4934887"/>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设备通信</a:t>
            </a:r>
          </a:p>
        </p:txBody>
      </p:sp>
      <p:sp>
        <p:nvSpPr>
          <p:cNvPr id="56" name="矩形"/>
          <p:cNvSpPr/>
          <p:nvPr/>
        </p:nvSpPr>
        <p:spPr>
          <a:xfrm>
            <a:off x="6764891" y="4851253"/>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57" name="协议解析"/>
          <p:cNvSpPr txBox="1"/>
          <p:nvPr/>
        </p:nvSpPr>
        <p:spPr>
          <a:xfrm>
            <a:off x="6764891" y="4934887"/>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协议解析</a:t>
            </a:r>
          </a:p>
        </p:txBody>
      </p:sp>
      <p:sp>
        <p:nvSpPr>
          <p:cNvPr id="58" name="矩形"/>
          <p:cNvSpPr/>
          <p:nvPr/>
        </p:nvSpPr>
        <p:spPr>
          <a:xfrm>
            <a:off x="7751477" y="4851253"/>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59" name="边缘网关管理"/>
          <p:cNvSpPr txBox="1"/>
          <p:nvPr/>
        </p:nvSpPr>
        <p:spPr>
          <a:xfrm>
            <a:off x="7751477" y="4934887"/>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边缘网关管理</a:t>
            </a:r>
          </a:p>
        </p:txBody>
      </p:sp>
      <p:sp>
        <p:nvSpPr>
          <p:cNvPr id="60" name="矩形"/>
          <p:cNvSpPr/>
          <p:nvPr/>
        </p:nvSpPr>
        <p:spPr>
          <a:xfrm>
            <a:off x="3805138" y="4465478"/>
            <a:ext cx="963058"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61" name="元数据管理"/>
          <p:cNvSpPr txBox="1"/>
          <p:nvPr/>
        </p:nvSpPr>
        <p:spPr>
          <a:xfrm>
            <a:off x="3805138" y="4549112"/>
            <a:ext cx="963058"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物模型元数据管理</a:t>
            </a:r>
          </a:p>
        </p:txBody>
      </p:sp>
      <p:sp>
        <p:nvSpPr>
          <p:cNvPr id="62" name="矩形"/>
          <p:cNvSpPr/>
          <p:nvPr/>
        </p:nvSpPr>
        <p:spPr>
          <a:xfrm>
            <a:off x="4791722" y="4465478"/>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63" name="数据转发"/>
          <p:cNvSpPr txBox="1"/>
          <p:nvPr/>
        </p:nvSpPr>
        <p:spPr>
          <a:xfrm>
            <a:off x="4791722" y="4549111"/>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物数据转发</a:t>
            </a:r>
          </a:p>
        </p:txBody>
      </p:sp>
      <p:sp>
        <p:nvSpPr>
          <p:cNvPr id="64" name="矩形"/>
          <p:cNvSpPr/>
          <p:nvPr/>
        </p:nvSpPr>
        <p:spPr>
          <a:xfrm>
            <a:off x="5778308" y="4465478"/>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65" name="设备数据存储"/>
          <p:cNvSpPr txBox="1"/>
          <p:nvPr/>
        </p:nvSpPr>
        <p:spPr>
          <a:xfrm>
            <a:off x="5778308" y="4549111"/>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物数据存储</a:t>
            </a:r>
          </a:p>
        </p:txBody>
      </p:sp>
      <p:sp>
        <p:nvSpPr>
          <p:cNvPr id="66" name="矩形"/>
          <p:cNvSpPr/>
          <p:nvPr/>
        </p:nvSpPr>
        <p:spPr>
          <a:xfrm>
            <a:off x="6764891" y="4465478"/>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67" name="OTA"/>
          <p:cNvSpPr txBox="1"/>
          <p:nvPr/>
        </p:nvSpPr>
        <p:spPr>
          <a:xfrm>
            <a:off x="6764891" y="454911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OTA</a:t>
            </a:r>
          </a:p>
        </p:txBody>
      </p:sp>
      <p:sp>
        <p:nvSpPr>
          <p:cNvPr id="68" name="矩形"/>
          <p:cNvSpPr/>
          <p:nvPr/>
        </p:nvSpPr>
        <p:spPr>
          <a:xfrm>
            <a:off x="7751477" y="4465478"/>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69" name="设备影子"/>
          <p:cNvSpPr txBox="1"/>
          <p:nvPr/>
        </p:nvSpPr>
        <p:spPr>
          <a:xfrm>
            <a:off x="7751477" y="454911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设备影子</a:t>
            </a:r>
          </a:p>
        </p:txBody>
      </p:sp>
      <p:sp>
        <p:nvSpPr>
          <p:cNvPr id="70" name="矩形"/>
          <p:cNvSpPr/>
          <p:nvPr/>
        </p:nvSpPr>
        <p:spPr>
          <a:xfrm>
            <a:off x="3805138" y="4080845"/>
            <a:ext cx="963058"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71" name="规则引擎"/>
          <p:cNvSpPr txBox="1"/>
          <p:nvPr/>
        </p:nvSpPr>
        <p:spPr>
          <a:xfrm>
            <a:off x="3805138" y="4164480"/>
            <a:ext cx="963058"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规则引擎</a:t>
            </a:r>
          </a:p>
        </p:txBody>
      </p:sp>
      <p:sp>
        <p:nvSpPr>
          <p:cNvPr id="72" name="矩形"/>
          <p:cNvSpPr/>
          <p:nvPr/>
        </p:nvSpPr>
        <p:spPr>
          <a:xfrm>
            <a:off x="4791722" y="4080845"/>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73" name="算法引擎"/>
          <p:cNvSpPr txBox="1"/>
          <p:nvPr/>
        </p:nvSpPr>
        <p:spPr>
          <a:xfrm>
            <a:off x="4791722" y="4164480"/>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算法引擎</a:t>
            </a:r>
          </a:p>
        </p:txBody>
      </p:sp>
      <p:sp>
        <p:nvSpPr>
          <p:cNvPr id="74" name="矩形"/>
          <p:cNvSpPr/>
          <p:nvPr/>
        </p:nvSpPr>
        <p:spPr>
          <a:xfrm>
            <a:off x="5778308" y="4080845"/>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75" name="服务注册"/>
          <p:cNvSpPr txBox="1"/>
          <p:nvPr/>
        </p:nvSpPr>
        <p:spPr>
          <a:xfrm>
            <a:off x="5778308" y="4164480"/>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服务注册</a:t>
            </a:r>
          </a:p>
        </p:txBody>
      </p:sp>
      <p:sp>
        <p:nvSpPr>
          <p:cNvPr id="76" name="矩形"/>
          <p:cNvSpPr/>
          <p:nvPr/>
        </p:nvSpPr>
        <p:spPr>
          <a:xfrm>
            <a:off x="6764891" y="4080845"/>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77" name="服务授权"/>
          <p:cNvSpPr txBox="1"/>
          <p:nvPr/>
        </p:nvSpPr>
        <p:spPr>
          <a:xfrm>
            <a:off x="6764891" y="4164480"/>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服务计量</a:t>
            </a:r>
          </a:p>
        </p:txBody>
      </p:sp>
      <p:sp>
        <p:nvSpPr>
          <p:cNvPr id="78" name="矩形"/>
          <p:cNvSpPr/>
          <p:nvPr/>
        </p:nvSpPr>
        <p:spPr>
          <a:xfrm>
            <a:off x="7751477" y="4080845"/>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79" name="服务计量"/>
          <p:cNvSpPr txBox="1"/>
          <p:nvPr/>
        </p:nvSpPr>
        <p:spPr>
          <a:xfrm>
            <a:off x="7751477" y="4164480"/>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服务授权</a:t>
            </a:r>
          </a:p>
        </p:txBody>
      </p:sp>
      <p:sp>
        <p:nvSpPr>
          <p:cNvPr id="80" name="矩形"/>
          <p:cNvSpPr/>
          <p:nvPr/>
        </p:nvSpPr>
        <p:spPr>
          <a:xfrm>
            <a:off x="3805138" y="3696767"/>
            <a:ext cx="963058"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81" name="行业建模"/>
          <p:cNvSpPr txBox="1"/>
          <p:nvPr/>
        </p:nvSpPr>
        <p:spPr>
          <a:xfrm>
            <a:off x="3805138" y="3780402"/>
            <a:ext cx="963058"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dirty="0">
                <a:solidFill>
                  <a:srgbClr val="000000"/>
                </a:solidFill>
              </a:rPr>
              <a:t>应用设备关联</a:t>
            </a:r>
          </a:p>
        </p:txBody>
      </p:sp>
      <p:sp>
        <p:nvSpPr>
          <p:cNvPr id="82" name="矩形"/>
          <p:cNvSpPr/>
          <p:nvPr/>
        </p:nvSpPr>
        <p:spPr>
          <a:xfrm>
            <a:off x="4791722" y="3696767"/>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83" name="数据清洗"/>
          <p:cNvSpPr txBox="1"/>
          <p:nvPr/>
        </p:nvSpPr>
        <p:spPr>
          <a:xfrm>
            <a:off x="4791722" y="378040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设备及账户授权</a:t>
            </a:r>
          </a:p>
        </p:txBody>
      </p:sp>
      <p:sp>
        <p:nvSpPr>
          <p:cNvPr id="84" name="矩形"/>
          <p:cNvSpPr/>
          <p:nvPr/>
        </p:nvSpPr>
        <p:spPr>
          <a:xfrm>
            <a:off x="5778308" y="3696767"/>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85" name="数据分析"/>
          <p:cNvSpPr txBox="1"/>
          <p:nvPr/>
        </p:nvSpPr>
        <p:spPr>
          <a:xfrm>
            <a:off x="5778308" y="378040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应用运行环境</a:t>
            </a:r>
          </a:p>
        </p:txBody>
      </p:sp>
      <p:sp>
        <p:nvSpPr>
          <p:cNvPr id="86" name="矩形"/>
          <p:cNvSpPr/>
          <p:nvPr/>
        </p:nvSpPr>
        <p:spPr>
          <a:xfrm>
            <a:off x="6764891" y="3696767"/>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87" name="数据资产管理"/>
          <p:cNvSpPr txBox="1"/>
          <p:nvPr/>
        </p:nvSpPr>
        <p:spPr>
          <a:xfrm>
            <a:off x="6764891" y="378040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应用计量</a:t>
            </a:r>
          </a:p>
        </p:txBody>
      </p:sp>
      <p:sp>
        <p:nvSpPr>
          <p:cNvPr id="88" name="矩形"/>
          <p:cNvSpPr/>
          <p:nvPr/>
        </p:nvSpPr>
        <p:spPr>
          <a:xfrm>
            <a:off x="7751477" y="3696767"/>
            <a:ext cx="963059" cy="362517"/>
          </a:xfrm>
          <a:prstGeom prst="rect">
            <a:avLst/>
          </a:prstGeom>
          <a:solidFill>
            <a:srgbClr val="FDFEFE">
              <a:alpha val="20000"/>
            </a:srgbClr>
          </a:solidFill>
          <a:ln w="12700">
            <a:miter lim="400000"/>
          </a:ln>
        </p:spPr>
        <p:txBody>
          <a:bodyPr lIns="25400" tIns="25400" rIns="25400" bIns="25400" anchor="ctr"/>
          <a:lstStyle/>
          <a:p>
            <a:pPr algn="ctr" defTabSz="410765" hangingPunct="0">
              <a:defRPr sz="1600">
                <a:solidFill>
                  <a:srgbClr val="FFFFFF"/>
                </a:solidFill>
                <a:latin typeface="Microsoft YaHei"/>
                <a:ea typeface="Microsoft YaHei"/>
                <a:cs typeface="Microsoft YaHei"/>
                <a:sym typeface="Microsoft YaHei"/>
              </a:defRPr>
            </a:pPr>
            <a:endParaRPr sz="100" kern="0">
              <a:solidFill>
                <a:srgbClr val="000000"/>
              </a:solidFill>
              <a:latin typeface="Microsoft YaHei"/>
              <a:ea typeface="Microsoft YaHei"/>
              <a:cs typeface="Microsoft YaHei"/>
              <a:sym typeface="Microsoft YaHei"/>
            </a:endParaRPr>
          </a:p>
        </p:txBody>
      </p:sp>
      <p:sp>
        <p:nvSpPr>
          <p:cNvPr id="89" name="即席查询"/>
          <p:cNvSpPr txBox="1"/>
          <p:nvPr/>
        </p:nvSpPr>
        <p:spPr>
          <a:xfrm>
            <a:off x="7751477" y="3780402"/>
            <a:ext cx="963059" cy="195242"/>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eg.数据分析应用</a:t>
            </a:r>
          </a:p>
        </p:txBody>
      </p:sp>
      <p:sp>
        <p:nvSpPr>
          <p:cNvPr id="90" name="业务分析"/>
          <p:cNvSpPr txBox="1"/>
          <p:nvPr/>
        </p:nvSpPr>
        <p:spPr>
          <a:xfrm>
            <a:off x="3187309" y="3771584"/>
            <a:ext cx="579138" cy="212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defRPr sz="2000">
                <a:solidFill>
                  <a:srgbClr val="FFFFFF"/>
                </a:solidFill>
                <a:latin typeface="Microsoft YaHei"/>
                <a:ea typeface="Microsoft YaHei"/>
                <a:cs typeface="Microsoft YaHei"/>
                <a:sym typeface="Microsoft YaHei"/>
              </a:defRPr>
            </a:lvl1pPr>
          </a:lstStyle>
          <a:p>
            <a:pPr defTabSz="412750" hangingPunct="0"/>
            <a:r>
              <a:rPr sz="1000" kern="0">
                <a:solidFill>
                  <a:srgbClr val="000000"/>
                </a:solidFill>
              </a:rPr>
              <a:t>应用管理</a:t>
            </a:r>
          </a:p>
        </p:txBody>
      </p:sp>
      <p:sp>
        <p:nvSpPr>
          <p:cNvPr id="91" name="IoT应用开发平台"/>
          <p:cNvSpPr/>
          <p:nvPr/>
        </p:nvSpPr>
        <p:spPr>
          <a:xfrm>
            <a:off x="1825135" y="3250929"/>
            <a:ext cx="1121805" cy="2036634"/>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92" name="内容服务集成"/>
          <p:cNvSpPr txBox="1"/>
          <p:nvPr/>
        </p:nvSpPr>
        <p:spPr>
          <a:xfrm>
            <a:off x="9355819" y="3293373"/>
            <a:ext cx="860572" cy="25166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2000">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内容服务集成</a:t>
            </a:r>
          </a:p>
        </p:txBody>
      </p:sp>
      <p:sp>
        <p:nvSpPr>
          <p:cNvPr id="93" name="技术服务集成"/>
          <p:cNvSpPr txBox="1"/>
          <p:nvPr/>
        </p:nvSpPr>
        <p:spPr>
          <a:xfrm>
            <a:off x="1944550" y="3292377"/>
            <a:ext cx="860572" cy="25166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2000">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技术服务集成</a:t>
            </a:r>
          </a:p>
        </p:txBody>
      </p:sp>
      <p:sp>
        <p:nvSpPr>
          <p:cNvPr id="94" name="支付"/>
          <p:cNvSpPr txBox="1"/>
          <p:nvPr/>
        </p:nvSpPr>
        <p:spPr>
          <a:xfrm>
            <a:off x="9323750" y="3574361"/>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支付</a:t>
            </a:r>
          </a:p>
        </p:txBody>
      </p:sp>
      <p:sp>
        <p:nvSpPr>
          <p:cNvPr id="95" name="金融"/>
          <p:cNvSpPr txBox="1"/>
          <p:nvPr/>
        </p:nvSpPr>
        <p:spPr>
          <a:xfrm>
            <a:off x="9323750" y="3849917"/>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金融</a:t>
            </a:r>
          </a:p>
        </p:txBody>
      </p:sp>
      <p:sp>
        <p:nvSpPr>
          <p:cNvPr id="96" name="音乐"/>
          <p:cNvSpPr txBox="1"/>
          <p:nvPr/>
        </p:nvSpPr>
        <p:spPr>
          <a:xfrm>
            <a:off x="9323750" y="4125472"/>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音乐</a:t>
            </a:r>
          </a:p>
        </p:txBody>
      </p:sp>
      <p:sp>
        <p:nvSpPr>
          <p:cNvPr id="97" name="地图"/>
          <p:cNvSpPr txBox="1"/>
          <p:nvPr/>
        </p:nvSpPr>
        <p:spPr>
          <a:xfrm>
            <a:off x="9323750" y="4401028"/>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地图</a:t>
            </a:r>
          </a:p>
        </p:txBody>
      </p:sp>
      <p:sp>
        <p:nvSpPr>
          <p:cNvPr id="98" name="百科"/>
          <p:cNvSpPr txBox="1"/>
          <p:nvPr/>
        </p:nvSpPr>
        <p:spPr>
          <a:xfrm>
            <a:off x="9323750" y="4676585"/>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百科</a:t>
            </a:r>
          </a:p>
        </p:txBody>
      </p:sp>
      <p:sp>
        <p:nvSpPr>
          <p:cNvPr id="99" name="AI"/>
          <p:cNvSpPr txBox="1"/>
          <p:nvPr/>
        </p:nvSpPr>
        <p:spPr>
          <a:xfrm>
            <a:off x="1888657" y="3565643"/>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AI</a:t>
            </a:r>
          </a:p>
        </p:txBody>
      </p:sp>
      <p:sp>
        <p:nvSpPr>
          <p:cNvPr id="100" name="大数据"/>
          <p:cNvSpPr txBox="1"/>
          <p:nvPr/>
        </p:nvSpPr>
        <p:spPr>
          <a:xfrm>
            <a:off x="1888657" y="3841198"/>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大数据</a:t>
            </a:r>
          </a:p>
        </p:txBody>
      </p:sp>
      <p:sp>
        <p:nvSpPr>
          <p:cNvPr id="101" name="语音"/>
          <p:cNvSpPr txBox="1"/>
          <p:nvPr/>
        </p:nvSpPr>
        <p:spPr>
          <a:xfrm>
            <a:off x="1888657" y="4116754"/>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语音</a:t>
            </a:r>
          </a:p>
        </p:txBody>
      </p:sp>
      <p:sp>
        <p:nvSpPr>
          <p:cNvPr id="102" name="视觉"/>
          <p:cNvSpPr txBox="1"/>
          <p:nvPr/>
        </p:nvSpPr>
        <p:spPr>
          <a:xfrm>
            <a:off x="1888657" y="4392310"/>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视觉</a:t>
            </a:r>
          </a:p>
        </p:txBody>
      </p:sp>
      <p:sp>
        <p:nvSpPr>
          <p:cNvPr id="103" name="安全"/>
          <p:cNvSpPr txBox="1"/>
          <p:nvPr/>
        </p:nvSpPr>
        <p:spPr>
          <a:xfrm>
            <a:off x="1888657" y="4667866"/>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安全</a:t>
            </a:r>
          </a:p>
        </p:txBody>
      </p:sp>
      <p:sp>
        <p:nvSpPr>
          <p:cNvPr id="104" name="…"/>
          <p:cNvSpPr txBox="1"/>
          <p:nvPr/>
        </p:nvSpPr>
        <p:spPr>
          <a:xfrm>
            <a:off x="1888657" y="4943423"/>
            <a:ext cx="994761"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a:t>
            </a:r>
          </a:p>
        </p:txBody>
      </p:sp>
      <p:sp>
        <p:nvSpPr>
          <p:cNvPr id="105" name="…"/>
          <p:cNvSpPr txBox="1"/>
          <p:nvPr/>
        </p:nvSpPr>
        <p:spPr>
          <a:xfrm>
            <a:off x="9323750" y="4952141"/>
            <a:ext cx="968497" cy="195242"/>
          </a:xfrm>
          <a:prstGeom prst="rect">
            <a:avLst/>
          </a:prstGeom>
          <a:solidFill>
            <a:srgbClr val="FFFFFF">
              <a:alpha val="20117"/>
            </a:srgbClr>
          </a:solidFill>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1600">
                <a:solidFill>
                  <a:srgbClr val="FFFFFF"/>
                </a:solidFill>
                <a:latin typeface="Microsoft YaHei"/>
                <a:ea typeface="Microsoft YaHei"/>
                <a:cs typeface="Microsoft YaHei"/>
                <a:sym typeface="Microsoft YaHei"/>
              </a:defRPr>
            </a:lvl1pPr>
          </a:lstStyle>
          <a:p>
            <a:pPr algn="ctr" hangingPunct="0"/>
            <a:r>
              <a:rPr sz="800" kern="0">
                <a:solidFill>
                  <a:srgbClr val="000000"/>
                </a:solidFill>
              </a:rPr>
              <a:t>…</a:t>
            </a:r>
          </a:p>
        </p:txBody>
      </p:sp>
      <p:pic>
        <p:nvPicPr>
          <p:cNvPr id="106" name="Group.png" descr="Group.png"/>
          <p:cNvPicPr>
            <a:picLocks noChangeAspect="1"/>
          </p:cNvPicPr>
          <p:nvPr/>
        </p:nvPicPr>
        <p:blipFill>
          <a:blip>
            <a:extLst/>
          </a:blip>
          <a:stretch>
            <a:fillRect/>
          </a:stretch>
        </p:blipFill>
        <p:spPr>
          <a:xfrm>
            <a:off x="1843049" y="6463959"/>
            <a:ext cx="8496303" cy="323852"/>
          </a:xfrm>
          <a:prstGeom prst="rect">
            <a:avLst/>
          </a:prstGeom>
          <a:ln w="12700">
            <a:miter lim="400000"/>
          </a:ln>
        </p:spPr>
      </p:pic>
      <p:sp>
        <p:nvSpPr>
          <p:cNvPr id="107" name="箭头"/>
          <p:cNvSpPr/>
          <p:nvPr/>
        </p:nvSpPr>
        <p:spPr>
          <a:xfrm>
            <a:off x="1589151" y="1391409"/>
            <a:ext cx="254001" cy="254001"/>
          </a:xfrm>
          <a:prstGeom prst="rightArrow">
            <a:avLst>
              <a:gd name="adj1" fmla="val 65012"/>
              <a:gd name="adj2" fmla="val 75743"/>
            </a:avLst>
          </a:prstGeom>
          <a:solidFill>
            <a:schemeClr val="accent1">
              <a:alpha val="0"/>
            </a:scheme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08" name="箭头"/>
          <p:cNvSpPr/>
          <p:nvPr/>
        </p:nvSpPr>
        <p:spPr>
          <a:xfrm>
            <a:off x="1589151" y="2349979"/>
            <a:ext cx="254001" cy="254001"/>
          </a:xfrm>
          <a:prstGeom prst="rightArrow">
            <a:avLst>
              <a:gd name="adj1" fmla="val 65012"/>
              <a:gd name="adj2" fmla="val 75743"/>
            </a:avLst>
          </a:prstGeom>
          <a:solidFill>
            <a:schemeClr val="accent1">
              <a:alpha val="0"/>
            </a:scheme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09" name="箭头"/>
          <p:cNvSpPr/>
          <p:nvPr/>
        </p:nvSpPr>
        <p:spPr>
          <a:xfrm>
            <a:off x="10361780" y="1391409"/>
            <a:ext cx="254001" cy="254001"/>
          </a:xfrm>
          <a:prstGeom prst="rightArrow">
            <a:avLst>
              <a:gd name="adj1" fmla="val 65012"/>
              <a:gd name="adj2" fmla="val 75743"/>
            </a:avLst>
          </a:prstGeom>
          <a:solidFill>
            <a:srgbClr val="5B9BD5">
              <a:alpha val="0"/>
            </a:srgb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0" name="箭头"/>
          <p:cNvSpPr/>
          <p:nvPr/>
        </p:nvSpPr>
        <p:spPr>
          <a:xfrm>
            <a:off x="10361780" y="4051899"/>
            <a:ext cx="254001" cy="254001"/>
          </a:xfrm>
          <a:prstGeom prst="rightArrow">
            <a:avLst>
              <a:gd name="adj1" fmla="val 65012"/>
              <a:gd name="adj2" fmla="val 75743"/>
            </a:avLst>
          </a:prstGeom>
          <a:solidFill>
            <a:srgbClr val="5B9BD5">
              <a:alpha val="0"/>
            </a:srgb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1" name="箭头"/>
          <p:cNvSpPr/>
          <p:nvPr/>
        </p:nvSpPr>
        <p:spPr>
          <a:xfrm rot="10800000">
            <a:off x="1577716" y="4051899"/>
            <a:ext cx="254001" cy="254001"/>
          </a:xfrm>
          <a:prstGeom prst="rightArrow">
            <a:avLst>
              <a:gd name="adj1" fmla="val 65012"/>
              <a:gd name="adj2" fmla="val 75743"/>
            </a:avLst>
          </a:prstGeom>
          <a:solidFill>
            <a:schemeClr val="accent1">
              <a:alpha val="0"/>
            </a:scheme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2" name="箭头"/>
          <p:cNvSpPr/>
          <p:nvPr/>
        </p:nvSpPr>
        <p:spPr>
          <a:xfrm rot="10800000">
            <a:off x="1577716" y="6134859"/>
            <a:ext cx="254001" cy="254001"/>
          </a:xfrm>
          <a:prstGeom prst="rightArrow">
            <a:avLst>
              <a:gd name="adj1" fmla="val 65012"/>
              <a:gd name="adj2" fmla="val 75743"/>
            </a:avLst>
          </a:prstGeom>
          <a:solidFill>
            <a:schemeClr val="accent1">
              <a:alpha val="0"/>
            </a:scheme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3" name="箭头"/>
          <p:cNvSpPr/>
          <p:nvPr/>
        </p:nvSpPr>
        <p:spPr>
          <a:xfrm rot="10800000">
            <a:off x="9036599" y="4051899"/>
            <a:ext cx="254001" cy="254001"/>
          </a:xfrm>
          <a:prstGeom prst="rightArrow">
            <a:avLst>
              <a:gd name="adj1" fmla="val 65012"/>
              <a:gd name="adj2" fmla="val 59059"/>
            </a:avLst>
          </a:prstGeom>
          <a:gradFill>
            <a:gsLst>
              <a:gs pos="0">
                <a:srgbClr val="FFFFFF">
                  <a:alpha val="0"/>
                </a:srgbClr>
              </a:gs>
              <a:gs pos="100000">
                <a:srgbClr val="FFFFFF">
                  <a:alpha val="50000"/>
                </a:srgbClr>
              </a:gs>
            </a:gsLst>
          </a:gradFill>
          <a:ln w="12700">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4" name="箭头"/>
          <p:cNvSpPr/>
          <p:nvPr/>
        </p:nvSpPr>
        <p:spPr>
          <a:xfrm>
            <a:off x="2906359" y="4051899"/>
            <a:ext cx="254001" cy="254001"/>
          </a:xfrm>
          <a:prstGeom prst="rightArrow">
            <a:avLst>
              <a:gd name="adj1" fmla="val 65012"/>
              <a:gd name="adj2" fmla="val 59059"/>
            </a:avLst>
          </a:prstGeom>
          <a:gradFill>
            <a:gsLst>
              <a:gs pos="0">
                <a:srgbClr val="FFFFFF">
                  <a:alpha val="0"/>
                </a:srgbClr>
              </a:gs>
              <a:gs pos="100000">
                <a:srgbClr val="FFFFFF">
                  <a:alpha val="50000"/>
                </a:srgbClr>
              </a:gs>
            </a:gsLst>
          </a:gradFill>
          <a:ln w="12700">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5" name="箭头"/>
          <p:cNvSpPr/>
          <p:nvPr/>
        </p:nvSpPr>
        <p:spPr>
          <a:xfrm>
            <a:off x="10374711" y="6210018"/>
            <a:ext cx="254001" cy="254001"/>
          </a:xfrm>
          <a:prstGeom prst="rightArrow">
            <a:avLst>
              <a:gd name="adj1" fmla="val 65012"/>
              <a:gd name="adj2" fmla="val 75743"/>
            </a:avLst>
          </a:prstGeom>
          <a:solidFill>
            <a:srgbClr val="5B9BD5">
              <a:alpha val="0"/>
            </a:srgb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116" name="开发者 渠道"/>
          <p:cNvSpPr/>
          <p:nvPr/>
        </p:nvSpPr>
        <p:spPr>
          <a:xfrm>
            <a:off x="11521576" y="1014030"/>
            <a:ext cx="469632" cy="5794531"/>
          </a:xfrm>
          <a:prstGeom prst="rect">
            <a:avLst/>
          </a:prstGeom>
          <a:solidFill>
            <a:srgbClr val="2A7CD7">
              <a:alpha val="67995"/>
            </a:srgbClr>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17" name="物联网安全"/>
          <p:cNvSpPr txBox="1"/>
          <p:nvPr/>
        </p:nvSpPr>
        <p:spPr>
          <a:xfrm>
            <a:off x="11466823" y="3684023"/>
            <a:ext cx="579138" cy="45454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2400" b="1">
                <a:solidFill>
                  <a:srgbClr val="FFFFFF"/>
                </a:solidFill>
                <a:latin typeface="+mj-lt"/>
                <a:ea typeface="+mj-ea"/>
                <a:cs typeface="+mj-cs"/>
                <a:sym typeface="Helvetica"/>
              </a:defRPr>
            </a:lvl1pPr>
          </a:lstStyle>
          <a:p>
            <a:pPr algn="ctr" hangingPunct="0"/>
            <a:r>
              <a:rPr sz="1050" kern="0">
                <a:solidFill>
                  <a:srgbClr val="000000"/>
                </a:solidFill>
                <a:latin typeface="Helvetica"/>
                <a:ea typeface="Helvetica"/>
                <a:cs typeface="Helvetica"/>
              </a:rPr>
              <a:t>物联网安全</a:t>
            </a:r>
          </a:p>
        </p:txBody>
      </p:sp>
      <p:grpSp>
        <p:nvGrpSpPr>
          <p:cNvPr id="118" name="矩形"/>
          <p:cNvGrpSpPr/>
          <p:nvPr/>
        </p:nvGrpSpPr>
        <p:grpSpPr>
          <a:xfrm>
            <a:off x="8741605" y="3693042"/>
            <a:ext cx="288003" cy="362518"/>
            <a:chOff x="-2" y="-1"/>
            <a:chExt cx="576004" cy="725035"/>
          </a:xfrm>
        </p:grpSpPr>
        <p:sp>
          <p:nvSpPr>
            <p:cNvPr id="119" name="矩形"/>
            <p:cNvSpPr/>
            <p:nvPr/>
          </p:nvSpPr>
          <p:spPr>
            <a:xfrm>
              <a:off x="-1" y="-1"/>
              <a:ext cx="576003" cy="725035"/>
            </a:xfrm>
            <a:prstGeom prst="rect">
              <a:avLst/>
            </a:prstGeom>
            <a:solidFill>
              <a:srgbClr val="FDFEFE">
                <a:alpha val="20000"/>
              </a:srgbClr>
            </a:solidFill>
            <a:ln w="12700" cap="flat">
              <a:noFill/>
              <a:miter lim="400000"/>
            </a:ln>
            <a:effectLst/>
          </p:spPr>
          <p:txBody>
            <a:bodyPr wrap="square" lIns="50800" tIns="50800" rIns="50800" bIns="50800" numCol="1" anchor="ctr">
              <a:noAutofit/>
            </a:bodyP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20" name="…"/>
            <p:cNvSpPr txBox="1"/>
            <p:nvPr/>
          </p:nvSpPr>
          <p:spPr>
            <a:xfrm>
              <a:off x="-2" y="106035"/>
              <a:ext cx="576004" cy="512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grpSp>
      <p:grpSp>
        <p:nvGrpSpPr>
          <p:cNvPr id="121" name="矩形"/>
          <p:cNvGrpSpPr/>
          <p:nvPr/>
        </p:nvGrpSpPr>
        <p:grpSpPr>
          <a:xfrm>
            <a:off x="8741605" y="4076693"/>
            <a:ext cx="288003" cy="362518"/>
            <a:chOff x="-2" y="-1"/>
            <a:chExt cx="576004" cy="725035"/>
          </a:xfrm>
        </p:grpSpPr>
        <p:sp>
          <p:nvSpPr>
            <p:cNvPr id="122" name="矩形"/>
            <p:cNvSpPr/>
            <p:nvPr/>
          </p:nvSpPr>
          <p:spPr>
            <a:xfrm>
              <a:off x="-1" y="-1"/>
              <a:ext cx="576003" cy="725035"/>
            </a:xfrm>
            <a:prstGeom prst="rect">
              <a:avLst/>
            </a:prstGeom>
            <a:solidFill>
              <a:srgbClr val="FDFEFE">
                <a:alpha val="20000"/>
              </a:srgbClr>
            </a:solidFill>
            <a:ln w="12700" cap="flat">
              <a:noFill/>
              <a:miter lim="400000"/>
            </a:ln>
            <a:effectLst/>
          </p:spPr>
          <p:txBody>
            <a:bodyPr wrap="square" lIns="50800" tIns="50800" rIns="50800" bIns="50800" numCol="1" anchor="ctr">
              <a:noAutofit/>
            </a:bodyP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23" name="…"/>
            <p:cNvSpPr txBox="1"/>
            <p:nvPr/>
          </p:nvSpPr>
          <p:spPr>
            <a:xfrm>
              <a:off x="-2" y="106035"/>
              <a:ext cx="576004" cy="512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grpSp>
      <p:grpSp>
        <p:nvGrpSpPr>
          <p:cNvPr id="124" name="矩形"/>
          <p:cNvGrpSpPr/>
          <p:nvPr/>
        </p:nvGrpSpPr>
        <p:grpSpPr>
          <a:xfrm>
            <a:off x="8741605" y="4459367"/>
            <a:ext cx="288003" cy="362518"/>
            <a:chOff x="-2" y="-1"/>
            <a:chExt cx="576004" cy="725035"/>
          </a:xfrm>
        </p:grpSpPr>
        <p:sp>
          <p:nvSpPr>
            <p:cNvPr id="125" name="矩形"/>
            <p:cNvSpPr/>
            <p:nvPr/>
          </p:nvSpPr>
          <p:spPr>
            <a:xfrm>
              <a:off x="-1" y="-1"/>
              <a:ext cx="576003" cy="725035"/>
            </a:xfrm>
            <a:prstGeom prst="rect">
              <a:avLst/>
            </a:prstGeom>
            <a:solidFill>
              <a:srgbClr val="FDFEFE">
                <a:alpha val="20000"/>
              </a:srgbClr>
            </a:solidFill>
            <a:ln w="12700" cap="flat">
              <a:noFill/>
              <a:miter lim="400000"/>
            </a:ln>
            <a:effectLst/>
          </p:spPr>
          <p:txBody>
            <a:bodyPr wrap="square" lIns="50800" tIns="50800" rIns="50800" bIns="50800" numCol="1" anchor="ctr">
              <a:noAutofit/>
            </a:bodyP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26" name="…"/>
            <p:cNvSpPr txBox="1"/>
            <p:nvPr/>
          </p:nvSpPr>
          <p:spPr>
            <a:xfrm>
              <a:off x="-2" y="106035"/>
              <a:ext cx="576004" cy="512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grpSp>
      <p:grpSp>
        <p:nvGrpSpPr>
          <p:cNvPr id="127" name="矩形"/>
          <p:cNvGrpSpPr/>
          <p:nvPr/>
        </p:nvGrpSpPr>
        <p:grpSpPr>
          <a:xfrm>
            <a:off x="8741605" y="4851252"/>
            <a:ext cx="288003" cy="362518"/>
            <a:chOff x="-2" y="-1"/>
            <a:chExt cx="576004" cy="725035"/>
          </a:xfrm>
        </p:grpSpPr>
        <p:sp>
          <p:nvSpPr>
            <p:cNvPr id="128" name="矩形"/>
            <p:cNvSpPr/>
            <p:nvPr/>
          </p:nvSpPr>
          <p:spPr>
            <a:xfrm>
              <a:off x="-1" y="-1"/>
              <a:ext cx="576003" cy="725035"/>
            </a:xfrm>
            <a:prstGeom prst="rect">
              <a:avLst/>
            </a:prstGeom>
            <a:solidFill>
              <a:srgbClr val="FDFEFE">
                <a:alpha val="20000"/>
              </a:srgbClr>
            </a:solidFill>
            <a:ln w="12700" cap="flat">
              <a:noFill/>
              <a:miter lim="400000"/>
            </a:ln>
            <a:effectLst/>
          </p:spPr>
          <p:txBody>
            <a:bodyPr wrap="square" lIns="50800" tIns="50800" rIns="50800" bIns="50800" numCol="1" anchor="ctr">
              <a:noAutofit/>
            </a:bodyP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129" name="…"/>
            <p:cNvSpPr txBox="1"/>
            <p:nvPr/>
          </p:nvSpPr>
          <p:spPr>
            <a:xfrm>
              <a:off x="-2" y="106035"/>
              <a:ext cx="576004" cy="512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grpSp>
      <p:grpSp>
        <p:nvGrpSpPr>
          <p:cNvPr id="130" name="矩形"/>
          <p:cNvGrpSpPr/>
          <p:nvPr/>
        </p:nvGrpSpPr>
        <p:grpSpPr>
          <a:xfrm>
            <a:off x="9652535" y="5806309"/>
            <a:ext cx="637704" cy="264175"/>
            <a:chOff x="-2" y="-3886"/>
            <a:chExt cx="1275406" cy="528348"/>
          </a:xfrm>
        </p:grpSpPr>
        <p:sp>
          <p:nvSpPr>
            <p:cNvPr id="131" name="矩形"/>
            <p:cNvSpPr/>
            <p:nvPr/>
          </p:nvSpPr>
          <p:spPr>
            <a:xfrm>
              <a:off x="-1" y="-1"/>
              <a:ext cx="1275405" cy="520578"/>
            </a:xfrm>
            <a:prstGeom prst="rect">
              <a:avLst/>
            </a:prstGeom>
            <a:solidFill>
              <a:srgbClr val="F2F2F2">
                <a:alpha val="20000"/>
              </a:srgbClr>
            </a:solidFill>
            <a:ln w="12700" cap="flat">
              <a:noFill/>
              <a:miter lim="400000"/>
            </a:ln>
            <a:effectLst/>
          </p:spPr>
          <p:txBody>
            <a:bodyPr wrap="square" lIns="50800" tIns="50800" rIns="50800" bIns="50800" numCol="1" anchor="ctr">
              <a:noAutofit/>
            </a:bodyP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32" name="OPC-UA"/>
            <p:cNvSpPr txBox="1"/>
            <p:nvPr/>
          </p:nvSpPr>
          <p:spPr>
            <a:xfrm>
              <a:off x="-2" y="-3886"/>
              <a:ext cx="1275406" cy="5283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OPC-UA</a:t>
              </a:r>
            </a:p>
          </p:txBody>
        </p:sp>
      </p:grpSp>
      <p:sp>
        <p:nvSpPr>
          <p:cNvPr id="133" name="物联网安全"/>
          <p:cNvSpPr txBox="1"/>
          <p:nvPr/>
        </p:nvSpPr>
        <p:spPr>
          <a:xfrm>
            <a:off x="158739" y="3601005"/>
            <a:ext cx="553383" cy="62100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ctr" defTabSz="228600" hangingPunct="0">
              <a:lnSpc>
                <a:spcPct val="120000"/>
              </a:lnSpc>
              <a:defRPr sz="24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ICA</a:t>
            </a:r>
          </a:p>
          <a:p>
            <a:pPr algn="ctr" defTabSz="228600" hangingPunct="0">
              <a:lnSpc>
                <a:spcPct val="120000"/>
              </a:lnSpc>
              <a:defRPr sz="24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标准及认证</a:t>
            </a:r>
          </a:p>
        </p:txBody>
      </p:sp>
      <p:sp>
        <p:nvSpPr>
          <p:cNvPr id="134" name="矩形"/>
          <p:cNvSpPr/>
          <p:nvPr/>
        </p:nvSpPr>
        <p:spPr>
          <a:xfrm>
            <a:off x="6112599" y="1023535"/>
            <a:ext cx="2095502" cy="937963"/>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135" name="矩形"/>
          <p:cNvSpPr/>
          <p:nvPr/>
        </p:nvSpPr>
        <p:spPr>
          <a:xfrm>
            <a:off x="6261090" y="1280635"/>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36" name="智能扫地机"/>
          <p:cNvSpPr txBox="1"/>
          <p:nvPr/>
        </p:nvSpPr>
        <p:spPr>
          <a:xfrm>
            <a:off x="6261090" y="1293922"/>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智能单品</a:t>
            </a:r>
          </a:p>
        </p:txBody>
      </p:sp>
      <p:sp>
        <p:nvSpPr>
          <p:cNvPr id="137" name="矩形"/>
          <p:cNvSpPr/>
          <p:nvPr/>
        </p:nvSpPr>
        <p:spPr>
          <a:xfrm>
            <a:off x="6261090" y="1530308"/>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38" name="智能空调"/>
          <p:cNvSpPr txBox="1"/>
          <p:nvPr/>
        </p:nvSpPr>
        <p:spPr>
          <a:xfrm>
            <a:off x="6261090" y="154359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智能社区</a:t>
            </a:r>
          </a:p>
        </p:txBody>
      </p:sp>
      <p:sp>
        <p:nvSpPr>
          <p:cNvPr id="139" name="矩形"/>
          <p:cNvSpPr/>
          <p:nvPr/>
        </p:nvSpPr>
        <p:spPr>
          <a:xfrm>
            <a:off x="7212416" y="1283589"/>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40" name="智能门窗"/>
          <p:cNvSpPr txBox="1"/>
          <p:nvPr/>
        </p:nvSpPr>
        <p:spPr>
          <a:xfrm>
            <a:off x="7212416" y="1296876"/>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智能公寓</a:t>
            </a:r>
          </a:p>
        </p:txBody>
      </p:sp>
      <p:sp>
        <p:nvSpPr>
          <p:cNvPr id="141" name="矩形"/>
          <p:cNvSpPr/>
          <p:nvPr/>
        </p:nvSpPr>
        <p:spPr>
          <a:xfrm>
            <a:off x="7212416" y="1530308"/>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42" name="智能床垫"/>
          <p:cNvSpPr txBox="1"/>
          <p:nvPr/>
        </p:nvSpPr>
        <p:spPr>
          <a:xfrm>
            <a:off x="7212416" y="154359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智能酒店</a:t>
            </a:r>
          </a:p>
        </p:txBody>
      </p:sp>
      <p:sp>
        <p:nvSpPr>
          <p:cNvPr id="143" name="矩形"/>
          <p:cNvSpPr/>
          <p:nvPr/>
        </p:nvSpPr>
        <p:spPr>
          <a:xfrm>
            <a:off x="1825255" y="1992903"/>
            <a:ext cx="2095502" cy="1007350"/>
          </a:xfrm>
          <a:prstGeom prst="rect">
            <a:avLst/>
          </a:prstGeom>
          <a:solidFill>
            <a:srgbClr val="456DB0"/>
          </a:solidFill>
          <a:ln w="38100">
            <a:solidFill>
              <a:srgbClr val="A7A7A7"/>
            </a:solidFill>
            <a:custDash>
              <a:ds d="200000" sp="200000"/>
            </a:custDash>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44" name="智能城市PaaS"/>
          <p:cNvSpPr txBox="1"/>
          <p:nvPr/>
        </p:nvSpPr>
        <p:spPr>
          <a:xfrm>
            <a:off x="2331746" y="2041749"/>
            <a:ext cx="1082520"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b="1">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智能城市OC</a:t>
            </a:r>
          </a:p>
        </p:txBody>
      </p:sp>
      <p:sp>
        <p:nvSpPr>
          <p:cNvPr id="145" name="矩形"/>
          <p:cNvSpPr/>
          <p:nvPr/>
        </p:nvSpPr>
        <p:spPr>
          <a:xfrm>
            <a:off x="1971933" y="2285351"/>
            <a:ext cx="879009"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46" name="智能小镇"/>
          <p:cNvSpPr txBox="1"/>
          <p:nvPr/>
        </p:nvSpPr>
        <p:spPr>
          <a:xfrm>
            <a:off x="1971933" y="2298637"/>
            <a:ext cx="879009"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城市建模</a:t>
            </a:r>
          </a:p>
        </p:txBody>
      </p:sp>
      <p:sp>
        <p:nvSpPr>
          <p:cNvPr id="147" name="矩形"/>
          <p:cNvSpPr/>
          <p:nvPr/>
        </p:nvSpPr>
        <p:spPr>
          <a:xfrm>
            <a:off x="1971933" y="2532799"/>
            <a:ext cx="879009"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48" name="智能园区"/>
          <p:cNvSpPr txBox="1"/>
          <p:nvPr/>
        </p:nvSpPr>
        <p:spPr>
          <a:xfrm>
            <a:off x="1971933" y="2546085"/>
            <a:ext cx="879009"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SI实施管理</a:t>
            </a:r>
          </a:p>
        </p:txBody>
      </p:sp>
      <p:sp>
        <p:nvSpPr>
          <p:cNvPr id="149" name="矩形"/>
          <p:cNvSpPr/>
          <p:nvPr/>
        </p:nvSpPr>
        <p:spPr>
          <a:xfrm>
            <a:off x="2894099" y="2288306"/>
            <a:ext cx="879009"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50" name="智能街道"/>
          <p:cNvSpPr txBox="1"/>
          <p:nvPr/>
        </p:nvSpPr>
        <p:spPr>
          <a:xfrm>
            <a:off x="2894099" y="2301591"/>
            <a:ext cx="879009"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服务开放</a:t>
            </a:r>
          </a:p>
        </p:txBody>
      </p:sp>
      <p:sp>
        <p:nvSpPr>
          <p:cNvPr id="151" name="矩形"/>
          <p:cNvSpPr/>
          <p:nvPr/>
        </p:nvSpPr>
        <p:spPr>
          <a:xfrm>
            <a:off x="2894099" y="2532799"/>
            <a:ext cx="879009"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52" name="智能租赁"/>
          <p:cNvSpPr txBox="1"/>
          <p:nvPr/>
        </p:nvSpPr>
        <p:spPr>
          <a:xfrm>
            <a:off x="2894099" y="2546085"/>
            <a:ext cx="879009"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数据矫正</a:t>
            </a:r>
          </a:p>
        </p:txBody>
      </p:sp>
      <p:sp>
        <p:nvSpPr>
          <p:cNvPr id="153" name="矩形"/>
          <p:cNvSpPr/>
          <p:nvPr/>
        </p:nvSpPr>
        <p:spPr>
          <a:xfrm>
            <a:off x="8256078" y="1995421"/>
            <a:ext cx="2095503" cy="1003629"/>
          </a:xfrm>
          <a:prstGeom prst="rect">
            <a:avLst/>
          </a:prstGeom>
          <a:solidFill>
            <a:srgbClr val="456DB0"/>
          </a:solidFill>
          <a:ln w="38100">
            <a:solidFill>
              <a:srgbClr val="A7A7A7"/>
            </a:solidFill>
            <a:custDash>
              <a:ds d="200000" sp="200000"/>
            </a:custDash>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54" name="智能农业PaaS"/>
          <p:cNvSpPr txBox="1"/>
          <p:nvPr/>
        </p:nvSpPr>
        <p:spPr>
          <a:xfrm>
            <a:off x="8762334" y="2029109"/>
            <a:ext cx="1116750"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a:solidFill>
                  <a:srgbClr val="FFFFFF"/>
                </a:solidFill>
                <a:latin typeface="Microsoft YaHei"/>
                <a:ea typeface="Microsoft YaHei"/>
                <a:cs typeface="Microsoft YaHei"/>
                <a:sym typeface="Microsoft YaHei"/>
              </a:defRPr>
            </a:lvl1pPr>
          </a:lstStyle>
          <a:p>
            <a:pPr algn="ctr" defTabSz="412750" hangingPunct="0"/>
            <a:r>
              <a:rPr sz="900" kern="0">
                <a:solidFill>
                  <a:srgbClr val="000000"/>
                </a:solidFill>
              </a:rPr>
              <a:t>其它OC</a:t>
            </a:r>
          </a:p>
        </p:txBody>
      </p:sp>
      <p:sp>
        <p:nvSpPr>
          <p:cNvPr id="155" name="矩形"/>
          <p:cNvSpPr/>
          <p:nvPr/>
        </p:nvSpPr>
        <p:spPr>
          <a:xfrm>
            <a:off x="8385296" y="2285351"/>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56" name="智能畜牧"/>
          <p:cNvSpPr txBox="1"/>
          <p:nvPr/>
        </p:nvSpPr>
        <p:spPr>
          <a:xfrm>
            <a:off x="8385296" y="2298637"/>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智能园区OC</a:t>
            </a:r>
          </a:p>
        </p:txBody>
      </p:sp>
      <p:sp>
        <p:nvSpPr>
          <p:cNvPr id="157" name="矩形"/>
          <p:cNvSpPr/>
          <p:nvPr/>
        </p:nvSpPr>
        <p:spPr>
          <a:xfrm>
            <a:off x="8385296" y="2532800"/>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58" name="智能大棚"/>
          <p:cNvSpPr txBox="1"/>
          <p:nvPr/>
        </p:nvSpPr>
        <p:spPr>
          <a:xfrm>
            <a:off x="8385296" y="254608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智能水产OC</a:t>
            </a:r>
          </a:p>
        </p:txBody>
      </p:sp>
      <p:sp>
        <p:nvSpPr>
          <p:cNvPr id="159" name="矩形"/>
          <p:cNvSpPr/>
          <p:nvPr/>
        </p:nvSpPr>
        <p:spPr>
          <a:xfrm>
            <a:off x="9336620" y="2288306"/>
            <a:ext cx="906804"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60" name="智能水产"/>
          <p:cNvSpPr txBox="1"/>
          <p:nvPr/>
        </p:nvSpPr>
        <p:spPr>
          <a:xfrm>
            <a:off x="9336620" y="2301591"/>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智能畜牧OC</a:t>
            </a:r>
          </a:p>
        </p:txBody>
      </p:sp>
      <p:sp>
        <p:nvSpPr>
          <p:cNvPr id="161" name="矩形"/>
          <p:cNvSpPr/>
          <p:nvPr/>
        </p:nvSpPr>
        <p:spPr>
          <a:xfrm>
            <a:off x="9336620" y="2532800"/>
            <a:ext cx="906804"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62" name="智能大田"/>
          <p:cNvSpPr txBox="1"/>
          <p:nvPr/>
        </p:nvSpPr>
        <p:spPr>
          <a:xfrm>
            <a:off x="9336620" y="2546085"/>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智能景区OC</a:t>
            </a:r>
          </a:p>
        </p:txBody>
      </p:sp>
      <p:sp>
        <p:nvSpPr>
          <p:cNvPr id="163" name="矩形"/>
          <p:cNvSpPr/>
          <p:nvPr/>
        </p:nvSpPr>
        <p:spPr>
          <a:xfrm>
            <a:off x="6112470" y="1991479"/>
            <a:ext cx="2095502" cy="1007571"/>
          </a:xfrm>
          <a:prstGeom prst="rect">
            <a:avLst/>
          </a:prstGeom>
          <a:solidFill>
            <a:srgbClr val="456DB0"/>
          </a:solidFill>
          <a:ln w="38100">
            <a:solidFill>
              <a:srgbClr val="A7A7A7"/>
            </a:solidFill>
            <a:custDash>
              <a:ds d="200000" sp="200000"/>
            </a:custDash>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64" name="智能生活PaaS"/>
          <p:cNvSpPr txBox="1"/>
          <p:nvPr/>
        </p:nvSpPr>
        <p:spPr>
          <a:xfrm>
            <a:off x="6650831" y="2033813"/>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b="1">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智能人居OC</a:t>
            </a:r>
          </a:p>
        </p:txBody>
      </p:sp>
      <p:sp>
        <p:nvSpPr>
          <p:cNvPr id="165" name="矩形"/>
          <p:cNvSpPr/>
          <p:nvPr/>
        </p:nvSpPr>
        <p:spPr>
          <a:xfrm>
            <a:off x="6267442" y="2286765"/>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66" name="智能单品"/>
          <p:cNvSpPr txBox="1"/>
          <p:nvPr/>
        </p:nvSpPr>
        <p:spPr>
          <a:xfrm>
            <a:off x="6267442" y="2300051"/>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设备建模</a:t>
            </a:r>
          </a:p>
        </p:txBody>
      </p:sp>
      <p:sp>
        <p:nvSpPr>
          <p:cNvPr id="167" name="矩形"/>
          <p:cNvSpPr/>
          <p:nvPr/>
        </p:nvSpPr>
        <p:spPr>
          <a:xfrm>
            <a:off x="6267442" y="2534213"/>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68" name="智能小区"/>
          <p:cNvSpPr txBox="1"/>
          <p:nvPr/>
        </p:nvSpPr>
        <p:spPr>
          <a:xfrm>
            <a:off x="6267442" y="2547499"/>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SI实施管理</a:t>
            </a:r>
          </a:p>
        </p:txBody>
      </p:sp>
      <p:sp>
        <p:nvSpPr>
          <p:cNvPr id="169" name="矩形"/>
          <p:cNvSpPr/>
          <p:nvPr/>
        </p:nvSpPr>
        <p:spPr>
          <a:xfrm>
            <a:off x="7218764" y="2289718"/>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70" name="智能共享"/>
          <p:cNvSpPr txBox="1"/>
          <p:nvPr/>
        </p:nvSpPr>
        <p:spPr>
          <a:xfrm>
            <a:off x="7218764" y="230300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智能场景</a:t>
            </a:r>
          </a:p>
        </p:txBody>
      </p:sp>
      <p:sp>
        <p:nvSpPr>
          <p:cNvPr id="171" name="矩形"/>
          <p:cNvSpPr/>
          <p:nvPr/>
        </p:nvSpPr>
        <p:spPr>
          <a:xfrm>
            <a:off x="7218764" y="2534213"/>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72" name="智能全屋"/>
          <p:cNvSpPr txBox="1"/>
          <p:nvPr/>
        </p:nvSpPr>
        <p:spPr>
          <a:xfrm>
            <a:off x="7218764" y="2547499"/>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后台管理</a:t>
            </a:r>
          </a:p>
        </p:txBody>
      </p:sp>
      <p:sp>
        <p:nvSpPr>
          <p:cNvPr id="173" name="矩形"/>
          <p:cNvSpPr/>
          <p:nvPr/>
        </p:nvSpPr>
        <p:spPr>
          <a:xfrm>
            <a:off x="3968862" y="1992135"/>
            <a:ext cx="2095502" cy="1007571"/>
          </a:xfrm>
          <a:prstGeom prst="rect">
            <a:avLst/>
          </a:prstGeom>
          <a:solidFill>
            <a:srgbClr val="456DB0"/>
          </a:solidFill>
          <a:ln w="38100">
            <a:solidFill>
              <a:srgbClr val="A7A7A7"/>
            </a:solidFill>
            <a:custDash>
              <a:ds d="200000" sp="200000"/>
            </a:custDash>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174" name="智能工业PaaS"/>
          <p:cNvSpPr txBox="1"/>
          <p:nvPr/>
        </p:nvSpPr>
        <p:spPr>
          <a:xfrm>
            <a:off x="4502416" y="2048161"/>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b="1">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智能制造OC</a:t>
            </a:r>
          </a:p>
        </p:txBody>
      </p:sp>
      <p:sp>
        <p:nvSpPr>
          <p:cNvPr id="175" name="矩形"/>
          <p:cNvSpPr/>
          <p:nvPr/>
        </p:nvSpPr>
        <p:spPr>
          <a:xfrm>
            <a:off x="4125377" y="2303781"/>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76" name="智能贴片"/>
          <p:cNvSpPr txBox="1"/>
          <p:nvPr/>
        </p:nvSpPr>
        <p:spPr>
          <a:xfrm>
            <a:off x="4125377" y="2317067"/>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工厂建模</a:t>
            </a:r>
          </a:p>
        </p:txBody>
      </p:sp>
      <p:sp>
        <p:nvSpPr>
          <p:cNvPr id="177" name="矩形"/>
          <p:cNvSpPr/>
          <p:nvPr/>
        </p:nvSpPr>
        <p:spPr>
          <a:xfrm>
            <a:off x="4125377" y="2551228"/>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78" name="智能切削"/>
          <p:cNvSpPr txBox="1"/>
          <p:nvPr/>
        </p:nvSpPr>
        <p:spPr>
          <a:xfrm>
            <a:off x="4125377" y="256451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SI实施管理</a:t>
            </a:r>
          </a:p>
        </p:txBody>
      </p:sp>
      <p:sp>
        <p:nvSpPr>
          <p:cNvPr id="179" name="矩形"/>
          <p:cNvSpPr/>
          <p:nvPr/>
        </p:nvSpPr>
        <p:spPr>
          <a:xfrm>
            <a:off x="5076700" y="2306735"/>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80" name="智能纺织"/>
          <p:cNvSpPr txBox="1"/>
          <p:nvPr/>
        </p:nvSpPr>
        <p:spPr>
          <a:xfrm>
            <a:off x="5076700" y="2320020"/>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M2M</a:t>
            </a:r>
          </a:p>
        </p:txBody>
      </p:sp>
      <p:sp>
        <p:nvSpPr>
          <p:cNvPr id="181" name="矩形"/>
          <p:cNvSpPr/>
          <p:nvPr/>
        </p:nvSpPr>
        <p:spPr>
          <a:xfrm>
            <a:off x="5076700" y="2551228"/>
            <a:ext cx="906803" cy="22777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82" name="智能化工"/>
          <p:cNvSpPr txBox="1"/>
          <p:nvPr/>
        </p:nvSpPr>
        <p:spPr>
          <a:xfrm>
            <a:off x="5076700" y="2564515"/>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组态及可视化</a:t>
            </a:r>
          </a:p>
        </p:txBody>
      </p:sp>
      <p:sp>
        <p:nvSpPr>
          <p:cNvPr id="183" name="矩形"/>
          <p:cNvSpPr/>
          <p:nvPr/>
        </p:nvSpPr>
        <p:spPr>
          <a:xfrm>
            <a:off x="1825642" y="1023534"/>
            <a:ext cx="2095503" cy="925042"/>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184" name="智能城市SaaS"/>
          <p:cNvSpPr txBox="1"/>
          <p:nvPr/>
        </p:nvSpPr>
        <p:spPr>
          <a:xfrm>
            <a:off x="2348149" y="1061683"/>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智能城市SaaS</a:t>
            </a:r>
          </a:p>
        </p:txBody>
      </p:sp>
      <p:sp>
        <p:nvSpPr>
          <p:cNvPr id="185" name="矩形"/>
          <p:cNvSpPr/>
          <p:nvPr/>
        </p:nvSpPr>
        <p:spPr>
          <a:xfrm>
            <a:off x="1969950" y="1268504"/>
            <a:ext cx="906804"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86" name="智能井盖"/>
          <p:cNvSpPr txBox="1"/>
          <p:nvPr/>
        </p:nvSpPr>
        <p:spPr>
          <a:xfrm>
            <a:off x="1969950" y="1281790"/>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环保治理</a:t>
            </a:r>
          </a:p>
        </p:txBody>
      </p:sp>
      <p:sp>
        <p:nvSpPr>
          <p:cNvPr id="187" name="矩形"/>
          <p:cNvSpPr/>
          <p:nvPr/>
        </p:nvSpPr>
        <p:spPr>
          <a:xfrm>
            <a:off x="1969950" y="1518177"/>
            <a:ext cx="906804"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88" name="智能水务"/>
          <p:cNvSpPr txBox="1"/>
          <p:nvPr/>
        </p:nvSpPr>
        <p:spPr>
          <a:xfrm>
            <a:off x="1969950" y="1531465"/>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智能水务</a:t>
            </a:r>
          </a:p>
        </p:txBody>
      </p:sp>
      <p:sp>
        <p:nvSpPr>
          <p:cNvPr id="189" name="矩形"/>
          <p:cNvSpPr/>
          <p:nvPr/>
        </p:nvSpPr>
        <p:spPr>
          <a:xfrm>
            <a:off x="2921275" y="1271459"/>
            <a:ext cx="906804"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90" name="智能消防"/>
          <p:cNvSpPr txBox="1"/>
          <p:nvPr/>
        </p:nvSpPr>
        <p:spPr>
          <a:xfrm>
            <a:off x="2921275" y="1284745"/>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智能交通</a:t>
            </a:r>
          </a:p>
        </p:txBody>
      </p:sp>
      <p:sp>
        <p:nvSpPr>
          <p:cNvPr id="191" name="矩形"/>
          <p:cNvSpPr/>
          <p:nvPr/>
        </p:nvSpPr>
        <p:spPr>
          <a:xfrm>
            <a:off x="2921275" y="1518177"/>
            <a:ext cx="906804"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92" name="智能停车"/>
          <p:cNvSpPr txBox="1"/>
          <p:nvPr/>
        </p:nvSpPr>
        <p:spPr>
          <a:xfrm>
            <a:off x="2921275" y="1531465"/>
            <a:ext cx="906804"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社区安防</a:t>
            </a:r>
          </a:p>
        </p:txBody>
      </p:sp>
      <p:sp>
        <p:nvSpPr>
          <p:cNvPr id="193" name="智能生活SaaS"/>
          <p:cNvSpPr txBox="1"/>
          <p:nvPr/>
        </p:nvSpPr>
        <p:spPr>
          <a:xfrm>
            <a:off x="6619081" y="1059701"/>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智能生活SaaS</a:t>
            </a:r>
          </a:p>
        </p:txBody>
      </p:sp>
      <p:sp>
        <p:nvSpPr>
          <p:cNvPr id="194" name="矩形"/>
          <p:cNvSpPr/>
          <p:nvPr/>
        </p:nvSpPr>
        <p:spPr>
          <a:xfrm>
            <a:off x="3969120" y="1023534"/>
            <a:ext cx="2095502" cy="937964"/>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195" name="矩形"/>
          <p:cNvSpPr/>
          <p:nvPr/>
        </p:nvSpPr>
        <p:spPr>
          <a:xfrm>
            <a:off x="4117481" y="1285849"/>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96" name="预测性运维"/>
          <p:cNvSpPr txBox="1"/>
          <p:nvPr/>
        </p:nvSpPr>
        <p:spPr>
          <a:xfrm>
            <a:off x="4117481" y="1299137"/>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设备监控</a:t>
            </a:r>
          </a:p>
        </p:txBody>
      </p:sp>
      <p:sp>
        <p:nvSpPr>
          <p:cNvPr id="197" name="矩形"/>
          <p:cNvSpPr/>
          <p:nvPr/>
        </p:nvSpPr>
        <p:spPr>
          <a:xfrm>
            <a:off x="4117481" y="1535522"/>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198" name="能耗管理"/>
          <p:cNvSpPr txBox="1"/>
          <p:nvPr/>
        </p:nvSpPr>
        <p:spPr>
          <a:xfrm>
            <a:off x="4117481" y="1548809"/>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能耗管理</a:t>
            </a:r>
          </a:p>
        </p:txBody>
      </p:sp>
      <p:sp>
        <p:nvSpPr>
          <p:cNvPr id="199" name="矩形"/>
          <p:cNvSpPr/>
          <p:nvPr/>
        </p:nvSpPr>
        <p:spPr>
          <a:xfrm>
            <a:off x="5068806" y="1288804"/>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00" name="良率提升"/>
          <p:cNvSpPr txBox="1"/>
          <p:nvPr/>
        </p:nvSpPr>
        <p:spPr>
          <a:xfrm>
            <a:off x="5068806" y="1302090"/>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良率提升</a:t>
            </a:r>
          </a:p>
        </p:txBody>
      </p:sp>
      <p:sp>
        <p:nvSpPr>
          <p:cNvPr id="201" name="矩形"/>
          <p:cNvSpPr/>
          <p:nvPr/>
        </p:nvSpPr>
        <p:spPr>
          <a:xfrm>
            <a:off x="5068806" y="1535522"/>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02" name="远程运维"/>
          <p:cNvSpPr txBox="1"/>
          <p:nvPr/>
        </p:nvSpPr>
        <p:spPr>
          <a:xfrm>
            <a:off x="5068806" y="1548809"/>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预测性维护</a:t>
            </a:r>
          </a:p>
        </p:txBody>
      </p:sp>
      <p:sp>
        <p:nvSpPr>
          <p:cNvPr id="203" name="矩形"/>
          <p:cNvSpPr/>
          <p:nvPr/>
        </p:nvSpPr>
        <p:spPr>
          <a:xfrm>
            <a:off x="8256078" y="1023534"/>
            <a:ext cx="2095503" cy="937964"/>
          </a:xfrm>
          <a:prstGeom prst="rect">
            <a:avLst/>
          </a:prstGeom>
          <a:solidFill>
            <a:srgbClr val="535353"/>
          </a:solidFill>
          <a:ln w="12700">
            <a:miter lim="400000"/>
          </a:ln>
        </p:spPr>
        <p:txBody>
          <a:bodyPr lIns="25400" tIns="25400" rIns="25400" bIns="25400" anchor="ctr"/>
          <a:lstStyle/>
          <a:p>
            <a:pPr algn="ctr" defTabSz="412750" hangingPunct="0">
              <a:defRPr sz="2400">
                <a:solidFill>
                  <a:srgbClr val="FFFFFF"/>
                </a:solidFill>
                <a:latin typeface="+mj-lt"/>
                <a:ea typeface="+mj-ea"/>
                <a:cs typeface="+mj-cs"/>
                <a:sym typeface="Helvetica"/>
              </a:defRPr>
            </a:pPr>
            <a:endParaRPr sz="600" kern="0">
              <a:solidFill>
                <a:srgbClr val="000000"/>
              </a:solidFill>
              <a:latin typeface="Helvetica"/>
              <a:ea typeface="Helvetica"/>
              <a:cs typeface="Helvetica"/>
              <a:sym typeface="Helvetica"/>
            </a:endParaRPr>
          </a:p>
        </p:txBody>
      </p:sp>
      <p:sp>
        <p:nvSpPr>
          <p:cNvPr id="204" name="矩形"/>
          <p:cNvSpPr/>
          <p:nvPr/>
        </p:nvSpPr>
        <p:spPr>
          <a:xfrm>
            <a:off x="8383430" y="1268335"/>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05" name="发情报警"/>
          <p:cNvSpPr txBox="1"/>
          <p:nvPr/>
        </p:nvSpPr>
        <p:spPr>
          <a:xfrm>
            <a:off x="8383430" y="1281622"/>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设备预警分析</a:t>
            </a:r>
          </a:p>
        </p:txBody>
      </p:sp>
      <p:sp>
        <p:nvSpPr>
          <p:cNvPr id="206" name="矩形"/>
          <p:cNvSpPr/>
          <p:nvPr/>
        </p:nvSpPr>
        <p:spPr>
          <a:xfrm>
            <a:off x="8383430" y="1518010"/>
            <a:ext cx="906803" cy="23034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07" name="产量预测"/>
          <p:cNvSpPr txBox="1"/>
          <p:nvPr/>
        </p:nvSpPr>
        <p:spPr>
          <a:xfrm>
            <a:off x="8383430" y="1531296"/>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设备管控</a:t>
            </a:r>
          </a:p>
        </p:txBody>
      </p:sp>
      <p:sp>
        <p:nvSpPr>
          <p:cNvPr id="208" name="矩形"/>
          <p:cNvSpPr/>
          <p:nvPr/>
        </p:nvSpPr>
        <p:spPr>
          <a:xfrm>
            <a:off x="9334754" y="1271291"/>
            <a:ext cx="906803" cy="230348"/>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09" name="奶源监控"/>
          <p:cNvSpPr txBox="1"/>
          <p:nvPr/>
        </p:nvSpPr>
        <p:spPr>
          <a:xfrm>
            <a:off x="9334754" y="1284576"/>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用户行为分析</a:t>
            </a:r>
          </a:p>
        </p:txBody>
      </p:sp>
      <p:sp>
        <p:nvSpPr>
          <p:cNvPr id="210" name="矩形"/>
          <p:cNvSpPr/>
          <p:nvPr/>
        </p:nvSpPr>
        <p:spPr>
          <a:xfrm>
            <a:off x="9334754" y="1518010"/>
            <a:ext cx="906803" cy="230349"/>
          </a:xfrm>
          <a:prstGeom prst="rect">
            <a:avLst/>
          </a:prstGeom>
          <a:solidFill>
            <a:srgbClr val="F2F2F2">
              <a:alpha val="20000"/>
            </a:srgbClr>
          </a:solidFill>
          <a:ln w="12700">
            <a:miter lim="400000"/>
          </a:ln>
        </p:spPr>
        <p:txBody>
          <a:bodyPr lIns="25400" tIns="25400" rIns="25400" bIns="25400" anchor="ctr"/>
          <a:lstStyle/>
          <a:p>
            <a:pPr algn="ctr" defTabSz="228600" hangingPunct="0">
              <a:lnSpc>
                <a:spcPct val="120000"/>
              </a:lnSpc>
              <a:defRPr sz="1800">
                <a:solidFill>
                  <a:srgbClr val="FFFFFF"/>
                </a:solidFill>
                <a:latin typeface="Microsoft YaHei"/>
                <a:ea typeface="Microsoft YaHei"/>
                <a:cs typeface="Microsoft YaHei"/>
                <a:sym typeface="Microsoft YaHei"/>
              </a:defRPr>
            </a:pPr>
            <a:endParaRPr sz="900" kern="0">
              <a:solidFill>
                <a:srgbClr val="000000"/>
              </a:solidFill>
              <a:latin typeface="Microsoft YaHei"/>
              <a:ea typeface="Microsoft YaHei"/>
              <a:cs typeface="Microsoft YaHei"/>
              <a:sym typeface="Microsoft YaHei"/>
            </a:endParaRPr>
          </a:p>
        </p:txBody>
      </p:sp>
      <p:sp>
        <p:nvSpPr>
          <p:cNvPr id="211" name="大棚安防"/>
          <p:cNvSpPr txBox="1"/>
          <p:nvPr/>
        </p:nvSpPr>
        <p:spPr>
          <a:xfrm>
            <a:off x="9334754" y="1531296"/>
            <a:ext cx="906803" cy="23371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1800">
                <a:solidFill>
                  <a:srgbClr val="FFFFFF"/>
                </a:solidFill>
                <a:latin typeface="Microsoft YaHei"/>
                <a:ea typeface="Microsoft YaHei"/>
                <a:cs typeface="Microsoft YaHei"/>
                <a:sym typeface="Microsoft YaHei"/>
              </a:defRPr>
            </a:lvl1pPr>
          </a:lstStyle>
          <a:p>
            <a:pPr algn="ctr" hangingPunct="0"/>
            <a:r>
              <a:rPr sz="900" kern="0">
                <a:solidFill>
                  <a:srgbClr val="000000"/>
                </a:solidFill>
              </a:rPr>
              <a:t>扫码支付/管控</a:t>
            </a:r>
          </a:p>
        </p:txBody>
      </p:sp>
      <p:sp>
        <p:nvSpPr>
          <p:cNvPr id="212" name="智能工业SaaS"/>
          <p:cNvSpPr txBox="1"/>
          <p:nvPr/>
        </p:nvSpPr>
        <p:spPr>
          <a:xfrm>
            <a:off x="4502416" y="1079196"/>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智能制造SaaS</a:t>
            </a:r>
          </a:p>
        </p:txBody>
      </p:sp>
      <p:sp>
        <p:nvSpPr>
          <p:cNvPr id="213" name="智能农业SaaS"/>
          <p:cNvSpPr txBox="1"/>
          <p:nvPr/>
        </p:nvSpPr>
        <p:spPr>
          <a:xfrm>
            <a:off x="8762193" y="1047294"/>
            <a:ext cx="1116749" cy="18979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1800">
                <a:solidFill>
                  <a:srgbClr val="FFFFFF"/>
                </a:solidFill>
                <a:latin typeface="+mj-lt"/>
                <a:ea typeface="+mj-ea"/>
                <a:cs typeface="+mj-cs"/>
                <a:sym typeface="Helvetica"/>
              </a:defRPr>
            </a:lvl1pPr>
          </a:lstStyle>
          <a:p>
            <a:pPr algn="ctr" defTabSz="412750" hangingPunct="0"/>
            <a:r>
              <a:rPr sz="900" kern="0">
                <a:solidFill>
                  <a:srgbClr val="000000"/>
                </a:solidFill>
                <a:latin typeface="Helvetica"/>
                <a:ea typeface="Helvetica"/>
                <a:cs typeface="Helvetica"/>
              </a:rPr>
              <a:t>其它</a:t>
            </a:r>
          </a:p>
        </p:txBody>
      </p:sp>
      <p:sp>
        <p:nvSpPr>
          <p:cNvPr id="214" name="文本框 511"/>
          <p:cNvSpPr txBox="1"/>
          <p:nvPr/>
        </p:nvSpPr>
        <p:spPr>
          <a:xfrm>
            <a:off x="2613016" y="1713743"/>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15" name="文本框 512"/>
          <p:cNvSpPr txBox="1"/>
          <p:nvPr/>
        </p:nvSpPr>
        <p:spPr>
          <a:xfrm>
            <a:off x="6899591" y="1722390"/>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16" name="文本框 513"/>
          <p:cNvSpPr txBox="1"/>
          <p:nvPr/>
        </p:nvSpPr>
        <p:spPr>
          <a:xfrm>
            <a:off x="4745032" y="1735199"/>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17" name="文本框 514"/>
          <p:cNvSpPr txBox="1"/>
          <p:nvPr/>
        </p:nvSpPr>
        <p:spPr>
          <a:xfrm>
            <a:off x="9028015" y="1708914"/>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18" name="文本框 515"/>
          <p:cNvSpPr txBox="1"/>
          <p:nvPr/>
        </p:nvSpPr>
        <p:spPr>
          <a:xfrm>
            <a:off x="2582899" y="2713885"/>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19" name="文本框 516"/>
          <p:cNvSpPr txBox="1"/>
          <p:nvPr/>
        </p:nvSpPr>
        <p:spPr>
          <a:xfrm>
            <a:off x="6904288" y="2721743"/>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20" name="文本框 517"/>
          <p:cNvSpPr txBox="1"/>
          <p:nvPr/>
        </p:nvSpPr>
        <p:spPr>
          <a:xfrm>
            <a:off x="4749732" y="2734550"/>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21" name="文本框 518"/>
          <p:cNvSpPr txBox="1"/>
          <p:nvPr/>
        </p:nvSpPr>
        <p:spPr>
          <a:xfrm>
            <a:off x="9032715" y="2708264"/>
            <a:ext cx="574295"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defTabSz="821529">
              <a:defRPr sz="2000">
                <a:solidFill>
                  <a:srgbClr val="FFFFFF"/>
                </a:solidFill>
                <a:latin typeface="Microsoft YaHei"/>
                <a:ea typeface="Microsoft YaHei"/>
                <a:cs typeface="Microsoft YaHei"/>
                <a:sym typeface="Microsoft YaHei"/>
              </a:defRPr>
            </a:lvl1pPr>
          </a:lstStyle>
          <a:p>
            <a:pPr algn="ctr" hangingPunct="0"/>
            <a:r>
              <a:rPr sz="1000" kern="0">
                <a:solidFill>
                  <a:srgbClr val="000000"/>
                </a:solidFill>
              </a:rPr>
              <a:t>…</a:t>
            </a:r>
          </a:p>
        </p:txBody>
      </p:sp>
      <p:sp>
        <p:nvSpPr>
          <p:cNvPr id="222" name="矩形 1"/>
          <p:cNvSpPr txBox="1"/>
          <p:nvPr/>
        </p:nvSpPr>
        <p:spPr>
          <a:xfrm>
            <a:off x="5436848" y="6516587"/>
            <a:ext cx="1738312" cy="215442"/>
          </a:xfrm>
          <a:prstGeom prst="rect">
            <a:avLst/>
          </a:prstGeom>
          <a:solidFill>
            <a:srgbClr val="666666"/>
          </a:solidFill>
          <a:ln w="12700">
            <a:miter lim="400000"/>
          </a:ln>
          <a:extLst>
            <a:ext uri="{C572A759-6A51-4108-AA02-DFA0A04FC94B}">
              <ma14:wrappingTextBoxFlag xmlns:ma14="http://schemas.microsoft.com/office/mac/drawingml/2011/main" xmlns="" val="1"/>
            </a:ext>
          </a:extLst>
        </p:spPr>
        <p:txBody>
          <a:bodyPr lIns="22859" tIns="22859" rIns="22859" bIns="22859">
            <a:spAutoFit/>
          </a:bodyPr>
          <a:lstStyle/>
          <a:p>
            <a:pPr algn="ctr" defTabSz="412750" hangingPunct="0">
              <a:defRPr sz="2400" b="1">
                <a:solidFill>
                  <a:srgbClr val="FFFFFF"/>
                </a:solidFill>
                <a:latin typeface="+mj-lt"/>
                <a:ea typeface="+mj-ea"/>
                <a:cs typeface="+mj-cs"/>
                <a:sym typeface="Helvetica"/>
              </a:defRPr>
            </a:pPr>
            <a:r>
              <a:rPr sz="1100" b="1" kern="0" dirty="0">
                <a:solidFill>
                  <a:srgbClr val="000000"/>
                </a:solidFill>
                <a:latin typeface="Helvetica"/>
                <a:ea typeface="Helvetica"/>
                <a:cs typeface="Helvetica"/>
                <a:sym typeface="Helvetica"/>
              </a:rPr>
              <a:t>传感芯片模组</a:t>
            </a:r>
            <a:r>
              <a:rPr sz="1100" b="1" u="sng" kern="0" dirty="0">
                <a:solidFill>
                  <a:srgbClr val="000000"/>
                </a:solidFill>
                <a:latin typeface="Helvetica"/>
                <a:ea typeface="Helvetica"/>
                <a:cs typeface="Helvetica"/>
                <a:sym typeface="Helvetica"/>
              </a:rPr>
              <a:t> </a:t>
            </a:r>
          </a:p>
        </p:txBody>
      </p:sp>
      <p:sp>
        <p:nvSpPr>
          <p:cNvPr id="223" name="箭头"/>
          <p:cNvSpPr/>
          <p:nvPr/>
        </p:nvSpPr>
        <p:spPr>
          <a:xfrm rot="16200000">
            <a:off x="3817711" y="3017437"/>
            <a:ext cx="254001" cy="254001"/>
          </a:xfrm>
          <a:prstGeom prst="rightArrow">
            <a:avLst>
              <a:gd name="adj1" fmla="val 65012"/>
              <a:gd name="adj2" fmla="val 59059"/>
            </a:avLst>
          </a:prstGeom>
          <a:solidFill>
            <a:srgbClr val="5B9BD5">
              <a:alpha val="0"/>
            </a:srgb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224" name="箭头"/>
          <p:cNvSpPr/>
          <p:nvPr/>
        </p:nvSpPr>
        <p:spPr>
          <a:xfrm rot="16200000">
            <a:off x="8106005" y="2995651"/>
            <a:ext cx="254001" cy="254001"/>
          </a:xfrm>
          <a:prstGeom prst="rightArrow">
            <a:avLst>
              <a:gd name="adj1" fmla="val 65012"/>
              <a:gd name="adj2" fmla="val 59059"/>
            </a:avLst>
          </a:prstGeom>
          <a:solidFill>
            <a:srgbClr val="5B9BD5">
              <a:alpha val="0"/>
            </a:srgbClr>
          </a:solidFill>
          <a:ln w="12700">
            <a:solidFill>
              <a:srgbClr val="5B9BD5"/>
            </a:solidFill>
            <a:miter lim="400000"/>
          </a:ln>
        </p:spPr>
        <p:txBody>
          <a:bodyPr lIns="25400" tIns="25400" rIns="25400" bIns="25400" anchor="ctr"/>
          <a:lstStyle/>
          <a:p>
            <a:pPr algn="ctr" defTabSz="410765" hangingPunct="0">
              <a:defRPr sz="2800">
                <a:solidFill>
                  <a:srgbClr val="FFFFFF"/>
                </a:solidFill>
                <a:latin typeface="Microsoft YaHei"/>
                <a:ea typeface="Microsoft YaHei"/>
                <a:cs typeface="Microsoft YaHei"/>
                <a:sym typeface="Microsoft YaHei"/>
              </a:defRPr>
            </a:pPr>
            <a:endParaRPr sz="700" kern="0">
              <a:solidFill>
                <a:srgbClr val="000000"/>
              </a:solidFill>
              <a:latin typeface="Microsoft YaHei"/>
              <a:ea typeface="Microsoft YaHei"/>
              <a:cs typeface="Microsoft YaHei"/>
              <a:sym typeface="Microsoft YaHei"/>
            </a:endParaRPr>
          </a:p>
        </p:txBody>
      </p:sp>
      <p:sp>
        <p:nvSpPr>
          <p:cNvPr id="225" name="物联网安全"/>
          <p:cNvSpPr txBox="1"/>
          <p:nvPr/>
        </p:nvSpPr>
        <p:spPr>
          <a:xfrm>
            <a:off x="10700903" y="1284786"/>
            <a:ext cx="728803" cy="454544"/>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457200">
              <a:lnSpc>
                <a:spcPct val="120000"/>
              </a:lnSpc>
              <a:defRPr sz="2400" b="1">
                <a:solidFill>
                  <a:srgbClr val="FFFFFF"/>
                </a:solidFill>
                <a:latin typeface="+mj-lt"/>
                <a:ea typeface="+mj-ea"/>
                <a:cs typeface="+mj-cs"/>
                <a:sym typeface="Helvetica"/>
              </a:defRPr>
            </a:lvl1pPr>
          </a:lstStyle>
          <a:p>
            <a:pPr algn="ctr" hangingPunct="0"/>
            <a:r>
              <a:rPr sz="1050" kern="0">
                <a:solidFill>
                  <a:srgbClr val="000000"/>
                </a:solidFill>
                <a:latin typeface="Helvetica"/>
                <a:ea typeface="Helvetica"/>
                <a:cs typeface="Helvetica"/>
              </a:rPr>
              <a:t>LM - 物联网市场</a:t>
            </a:r>
          </a:p>
        </p:txBody>
      </p:sp>
      <p:sp>
        <p:nvSpPr>
          <p:cNvPr id="226" name="边缘计算 - Link Edge"/>
          <p:cNvSpPr txBox="1"/>
          <p:nvPr/>
        </p:nvSpPr>
        <p:spPr>
          <a:xfrm>
            <a:off x="7571265" y="6188753"/>
            <a:ext cx="1323481"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ctr" defTabSz="412750" hangingPunct="0">
              <a:defRPr sz="2000">
                <a:solidFill>
                  <a:srgbClr val="FFFFFF"/>
                </a:solidFill>
                <a:latin typeface="+mj-lt"/>
                <a:ea typeface="+mj-ea"/>
                <a:cs typeface="+mj-cs"/>
                <a:sym typeface="Helvetica"/>
              </a:defRPr>
            </a:pPr>
            <a:r>
              <a:rPr sz="1000" kern="0" dirty="0">
                <a:solidFill>
                  <a:srgbClr val="000000"/>
                </a:solidFill>
                <a:latin typeface="Helvetica"/>
                <a:ea typeface="Helvetica"/>
                <a:cs typeface="Helvetica"/>
                <a:sym typeface="Helvetica"/>
              </a:rPr>
              <a:t>边缘计算 - </a:t>
            </a:r>
            <a:r>
              <a:rPr sz="1000" b="1" kern="0" dirty="0">
                <a:solidFill>
                  <a:srgbClr val="000000"/>
                </a:solidFill>
                <a:latin typeface="Helvetica"/>
                <a:ea typeface="Helvetica"/>
                <a:cs typeface="Helvetica"/>
                <a:sym typeface="Helvetica"/>
              </a:rPr>
              <a:t>Link Edge</a:t>
            </a:r>
          </a:p>
        </p:txBody>
      </p:sp>
      <p:grpSp>
        <p:nvGrpSpPr>
          <p:cNvPr id="227" name="成组"/>
          <p:cNvGrpSpPr/>
          <p:nvPr/>
        </p:nvGrpSpPr>
        <p:grpSpPr>
          <a:xfrm>
            <a:off x="1846053" y="6059011"/>
            <a:ext cx="4413784" cy="452038"/>
            <a:chOff x="-1" y="-162651"/>
            <a:chExt cx="8827565" cy="904071"/>
          </a:xfrm>
        </p:grpSpPr>
        <p:sp>
          <p:nvSpPr>
            <p:cNvPr id="228" name="IoT应用开发平台"/>
            <p:cNvSpPr/>
            <p:nvPr/>
          </p:nvSpPr>
          <p:spPr>
            <a:xfrm>
              <a:off x="-1" y="0"/>
              <a:ext cx="8827565" cy="578781"/>
            </a:xfrm>
            <a:prstGeom prst="rect">
              <a:avLst/>
            </a:prstGeom>
            <a:solidFill>
              <a:srgbClr val="456DB0"/>
            </a:solidFill>
            <a:ln w="12700" cap="flat">
              <a:noFill/>
              <a:miter lim="400000"/>
            </a:ln>
            <a:effectLst/>
          </p:spPr>
          <p:txBody>
            <a:bodyPr wrap="square" lIns="50800" tIns="50800" rIns="50800" bIns="50800" numCol="1" anchor="t">
              <a:noAutofit/>
            </a:bodyPr>
            <a:lstStyle/>
            <a:p>
              <a:pPr algn="ctr" defTabSz="228600" hangingPunct="0">
                <a:lnSpc>
                  <a:spcPct val="120000"/>
                </a:lnSpc>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29" name="嵌入式OS  - AliOS Things   |    边缘计算  - Link Edge"/>
            <p:cNvSpPr txBox="1"/>
            <p:nvPr/>
          </p:nvSpPr>
          <p:spPr>
            <a:xfrm>
              <a:off x="2773468" y="-162651"/>
              <a:ext cx="3280625" cy="9040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3" tIns="71433" rIns="71433" bIns="71433" numCol="1" anchor="ctr">
              <a:spAutoFit/>
            </a:bodyPr>
            <a:lstStyle/>
            <a:p>
              <a:pPr algn="ctr" defTabSz="228600" hangingPunct="0">
                <a:defRPr sz="2000">
                  <a:solidFill>
                    <a:srgbClr val="FFFFFF"/>
                  </a:solidFill>
                  <a:latin typeface="+mj-lt"/>
                  <a:ea typeface="+mj-ea"/>
                  <a:cs typeface="+mj-cs"/>
                  <a:sym typeface="Helvetica"/>
                </a:defRPr>
              </a:pPr>
              <a:r>
                <a:rPr sz="1000" kern="0" dirty="0">
                  <a:solidFill>
                    <a:srgbClr val="000000"/>
                  </a:solidFill>
                  <a:latin typeface="Helvetica"/>
                  <a:ea typeface="Helvetica"/>
                  <a:cs typeface="Helvetica"/>
                  <a:sym typeface="Helvetica"/>
                </a:rPr>
                <a:t>嵌入式OS  -  </a:t>
              </a:r>
              <a:r>
                <a:rPr sz="1000" b="1" u="sng" kern="0" dirty="0">
                  <a:solidFill>
                    <a:srgbClr val="000000"/>
                  </a:solidFill>
                  <a:latin typeface="Helvetica"/>
                  <a:ea typeface="Helvetica"/>
                  <a:cs typeface="Helvetica"/>
                  <a:sym typeface="Helvetica"/>
                </a:rPr>
                <a:t>AliOS Things </a:t>
              </a:r>
            </a:p>
          </p:txBody>
        </p:sp>
      </p:grpSp>
      <p:sp>
        <p:nvSpPr>
          <p:cNvPr id="230" name="开发者 渠道"/>
          <p:cNvSpPr/>
          <p:nvPr/>
        </p:nvSpPr>
        <p:spPr>
          <a:xfrm>
            <a:off x="707404" y="4038645"/>
            <a:ext cx="857252" cy="2769233"/>
          </a:xfrm>
          <a:prstGeom prst="rect">
            <a:avLst/>
          </a:prstGeom>
          <a:solidFill>
            <a:srgbClr val="2A7CD7">
              <a:alpha val="67995"/>
            </a:srgbClr>
          </a:solidFill>
          <a:ln w="12700">
            <a:miter lim="400000"/>
          </a:ln>
        </p:spPr>
        <p:txBody>
          <a:bodyPr lIns="25400" tIns="25400" rIns="25400" bIns="25400" anchor="b"/>
          <a:lstStyle/>
          <a:p>
            <a:pPr algn="ctr" defTabSz="228600" hangingPunct="0">
              <a:lnSpc>
                <a:spcPct val="120000"/>
              </a:lnSpc>
              <a:defRPr sz="2400">
                <a:solidFill>
                  <a:srgbClr val="FFFFFF"/>
                </a:solidFill>
                <a:latin typeface="Microsoft YaHei"/>
                <a:ea typeface="Microsoft YaHei"/>
                <a:cs typeface="Microsoft YaHei"/>
                <a:sym typeface="Microsoft YaHei"/>
              </a:defRPr>
            </a:pPr>
            <a:endParaRPr sz="600" kern="0">
              <a:solidFill>
                <a:srgbClr val="000000"/>
              </a:solidFill>
              <a:latin typeface="Microsoft YaHei"/>
              <a:ea typeface="Microsoft YaHei"/>
              <a:cs typeface="Microsoft YaHei"/>
              <a:sym typeface="Microsoft YaHei"/>
            </a:endParaRPr>
          </a:p>
        </p:txBody>
      </p:sp>
      <p:sp>
        <p:nvSpPr>
          <p:cNvPr id="231" name="矩形"/>
          <p:cNvSpPr/>
          <p:nvPr/>
        </p:nvSpPr>
        <p:spPr>
          <a:xfrm>
            <a:off x="747571" y="5789442"/>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32" name="矩形"/>
          <p:cNvSpPr/>
          <p:nvPr/>
        </p:nvSpPr>
        <p:spPr>
          <a:xfrm>
            <a:off x="747571" y="6261661"/>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33" name="一站式 开发平台"/>
          <p:cNvSpPr txBox="1"/>
          <p:nvPr/>
        </p:nvSpPr>
        <p:spPr>
          <a:xfrm>
            <a:off x="622416" y="4234710"/>
            <a:ext cx="1027229" cy="3799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ctr" defTabSz="228600" hangingPunct="0">
              <a:defRPr sz="24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LC-设备配</a:t>
            </a:r>
          </a:p>
          <a:p>
            <a:pPr algn="ctr" defTabSz="228600" hangingPunct="0">
              <a:defRPr sz="24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置接入平台</a:t>
            </a:r>
          </a:p>
        </p:txBody>
      </p:sp>
      <p:sp>
        <p:nvSpPr>
          <p:cNvPr id="234" name="开发框架"/>
          <p:cNvSpPr txBox="1"/>
          <p:nvPr/>
        </p:nvSpPr>
        <p:spPr>
          <a:xfrm>
            <a:off x="648137" y="6368812"/>
            <a:ext cx="936978"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设备开发SDK</a:t>
            </a:r>
          </a:p>
        </p:txBody>
      </p:sp>
      <p:sp>
        <p:nvSpPr>
          <p:cNvPr id="235" name="开发管理"/>
          <p:cNvSpPr txBox="1"/>
          <p:nvPr/>
        </p:nvSpPr>
        <p:spPr>
          <a:xfrm>
            <a:off x="667541" y="5873502"/>
            <a:ext cx="936978"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设备数据配置</a:t>
            </a:r>
          </a:p>
        </p:txBody>
      </p:sp>
      <p:sp>
        <p:nvSpPr>
          <p:cNvPr id="236" name="矩形"/>
          <p:cNvSpPr/>
          <p:nvPr/>
        </p:nvSpPr>
        <p:spPr>
          <a:xfrm>
            <a:off x="747571" y="4845003"/>
            <a:ext cx="762002" cy="394144"/>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37" name="矩形"/>
          <p:cNvSpPr/>
          <p:nvPr/>
        </p:nvSpPr>
        <p:spPr>
          <a:xfrm>
            <a:off x="747571" y="5317223"/>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38" name="矩形"/>
          <p:cNvSpPr/>
          <p:nvPr/>
        </p:nvSpPr>
        <p:spPr>
          <a:xfrm>
            <a:off x="754320" y="1871492"/>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39" name="矩形"/>
          <p:cNvSpPr/>
          <p:nvPr/>
        </p:nvSpPr>
        <p:spPr>
          <a:xfrm>
            <a:off x="754320" y="2340276"/>
            <a:ext cx="762002" cy="394143"/>
          </a:xfrm>
          <a:prstGeom prst="rect">
            <a:avLst/>
          </a:prstGeom>
          <a:solidFill>
            <a:srgbClr val="FDFEFE">
              <a:alpha val="20000"/>
            </a:srgbClr>
          </a:solidFill>
          <a:ln w="12700">
            <a:miter lim="400000"/>
          </a:ln>
        </p:spPr>
        <p:txBody>
          <a:bodyPr lIns="25400" tIns="25400" rIns="25400" bIns="25400" anchor="ctr"/>
          <a:lstStyle/>
          <a:p>
            <a:pPr algn="ctr" defTabSz="410765" hangingPunct="0">
              <a:defRPr sz="2000">
                <a:solidFill>
                  <a:srgbClr val="FFFFFF"/>
                </a:solidFill>
                <a:latin typeface="Microsoft YaHei"/>
                <a:ea typeface="Microsoft YaHei"/>
                <a:cs typeface="Microsoft YaHei"/>
                <a:sym typeface="Microsoft YaHei"/>
              </a:defRPr>
            </a:pPr>
            <a:endParaRPr sz="300" kern="0">
              <a:solidFill>
                <a:srgbClr val="000000"/>
              </a:solidFill>
              <a:latin typeface="Microsoft YaHei"/>
              <a:ea typeface="Microsoft YaHei"/>
              <a:cs typeface="Microsoft YaHei"/>
              <a:sym typeface="Microsoft YaHei"/>
            </a:endParaRPr>
          </a:p>
        </p:txBody>
      </p:sp>
      <p:sp>
        <p:nvSpPr>
          <p:cNvPr id="240" name="开发管理"/>
          <p:cNvSpPr txBox="1"/>
          <p:nvPr/>
        </p:nvSpPr>
        <p:spPr>
          <a:xfrm>
            <a:off x="670545" y="5399546"/>
            <a:ext cx="936978"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数据分析配置</a:t>
            </a:r>
          </a:p>
        </p:txBody>
      </p:sp>
      <p:sp>
        <p:nvSpPr>
          <p:cNvPr id="241" name="开发管理"/>
          <p:cNvSpPr txBox="1"/>
          <p:nvPr/>
        </p:nvSpPr>
        <p:spPr>
          <a:xfrm>
            <a:off x="667541" y="4852120"/>
            <a:ext cx="936978" cy="3799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ctr" defTabSz="410765" hangingPunct="0">
              <a:defRPr sz="20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WEB及APP</a:t>
            </a:r>
          </a:p>
          <a:p>
            <a:pPr algn="ctr" defTabSz="410765" hangingPunct="0">
              <a:defRPr sz="20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配置</a:t>
            </a:r>
          </a:p>
        </p:txBody>
      </p:sp>
      <p:sp>
        <p:nvSpPr>
          <p:cNvPr id="242" name="开发框架"/>
          <p:cNvSpPr txBox="1"/>
          <p:nvPr/>
        </p:nvSpPr>
        <p:spPr>
          <a:xfrm>
            <a:off x="747571" y="3281210"/>
            <a:ext cx="768612" cy="3799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设备模拟SDK</a:t>
            </a:r>
          </a:p>
        </p:txBody>
      </p:sp>
      <p:sp>
        <p:nvSpPr>
          <p:cNvPr id="243" name="开发管理"/>
          <p:cNvSpPr txBox="1"/>
          <p:nvPr/>
        </p:nvSpPr>
        <p:spPr>
          <a:xfrm>
            <a:off x="710331" y="2914661"/>
            <a:ext cx="936978"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服务开发</a:t>
            </a:r>
          </a:p>
        </p:txBody>
      </p:sp>
      <p:sp>
        <p:nvSpPr>
          <p:cNvPr id="244" name="开发管理"/>
          <p:cNvSpPr txBox="1"/>
          <p:nvPr/>
        </p:nvSpPr>
        <p:spPr>
          <a:xfrm>
            <a:off x="835682" y="2440705"/>
            <a:ext cx="624689"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dirty="0">
                <a:solidFill>
                  <a:srgbClr val="000000"/>
                </a:solidFill>
                <a:latin typeface="Helvetica"/>
                <a:ea typeface="Helvetica"/>
                <a:cs typeface="Helvetica"/>
              </a:rPr>
              <a:t>数据开发</a:t>
            </a:r>
          </a:p>
        </p:txBody>
      </p:sp>
      <p:sp>
        <p:nvSpPr>
          <p:cNvPr id="245" name="开发管理"/>
          <p:cNvSpPr txBox="1"/>
          <p:nvPr/>
        </p:nvSpPr>
        <p:spPr>
          <a:xfrm>
            <a:off x="710331" y="1893279"/>
            <a:ext cx="936978" cy="3799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ctr" defTabSz="410765" hangingPunct="0">
              <a:defRPr sz="20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WEB及APP</a:t>
            </a:r>
          </a:p>
          <a:p>
            <a:pPr algn="ctr" defTabSz="410765" hangingPunct="0">
              <a:defRPr sz="2000" b="1">
                <a:solidFill>
                  <a:srgbClr val="FFFFFF"/>
                </a:solidFill>
                <a:latin typeface="+mj-lt"/>
                <a:ea typeface="+mj-ea"/>
                <a:cs typeface="+mj-cs"/>
                <a:sym typeface="Helvetica"/>
              </a:defRPr>
            </a:pPr>
            <a:r>
              <a:rPr sz="1000" b="1" kern="0" dirty="0">
                <a:solidFill>
                  <a:srgbClr val="000000"/>
                </a:solidFill>
                <a:latin typeface="Helvetica"/>
                <a:ea typeface="Helvetica"/>
                <a:cs typeface="Helvetica"/>
                <a:sym typeface="Helvetica"/>
              </a:rPr>
              <a:t>开发</a:t>
            </a:r>
          </a:p>
        </p:txBody>
      </p:sp>
      <p:sp>
        <p:nvSpPr>
          <p:cNvPr id="246" name="电商市场"/>
          <p:cNvSpPr txBox="1"/>
          <p:nvPr/>
        </p:nvSpPr>
        <p:spPr>
          <a:xfrm>
            <a:off x="10739094" y="4253382"/>
            <a:ext cx="624689" cy="22602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defTabSz="821529">
              <a:defRPr sz="2000" b="1">
                <a:solidFill>
                  <a:srgbClr val="FFFFFF"/>
                </a:solidFill>
                <a:latin typeface="+mj-lt"/>
                <a:ea typeface="+mj-ea"/>
                <a:cs typeface="+mj-cs"/>
                <a:sym typeface="Helvetica"/>
              </a:defRPr>
            </a:lvl1pPr>
          </a:lstStyle>
          <a:p>
            <a:pPr algn="ctr" hangingPunct="0"/>
            <a:r>
              <a:rPr sz="1000" kern="0">
                <a:solidFill>
                  <a:srgbClr val="000000"/>
                </a:solidFill>
                <a:latin typeface="Helvetica"/>
                <a:ea typeface="Helvetica"/>
                <a:cs typeface="Helvetica"/>
              </a:rPr>
              <a:t>应用市场</a:t>
            </a:r>
          </a:p>
        </p:txBody>
      </p:sp>
      <p:sp>
        <p:nvSpPr>
          <p:cNvPr id="247" name="标题 1"/>
          <p:cNvSpPr txBox="1">
            <a:spLocks noGrp="1"/>
          </p:cNvSpPr>
          <p:nvPr>
            <p:ph type="title"/>
          </p:nvPr>
        </p:nvSpPr>
        <p:spPr>
          <a:xfrm>
            <a:off x="480001" y="184647"/>
            <a:ext cx="9720632" cy="536044"/>
          </a:xfrm>
          <a:prstGeom prst="rect">
            <a:avLst/>
          </a:prstGeom>
          <a:ln w="12700">
            <a:miter lim="400000"/>
          </a:ln>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阿里云</a:t>
            </a:r>
            <a:r>
              <a:rPr lang="en-US" altLang="zh-CN" sz="2700" spc="116" dirty="0">
                <a:solidFill>
                  <a:srgbClr val="181818"/>
                </a:solidFill>
                <a:latin typeface="Microsoft YaHei" panose="020B0503020204020204" pitchFamily="34" charset="-122"/>
                <a:ea typeface="Microsoft YaHei" panose="020B0503020204020204" pitchFamily="34" charset="-122"/>
                <a:cs typeface="FZLanTingHei-M-GBK"/>
              </a:rPr>
              <a:t>IOT</a:t>
            </a: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大图</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spTree>
    <p:extLst>
      <p:ext uri="{BB962C8B-B14F-4D97-AF65-F5344CB8AC3E}">
        <p14:creationId xmlns:p14="http://schemas.microsoft.com/office/powerpoint/2010/main" val="20375949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8259709" y="4647380"/>
            <a:ext cx="1810121" cy="1042317"/>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78" name="矩形 77"/>
          <p:cNvSpPr/>
          <p:nvPr/>
        </p:nvSpPr>
        <p:spPr>
          <a:xfrm>
            <a:off x="6298643" y="4621784"/>
            <a:ext cx="1865310" cy="106791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79" name="矩形 78"/>
          <p:cNvSpPr/>
          <p:nvPr/>
        </p:nvSpPr>
        <p:spPr>
          <a:xfrm>
            <a:off x="4510527" y="4638326"/>
            <a:ext cx="1704120" cy="105137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0" name="矩形 79"/>
          <p:cNvSpPr/>
          <p:nvPr/>
        </p:nvSpPr>
        <p:spPr>
          <a:xfrm>
            <a:off x="2533950" y="4585432"/>
            <a:ext cx="1917700" cy="110426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1" name="Shape 254"/>
          <p:cNvSpPr/>
          <p:nvPr/>
        </p:nvSpPr>
        <p:spPr>
          <a:xfrm>
            <a:off x="2544680" y="4383111"/>
            <a:ext cx="190697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82" name="矩形 81"/>
          <p:cNvSpPr/>
          <p:nvPr/>
        </p:nvSpPr>
        <p:spPr>
          <a:xfrm>
            <a:off x="8259709" y="3213163"/>
            <a:ext cx="1810121"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3" name="矩形 82"/>
          <p:cNvSpPr/>
          <p:nvPr/>
        </p:nvSpPr>
        <p:spPr>
          <a:xfrm>
            <a:off x="6298643" y="3220026"/>
            <a:ext cx="1865310"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4" name="矩形 83"/>
          <p:cNvSpPr/>
          <p:nvPr/>
        </p:nvSpPr>
        <p:spPr>
          <a:xfrm>
            <a:off x="4510527" y="3213163"/>
            <a:ext cx="1704121"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5" name="矩形 84"/>
          <p:cNvSpPr/>
          <p:nvPr/>
        </p:nvSpPr>
        <p:spPr>
          <a:xfrm>
            <a:off x="2533950" y="3218603"/>
            <a:ext cx="1917700" cy="109447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6" name="矩形 85"/>
          <p:cNvSpPr/>
          <p:nvPr/>
        </p:nvSpPr>
        <p:spPr>
          <a:xfrm>
            <a:off x="4510526" y="1666092"/>
            <a:ext cx="1704122" cy="122424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7" name="矩形 86"/>
          <p:cNvSpPr/>
          <p:nvPr/>
        </p:nvSpPr>
        <p:spPr>
          <a:xfrm>
            <a:off x="2544680" y="1617334"/>
            <a:ext cx="1906970" cy="127299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8" name="Shape 254"/>
          <p:cNvSpPr/>
          <p:nvPr/>
        </p:nvSpPr>
        <p:spPr>
          <a:xfrm>
            <a:off x="2533950" y="1382906"/>
            <a:ext cx="191770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89" name="Shape 254"/>
          <p:cNvSpPr/>
          <p:nvPr/>
        </p:nvSpPr>
        <p:spPr>
          <a:xfrm>
            <a:off x="4510527" y="1382906"/>
            <a:ext cx="1704121"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0" name="Shape 254"/>
          <p:cNvSpPr/>
          <p:nvPr/>
        </p:nvSpPr>
        <p:spPr>
          <a:xfrm>
            <a:off x="8259709" y="2936734"/>
            <a:ext cx="1819947"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1" name="Shape 254"/>
          <p:cNvSpPr/>
          <p:nvPr/>
        </p:nvSpPr>
        <p:spPr>
          <a:xfrm>
            <a:off x="6298643" y="2935312"/>
            <a:ext cx="1865310" cy="290019"/>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2" name="Shape 254"/>
          <p:cNvSpPr/>
          <p:nvPr/>
        </p:nvSpPr>
        <p:spPr>
          <a:xfrm>
            <a:off x="6298643" y="1382906"/>
            <a:ext cx="3771186" cy="1507427"/>
          </a:xfrm>
          <a:prstGeom prst="rect">
            <a:avLst/>
          </a:prstGeom>
          <a:solidFill>
            <a:srgbClr val="2AEFE5"/>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r>
              <a:rPr lang="zh-CN" altLang="en-US" sz="1200" dirty="0">
                <a:solidFill>
                  <a:srgbClr val="000000"/>
                </a:solidFill>
                <a:latin typeface="微软雅黑"/>
                <a:ea typeface="微软雅黑"/>
                <a:cs typeface="微软雅黑"/>
              </a:rPr>
              <a:t>云管控</a:t>
            </a:r>
            <a:endParaRPr sz="1200" dirty="0">
              <a:solidFill>
                <a:srgbClr val="000000"/>
              </a:solidFill>
              <a:latin typeface="微软雅黑"/>
              <a:ea typeface="微软雅黑"/>
              <a:cs typeface="微软雅黑"/>
            </a:endParaRPr>
          </a:p>
        </p:txBody>
      </p:sp>
      <p:sp>
        <p:nvSpPr>
          <p:cNvPr id="93" name="Shape 254"/>
          <p:cNvSpPr/>
          <p:nvPr/>
        </p:nvSpPr>
        <p:spPr>
          <a:xfrm>
            <a:off x="4510526" y="2935311"/>
            <a:ext cx="1704122"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4" name="Shape 254"/>
          <p:cNvSpPr/>
          <p:nvPr/>
        </p:nvSpPr>
        <p:spPr>
          <a:xfrm>
            <a:off x="4510527" y="4383111"/>
            <a:ext cx="170412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5" name="Shape 254"/>
          <p:cNvSpPr/>
          <p:nvPr/>
        </p:nvSpPr>
        <p:spPr>
          <a:xfrm>
            <a:off x="6298643" y="4383111"/>
            <a:ext cx="186531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6" name="Shape 254"/>
          <p:cNvSpPr/>
          <p:nvPr/>
        </p:nvSpPr>
        <p:spPr>
          <a:xfrm>
            <a:off x="8259709" y="4383111"/>
            <a:ext cx="1810121"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97" name="文本框 96"/>
          <p:cNvSpPr txBox="1"/>
          <p:nvPr/>
        </p:nvSpPr>
        <p:spPr>
          <a:xfrm>
            <a:off x="5071256" y="1391368"/>
            <a:ext cx="743781"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18958" rtlCol="0" anchor="ctr">
            <a:spAutoFit/>
          </a:bodyPr>
          <a:lstStyle/>
          <a:p>
            <a:pPr defTabSz="415393" latinLnBrk="1"/>
            <a:r>
              <a:rPr lang="en-US" altLang="zh-CN" sz="1000" dirty="0">
                <a:solidFill>
                  <a:srgbClr val="000000"/>
                </a:solidFill>
                <a:latin typeface="微软雅黑"/>
                <a:ea typeface="微软雅黑"/>
                <a:cs typeface="微软雅黑"/>
              </a:rPr>
              <a:t>AI</a:t>
            </a:r>
            <a:r>
              <a:rPr lang="zh-CN" altLang="en-US" sz="1000" dirty="0">
                <a:solidFill>
                  <a:srgbClr val="000000"/>
                </a:solidFill>
                <a:latin typeface="微软雅黑"/>
                <a:ea typeface="微软雅黑"/>
                <a:cs typeface="微软雅黑"/>
              </a:rPr>
              <a:t>应用服务</a:t>
            </a:r>
          </a:p>
        </p:txBody>
      </p:sp>
      <p:sp>
        <p:nvSpPr>
          <p:cNvPr id="98" name="文本框 97"/>
          <p:cNvSpPr txBox="1"/>
          <p:nvPr/>
        </p:nvSpPr>
        <p:spPr>
          <a:xfrm>
            <a:off x="4702030" y="1666092"/>
            <a:ext cx="1048189" cy="10874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800" dirty="0">
                <a:solidFill>
                  <a:srgbClr val="000000"/>
                </a:solidFill>
                <a:latin typeface="微软雅黑"/>
                <a:ea typeface="微软雅黑"/>
                <a:cs typeface="微软雅黑"/>
              </a:rPr>
              <a:t>智能语音</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自然语言处理</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人脸识别</a:t>
            </a:r>
          </a:p>
          <a:p>
            <a:pPr defTabSz="415393" latinLnBrk="1"/>
            <a:r>
              <a:rPr lang="zh-CN" altLang="en-US" sz="800" dirty="0">
                <a:solidFill>
                  <a:srgbClr val="000000"/>
                </a:solidFill>
                <a:latin typeface="微软雅黑"/>
                <a:ea typeface="微软雅黑"/>
                <a:cs typeface="微软雅黑"/>
              </a:rPr>
              <a:t>图像识别</a:t>
            </a:r>
          </a:p>
          <a:p>
            <a:pPr defTabSz="415393" latinLnBrk="1"/>
            <a:r>
              <a:rPr lang="zh-CN" altLang="en-US" sz="800" dirty="0">
                <a:solidFill>
                  <a:srgbClr val="000000"/>
                </a:solidFill>
                <a:latin typeface="微软雅黑"/>
                <a:ea typeface="微软雅黑"/>
                <a:cs typeface="微软雅黑"/>
              </a:rPr>
              <a:t>图像搜索</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微软雅黑"/>
                <a:ea typeface="微软雅黑"/>
                <a:cs typeface="微软雅黑"/>
              </a:rPr>
              <a:t>视频分析</a:t>
            </a:r>
          </a:p>
          <a:p>
            <a:pPr defTabSz="415393" latinLnBrk="1"/>
            <a:r>
              <a:rPr lang="zh-CN" altLang="en-US" sz="800" dirty="0">
                <a:solidFill>
                  <a:srgbClr val="000000"/>
                </a:solidFill>
                <a:latin typeface="微软雅黑"/>
                <a:ea typeface="微软雅黑"/>
                <a:cs typeface="微软雅黑"/>
              </a:rPr>
              <a:t>机器翻译</a:t>
            </a:r>
          </a:p>
          <a:p>
            <a:pPr defTabSz="415393" latinLnBrk="1"/>
            <a:r>
              <a:rPr lang="zh-CN" altLang="en-US" sz="800" dirty="0">
                <a:solidFill>
                  <a:srgbClr val="000000"/>
                </a:solidFill>
                <a:latin typeface="微软雅黑"/>
                <a:ea typeface="微软雅黑"/>
                <a:cs typeface="微软雅黑"/>
              </a:rPr>
              <a:t>文字</a:t>
            </a:r>
            <a:r>
              <a:rPr lang="en-US" altLang="zh-CN" sz="800" dirty="0">
                <a:solidFill>
                  <a:srgbClr val="000000"/>
                </a:solidFill>
                <a:latin typeface="微软雅黑"/>
                <a:ea typeface="微软雅黑"/>
                <a:cs typeface="微软雅黑"/>
              </a:rPr>
              <a:t>OCR</a:t>
            </a:r>
          </a:p>
        </p:txBody>
      </p:sp>
      <p:sp>
        <p:nvSpPr>
          <p:cNvPr id="99" name="矩形 98"/>
          <p:cNvSpPr/>
          <p:nvPr/>
        </p:nvSpPr>
        <p:spPr>
          <a:xfrm>
            <a:off x="2719556" y="4737076"/>
            <a:ext cx="1136855"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云服务器</a:t>
            </a:r>
            <a:r>
              <a:rPr lang="en-US" altLang="zh-CN" sz="800" dirty="0">
                <a:solidFill>
                  <a:srgbClr val="000000"/>
                </a:solidFill>
                <a:latin typeface="微软雅黑"/>
                <a:ea typeface="微软雅黑"/>
                <a:cs typeface="微软雅黑"/>
              </a:rPr>
              <a:t>ECS</a:t>
            </a:r>
          </a:p>
          <a:p>
            <a:pPr defTabSz="410814"/>
            <a:r>
              <a:rPr lang="zh-CN" altLang="en-US" sz="800" dirty="0">
                <a:solidFill>
                  <a:srgbClr val="000000"/>
                </a:solidFill>
                <a:latin typeface="微软雅黑"/>
                <a:ea typeface="微软雅黑"/>
                <a:cs typeface="微软雅黑"/>
              </a:rPr>
              <a:t>弹性裸金属服务器</a:t>
            </a:r>
          </a:p>
          <a:p>
            <a:pPr defTabSz="410814"/>
            <a:r>
              <a:rPr lang="en-US" altLang="zh-CN" sz="800" dirty="0">
                <a:solidFill>
                  <a:srgbClr val="000000"/>
                </a:solidFill>
                <a:latin typeface="微软雅黑"/>
                <a:ea typeface="微软雅黑"/>
                <a:cs typeface="微软雅黑"/>
              </a:rPr>
              <a:t>GPU</a:t>
            </a:r>
            <a:r>
              <a:rPr lang="zh-CN" altLang="en-US" sz="800" dirty="0">
                <a:solidFill>
                  <a:srgbClr val="000000"/>
                </a:solidFill>
                <a:latin typeface="微软雅黑"/>
                <a:ea typeface="微软雅黑"/>
                <a:cs typeface="微软雅黑"/>
              </a:rPr>
              <a:t>云服务器</a:t>
            </a:r>
          </a:p>
          <a:p>
            <a:pPr defTabSz="410814"/>
            <a:r>
              <a:rPr lang="en-US" altLang="zh-CN" sz="800" dirty="0">
                <a:solidFill>
                  <a:srgbClr val="000000"/>
                </a:solidFill>
                <a:latin typeface="微软雅黑"/>
                <a:ea typeface="微软雅黑"/>
                <a:cs typeface="微软雅黑"/>
              </a:rPr>
              <a:t>FPGA</a:t>
            </a:r>
            <a:r>
              <a:rPr lang="zh-CN" altLang="en-US" sz="800" dirty="0">
                <a:solidFill>
                  <a:srgbClr val="000000"/>
                </a:solidFill>
                <a:latin typeface="微软雅黑"/>
                <a:ea typeface="微软雅黑"/>
                <a:cs typeface="微软雅黑"/>
              </a:rPr>
              <a:t>云服务器</a:t>
            </a:r>
          </a:p>
          <a:p>
            <a:pPr defTabSz="410814"/>
            <a:r>
              <a:rPr lang="zh-CN" altLang="en-US" sz="800" dirty="0">
                <a:solidFill>
                  <a:srgbClr val="000000"/>
                </a:solidFill>
                <a:latin typeface="微软雅黑"/>
                <a:ea typeface="微软雅黑"/>
                <a:cs typeface="微软雅黑"/>
              </a:rPr>
              <a:t>容器服务</a:t>
            </a:r>
          </a:p>
          <a:p>
            <a:pPr defTabSz="410814"/>
            <a:r>
              <a:rPr lang="zh-CN" altLang="en-US" sz="800" dirty="0">
                <a:solidFill>
                  <a:srgbClr val="000000"/>
                </a:solidFill>
                <a:latin typeface="微软雅黑"/>
                <a:ea typeface="微软雅黑"/>
                <a:cs typeface="微软雅黑"/>
              </a:rPr>
              <a:t>弹性伸缩</a:t>
            </a:r>
          </a:p>
        </p:txBody>
      </p:sp>
      <p:sp>
        <p:nvSpPr>
          <p:cNvPr id="100" name="矩形 99"/>
          <p:cNvSpPr/>
          <p:nvPr/>
        </p:nvSpPr>
        <p:spPr>
          <a:xfrm>
            <a:off x="3160872" y="4412807"/>
            <a:ext cx="702234"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弹性计算</a:t>
            </a:r>
          </a:p>
        </p:txBody>
      </p:sp>
      <p:sp>
        <p:nvSpPr>
          <p:cNvPr id="101" name="矩形 100"/>
          <p:cNvSpPr/>
          <p:nvPr/>
        </p:nvSpPr>
        <p:spPr>
          <a:xfrm>
            <a:off x="5175357" y="4425498"/>
            <a:ext cx="354190"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网络</a:t>
            </a:r>
          </a:p>
        </p:txBody>
      </p:sp>
      <p:sp>
        <p:nvSpPr>
          <p:cNvPr id="102" name="矩形 101"/>
          <p:cNvSpPr/>
          <p:nvPr/>
        </p:nvSpPr>
        <p:spPr>
          <a:xfrm>
            <a:off x="4689329" y="4722973"/>
            <a:ext cx="1163682" cy="415280"/>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负载均衡</a:t>
            </a:r>
            <a:r>
              <a:rPr lang="en-US" altLang="zh-CN" sz="800" dirty="0">
                <a:solidFill>
                  <a:srgbClr val="000000"/>
                </a:solidFill>
                <a:latin typeface="微软雅黑"/>
                <a:ea typeface="微软雅黑"/>
                <a:cs typeface="微软雅黑"/>
              </a:rPr>
              <a:t>SLB </a:t>
            </a:r>
          </a:p>
          <a:p>
            <a:pPr defTabSz="410814"/>
            <a:r>
              <a:rPr lang="en-US" altLang="zh-CN" sz="800" dirty="0">
                <a:solidFill>
                  <a:srgbClr val="000000"/>
                </a:solidFill>
                <a:latin typeface="微软雅黑"/>
                <a:ea typeface="微软雅黑"/>
                <a:cs typeface="微软雅黑"/>
              </a:rPr>
              <a:t>NAT</a:t>
            </a:r>
            <a:r>
              <a:rPr lang="zh-CN" altLang="en-US" sz="800" dirty="0">
                <a:solidFill>
                  <a:srgbClr val="000000"/>
                </a:solidFill>
                <a:latin typeface="微软雅黑"/>
                <a:ea typeface="微软雅黑"/>
                <a:cs typeface="微软雅黑"/>
              </a:rPr>
              <a:t>网关 </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专有网络</a:t>
            </a:r>
            <a:r>
              <a:rPr lang="en-US" altLang="zh-CN" sz="800" dirty="0">
                <a:solidFill>
                  <a:srgbClr val="000000"/>
                </a:solidFill>
                <a:latin typeface="微软雅黑"/>
                <a:ea typeface="微软雅黑"/>
                <a:cs typeface="微软雅黑"/>
              </a:rPr>
              <a:t>VPC</a:t>
            </a:r>
          </a:p>
        </p:txBody>
      </p:sp>
      <p:sp>
        <p:nvSpPr>
          <p:cNvPr id="103" name="矩形 102"/>
          <p:cNvSpPr/>
          <p:nvPr/>
        </p:nvSpPr>
        <p:spPr>
          <a:xfrm>
            <a:off x="8997873" y="4425498"/>
            <a:ext cx="438162"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数据库</a:t>
            </a:r>
          </a:p>
        </p:txBody>
      </p:sp>
      <p:sp>
        <p:nvSpPr>
          <p:cNvPr id="104" name="矩形 103"/>
          <p:cNvSpPr/>
          <p:nvPr/>
        </p:nvSpPr>
        <p:spPr>
          <a:xfrm>
            <a:off x="8222773" y="4684407"/>
            <a:ext cx="1213262"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关系型</a:t>
            </a:r>
            <a:r>
              <a:rPr lang="zh-TW" altLang="en-US" sz="800" dirty="0">
                <a:solidFill>
                  <a:srgbClr val="000000"/>
                </a:solidFill>
                <a:latin typeface="微软雅黑"/>
                <a:ea typeface="微软雅黑"/>
                <a:cs typeface="微软雅黑"/>
              </a:rPr>
              <a:t>云数据库</a:t>
            </a:r>
            <a:endParaRPr lang="en-US" altLang="zh-TW" sz="800" dirty="0">
              <a:solidFill>
                <a:srgbClr val="000000"/>
              </a:solidFill>
              <a:latin typeface="微软雅黑"/>
              <a:ea typeface="微软雅黑"/>
              <a:cs typeface="微软雅黑"/>
            </a:endParaRP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Redis</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MongoDB</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Hbase</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云数据库</a:t>
            </a:r>
            <a:r>
              <a:rPr lang="en-US" altLang="zh-TW" sz="800" dirty="0" err="1">
                <a:solidFill>
                  <a:srgbClr val="000000"/>
                </a:solidFill>
                <a:latin typeface="微软雅黑"/>
                <a:ea typeface="微软雅黑"/>
                <a:cs typeface="微软雅黑"/>
              </a:rPr>
              <a:t>Memcache</a:t>
            </a:r>
            <a:r>
              <a:rPr lang="zh-TW" altLang="en-US" sz="800" dirty="0">
                <a:solidFill>
                  <a:srgbClr val="000000"/>
                </a:solidFill>
                <a:latin typeface="微软雅黑"/>
                <a:ea typeface="微软雅黑"/>
                <a:cs typeface="微软雅黑"/>
              </a:rPr>
              <a:t>版 </a:t>
            </a:r>
          </a:p>
          <a:p>
            <a:pPr defTabSz="410814"/>
            <a:r>
              <a:rPr lang="zh-TW" altLang="en-US" sz="800" dirty="0">
                <a:solidFill>
                  <a:srgbClr val="000000"/>
                </a:solidFill>
                <a:latin typeface="微软雅黑"/>
                <a:ea typeface="微软雅黑"/>
                <a:cs typeface="微软雅黑"/>
              </a:rPr>
              <a:t>表格存储</a:t>
            </a:r>
            <a:r>
              <a:rPr lang="en-US" altLang="zh-TW" sz="800" dirty="0" err="1">
                <a:solidFill>
                  <a:srgbClr val="000000"/>
                </a:solidFill>
                <a:latin typeface="微软雅黑"/>
                <a:ea typeface="微软雅黑"/>
                <a:cs typeface="微软雅黑"/>
              </a:rPr>
              <a:t>TableStore</a:t>
            </a:r>
            <a:endParaRPr lang="en-US" altLang="zh-TW" sz="800" dirty="0">
              <a:solidFill>
                <a:srgbClr val="000000"/>
              </a:solidFill>
              <a:latin typeface="微软雅黑"/>
              <a:ea typeface="微软雅黑"/>
              <a:cs typeface="微软雅黑"/>
            </a:endParaRPr>
          </a:p>
        </p:txBody>
      </p:sp>
      <p:sp>
        <p:nvSpPr>
          <p:cNvPr id="105" name="矩形 104"/>
          <p:cNvSpPr/>
          <p:nvPr/>
        </p:nvSpPr>
        <p:spPr>
          <a:xfrm>
            <a:off x="9371354" y="4704069"/>
            <a:ext cx="1274117" cy="66150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时序数据库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缓存数据库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内存数据库</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数据传输</a:t>
            </a:r>
            <a:r>
              <a:rPr lang="en-US" altLang="zh-CN" sz="800" dirty="0">
                <a:solidFill>
                  <a:srgbClr val="000000"/>
                </a:solidFill>
                <a:latin typeface="微软雅黑"/>
                <a:ea typeface="微软雅黑"/>
                <a:cs typeface="微软雅黑"/>
              </a:rPr>
              <a:t>DTS </a:t>
            </a:r>
          </a:p>
          <a:p>
            <a:pPr defTabSz="410814"/>
            <a:r>
              <a:rPr lang="zh-CN" altLang="en-US" sz="800" dirty="0">
                <a:solidFill>
                  <a:srgbClr val="000000"/>
                </a:solidFill>
                <a:latin typeface="微软雅黑"/>
                <a:ea typeface="微软雅黑"/>
                <a:cs typeface="微软雅黑"/>
              </a:rPr>
              <a:t>数据管理</a:t>
            </a:r>
            <a:r>
              <a:rPr lang="en-US" altLang="zh-CN" sz="800" dirty="0">
                <a:solidFill>
                  <a:srgbClr val="000000"/>
                </a:solidFill>
                <a:latin typeface="微软雅黑"/>
                <a:ea typeface="微软雅黑"/>
                <a:cs typeface="微软雅黑"/>
              </a:rPr>
              <a:t>DMS </a:t>
            </a:r>
          </a:p>
        </p:txBody>
      </p:sp>
      <p:sp>
        <p:nvSpPr>
          <p:cNvPr id="106" name="矩形 105"/>
          <p:cNvSpPr/>
          <p:nvPr/>
        </p:nvSpPr>
        <p:spPr>
          <a:xfrm>
            <a:off x="2746186" y="1755975"/>
            <a:ext cx="829373" cy="66150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视频服务</a:t>
            </a:r>
            <a:endParaRPr lang="en-US" altLang="zh-CN" sz="800" dirty="0">
              <a:solidFill>
                <a:srgbClr val="000000"/>
              </a:solidFill>
              <a:latin typeface="微软雅黑"/>
              <a:ea typeface="微软雅黑"/>
              <a:cs typeface="微软雅黑"/>
            </a:endParaRPr>
          </a:p>
          <a:p>
            <a:pPr defTabSz="410814"/>
            <a:r>
              <a:rPr lang="en-US" altLang="zh-CN" sz="800" dirty="0">
                <a:solidFill>
                  <a:srgbClr val="000000"/>
                </a:solidFill>
                <a:latin typeface="微软雅黑"/>
                <a:ea typeface="微软雅黑"/>
                <a:cs typeface="微软雅黑"/>
              </a:rPr>
              <a:t>CDN</a:t>
            </a:r>
            <a:r>
              <a:rPr lang="zh-CN" altLang="en-US" sz="800" dirty="0">
                <a:solidFill>
                  <a:srgbClr val="000000"/>
                </a:solidFill>
                <a:latin typeface="微软雅黑"/>
                <a:ea typeface="微软雅黑"/>
                <a:cs typeface="微软雅黑"/>
              </a:rPr>
              <a:t>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实人认证</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通信服务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业务风控</a:t>
            </a:r>
            <a:endParaRPr lang="en-US" altLang="zh-CN" sz="800" dirty="0">
              <a:solidFill>
                <a:srgbClr val="000000"/>
              </a:solidFill>
              <a:latin typeface="微软雅黑"/>
              <a:ea typeface="微软雅黑"/>
              <a:cs typeface="微软雅黑"/>
            </a:endParaRPr>
          </a:p>
        </p:txBody>
      </p:sp>
      <p:sp>
        <p:nvSpPr>
          <p:cNvPr id="107" name="矩形 106"/>
          <p:cNvSpPr/>
          <p:nvPr/>
        </p:nvSpPr>
        <p:spPr>
          <a:xfrm>
            <a:off x="4982695" y="2993241"/>
            <a:ext cx="668994"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中间件服务</a:t>
            </a:r>
          </a:p>
        </p:txBody>
      </p:sp>
      <p:sp>
        <p:nvSpPr>
          <p:cNvPr id="108" name="矩形 107"/>
          <p:cNvSpPr/>
          <p:nvPr/>
        </p:nvSpPr>
        <p:spPr>
          <a:xfrm>
            <a:off x="7032536" y="4422848"/>
            <a:ext cx="335569"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存储</a:t>
            </a:r>
          </a:p>
        </p:txBody>
      </p:sp>
      <p:sp>
        <p:nvSpPr>
          <p:cNvPr id="109" name="矩形 108"/>
          <p:cNvSpPr/>
          <p:nvPr/>
        </p:nvSpPr>
        <p:spPr>
          <a:xfrm>
            <a:off x="6498342" y="4736683"/>
            <a:ext cx="1818857" cy="784612"/>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对象存储</a:t>
            </a:r>
            <a:r>
              <a:rPr lang="en-US" altLang="zh-CN" sz="800" dirty="0">
                <a:solidFill>
                  <a:srgbClr val="000000"/>
                </a:solidFill>
                <a:latin typeface="微软雅黑"/>
                <a:ea typeface="微软雅黑"/>
                <a:cs typeface="微软雅黑"/>
              </a:rPr>
              <a:t>OSS</a:t>
            </a:r>
          </a:p>
          <a:p>
            <a:pPr defTabSz="410814"/>
            <a:r>
              <a:rPr lang="zh-CN" altLang="en-US" sz="800" dirty="0">
                <a:solidFill>
                  <a:srgbClr val="000000"/>
                </a:solidFill>
                <a:latin typeface="微软雅黑"/>
                <a:ea typeface="微软雅黑"/>
                <a:cs typeface="微软雅黑"/>
              </a:rPr>
              <a:t>块存储</a:t>
            </a:r>
          </a:p>
          <a:p>
            <a:pPr defTabSz="410814"/>
            <a:r>
              <a:rPr lang="zh-CN" altLang="en-US" sz="800" dirty="0">
                <a:solidFill>
                  <a:srgbClr val="000000"/>
                </a:solidFill>
                <a:latin typeface="微软雅黑"/>
                <a:ea typeface="微软雅黑"/>
                <a:cs typeface="微软雅黑"/>
              </a:rPr>
              <a:t>文件存储</a:t>
            </a:r>
            <a:r>
              <a:rPr lang="en-US" altLang="zh-CN" sz="800" dirty="0">
                <a:solidFill>
                  <a:srgbClr val="000000"/>
                </a:solidFill>
                <a:latin typeface="微软雅黑"/>
                <a:ea typeface="微软雅黑"/>
                <a:cs typeface="微软雅黑"/>
              </a:rPr>
              <a:t>NAS</a:t>
            </a:r>
          </a:p>
          <a:p>
            <a:pPr defTabSz="410814"/>
            <a:r>
              <a:rPr lang="zh-CN" altLang="en-US" sz="800" dirty="0">
                <a:solidFill>
                  <a:srgbClr val="000000"/>
                </a:solidFill>
                <a:latin typeface="微软雅黑"/>
                <a:ea typeface="微软雅黑"/>
                <a:cs typeface="微软雅黑"/>
              </a:rPr>
              <a:t>表格存</a:t>
            </a:r>
            <a:r>
              <a:rPr lang="en-US" altLang="zh-CN" sz="800" dirty="0" err="1">
                <a:solidFill>
                  <a:srgbClr val="000000"/>
                </a:solidFill>
                <a:latin typeface="微软雅黑"/>
                <a:ea typeface="微软雅黑"/>
                <a:cs typeface="微软雅黑"/>
              </a:rPr>
              <a:t>TableStore</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日志服务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分布式文件系统</a:t>
            </a:r>
          </a:p>
        </p:txBody>
      </p:sp>
      <p:sp>
        <p:nvSpPr>
          <p:cNvPr id="110" name="矩形 109"/>
          <p:cNvSpPr/>
          <p:nvPr/>
        </p:nvSpPr>
        <p:spPr>
          <a:xfrm>
            <a:off x="3085442" y="1432807"/>
            <a:ext cx="784410"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整合资源服务</a:t>
            </a:r>
          </a:p>
        </p:txBody>
      </p:sp>
      <p:sp>
        <p:nvSpPr>
          <p:cNvPr id="111" name="矩形 110"/>
          <p:cNvSpPr/>
          <p:nvPr/>
        </p:nvSpPr>
        <p:spPr>
          <a:xfrm>
            <a:off x="4662463" y="3261954"/>
            <a:ext cx="1290910" cy="907723"/>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分布式应用服务</a:t>
            </a:r>
            <a:r>
              <a:rPr lang="en-US" altLang="zh-CN" sz="800" dirty="0">
                <a:solidFill>
                  <a:srgbClr val="000000"/>
                </a:solidFill>
                <a:latin typeface="微软雅黑"/>
                <a:ea typeface="微软雅黑"/>
                <a:cs typeface="微软雅黑"/>
              </a:rPr>
              <a:t>EDAS</a:t>
            </a:r>
          </a:p>
          <a:p>
            <a:pPr defTabSz="410814"/>
            <a:r>
              <a:rPr lang="zh-CN" altLang="en-US" sz="800" dirty="0">
                <a:solidFill>
                  <a:srgbClr val="000000"/>
                </a:solidFill>
                <a:latin typeface="微软雅黑"/>
                <a:ea typeface="微软雅黑"/>
                <a:cs typeface="微软雅黑"/>
              </a:rPr>
              <a:t>消息队列</a:t>
            </a:r>
            <a:r>
              <a:rPr lang="en-US" altLang="zh-CN" sz="800" dirty="0">
                <a:solidFill>
                  <a:srgbClr val="000000"/>
                </a:solidFill>
                <a:latin typeface="微软雅黑"/>
                <a:ea typeface="微软雅黑"/>
                <a:cs typeface="微软雅黑"/>
              </a:rPr>
              <a:t>MQ</a:t>
            </a:r>
          </a:p>
          <a:p>
            <a:pPr defTabSz="410814"/>
            <a:r>
              <a:rPr lang="zh-CN" altLang="en-US" sz="800" dirty="0">
                <a:solidFill>
                  <a:srgbClr val="000000"/>
                </a:solidFill>
                <a:latin typeface="微软雅黑"/>
                <a:ea typeface="微软雅黑"/>
                <a:cs typeface="微软雅黑"/>
              </a:rPr>
              <a:t>性能测试</a:t>
            </a:r>
            <a:r>
              <a:rPr lang="en-US" altLang="zh-CN" sz="800" dirty="0">
                <a:solidFill>
                  <a:srgbClr val="000000"/>
                </a:solidFill>
                <a:latin typeface="微软雅黑"/>
                <a:ea typeface="微软雅黑"/>
                <a:cs typeface="微软雅黑"/>
              </a:rPr>
              <a:t>PTS</a:t>
            </a:r>
          </a:p>
          <a:p>
            <a:pPr defTabSz="410814"/>
            <a:r>
              <a:rPr lang="zh-CN" altLang="en-US" sz="800" dirty="0">
                <a:solidFill>
                  <a:srgbClr val="000000"/>
                </a:solidFill>
                <a:latin typeface="微软雅黑"/>
                <a:ea typeface="微软雅黑"/>
                <a:cs typeface="微软雅黑"/>
              </a:rPr>
              <a:t>高性能时序数据库</a:t>
            </a:r>
            <a:r>
              <a:rPr lang="en-US" altLang="zh-CN" sz="800" dirty="0" err="1">
                <a:solidFill>
                  <a:srgbClr val="000000"/>
                </a:solidFill>
                <a:latin typeface="微软雅黑"/>
                <a:ea typeface="微软雅黑"/>
                <a:cs typeface="微软雅黑"/>
              </a:rPr>
              <a:t>HiTSDB</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分布式数据库服务</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业务链路监控</a:t>
            </a:r>
            <a:r>
              <a:rPr lang="en-US" altLang="zh-CN" sz="800" dirty="0">
                <a:solidFill>
                  <a:srgbClr val="000000"/>
                </a:solidFill>
                <a:latin typeface="微软雅黑"/>
                <a:ea typeface="微软雅黑"/>
                <a:cs typeface="微软雅黑"/>
              </a:rPr>
              <a:t>ARMS</a:t>
            </a:r>
          </a:p>
          <a:p>
            <a:pPr defTabSz="410814"/>
            <a:r>
              <a:rPr lang="zh-CN" altLang="en-US" sz="800" dirty="0">
                <a:solidFill>
                  <a:srgbClr val="000000"/>
                </a:solidFill>
                <a:latin typeface="微软雅黑"/>
                <a:ea typeface="微软雅黑"/>
                <a:cs typeface="微软雅黑"/>
              </a:rPr>
              <a:t>全局事务服务</a:t>
            </a:r>
            <a:r>
              <a:rPr lang="en-US" altLang="zh-CN" sz="800" dirty="0">
                <a:solidFill>
                  <a:srgbClr val="000000"/>
                </a:solidFill>
                <a:latin typeface="微软雅黑"/>
                <a:ea typeface="微软雅黑"/>
                <a:cs typeface="微软雅黑"/>
              </a:rPr>
              <a:t>GTS</a:t>
            </a:r>
          </a:p>
        </p:txBody>
      </p:sp>
      <p:sp>
        <p:nvSpPr>
          <p:cNvPr id="112" name="文本框 111"/>
          <p:cNvSpPr txBox="1"/>
          <p:nvPr/>
        </p:nvSpPr>
        <p:spPr>
          <a:xfrm>
            <a:off x="6866655" y="2945200"/>
            <a:ext cx="487301"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18958" rtlCol="0" anchor="ctr">
            <a:spAutoFit/>
          </a:bodyPr>
          <a:lstStyle/>
          <a:p>
            <a:pPr defTabSz="415393" latinLnBrk="1"/>
            <a:r>
              <a:rPr lang="zh-CN" altLang="en-US" sz="1000" dirty="0">
                <a:solidFill>
                  <a:srgbClr val="000000"/>
                </a:solidFill>
                <a:latin typeface="微软雅黑"/>
                <a:ea typeface="微软雅黑"/>
                <a:cs typeface="微软雅黑"/>
              </a:rPr>
              <a:t>物联网</a:t>
            </a:r>
          </a:p>
        </p:txBody>
      </p:sp>
      <p:sp>
        <p:nvSpPr>
          <p:cNvPr id="113" name="文本框 112"/>
          <p:cNvSpPr txBox="1"/>
          <p:nvPr/>
        </p:nvSpPr>
        <p:spPr>
          <a:xfrm>
            <a:off x="6471286" y="3240999"/>
            <a:ext cx="1304404" cy="10720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700" dirty="0">
                <a:solidFill>
                  <a:srgbClr val="000000"/>
                </a:solidFill>
                <a:latin typeface="微软雅黑"/>
                <a:ea typeface="微软雅黑"/>
                <a:cs typeface="微软雅黑"/>
              </a:rPr>
              <a:t>物联网平台</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一站式物联网开发平台</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设备身份认证</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安全运营中心</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可信执行环境</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可信服务管理</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边缘计算</a:t>
            </a:r>
          </a:p>
          <a:p>
            <a:pPr defTabSz="415393" latinLnBrk="1"/>
            <a:r>
              <a:rPr lang="en-US" altLang="zh-CN" sz="700" dirty="0" err="1">
                <a:solidFill>
                  <a:srgbClr val="000000"/>
                </a:solidFill>
                <a:latin typeface="微软雅黑"/>
                <a:ea typeface="微软雅黑"/>
                <a:cs typeface="微软雅黑"/>
              </a:rPr>
              <a:t>AliOS</a:t>
            </a:r>
            <a:r>
              <a:rPr lang="en-US" altLang="zh-CN" sz="700" dirty="0">
                <a:solidFill>
                  <a:srgbClr val="000000"/>
                </a:solidFill>
                <a:latin typeface="微软雅黑"/>
                <a:ea typeface="微软雅黑"/>
                <a:cs typeface="微软雅黑"/>
              </a:rPr>
              <a:t> Things</a:t>
            </a:r>
          </a:p>
          <a:p>
            <a:pPr defTabSz="415393" latinLnBrk="1"/>
            <a:endParaRPr lang="zh-TW" altLang="en-US" sz="700" dirty="0">
              <a:solidFill>
                <a:srgbClr val="000000"/>
              </a:solidFill>
              <a:latin typeface="微软雅黑"/>
              <a:ea typeface="微软雅黑"/>
              <a:cs typeface="微软雅黑"/>
            </a:endParaRPr>
          </a:p>
        </p:txBody>
      </p:sp>
      <p:sp>
        <p:nvSpPr>
          <p:cNvPr id="114" name="文本框 113"/>
          <p:cNvSpPr txBox="1"/>
          <p:nvPr/>
        </p:nvSpPr>
        <p:spPr>
          <a:xfrm>
            <a:off x="8360949" y="3255681"/>
            <a:ext cx="1566307" cy="902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700" dirty="0">
                <a:solidFill>
                  <a:srgbClr val="000000"/>
                </a:solidFill>
                <a:latin typeface="微软雅黑"/>
                <a:ea typeface="微软雅黑"/>
                <a:cs typeface="微软雅黑"/>
              </a:rPr>
              <a:t>大数据计算引擎</a:t>
            </a:r>
            <a:endParaRPr lang="en-US" altLang="zh-CN" sz="700" dirty="0">
              <a:solidFill>
                <a:srgbClr val="000000"/>
              </a:solidFill>
              <a:latin typeface="微软雅黑"/>
              <a:ea typeface="微软雅黑"/>
              <a:cs typeface="微软雅黑"/>
            </a:endParaRPr>
          </a:p>
          <a:p>
            <a:pPr defTabSz="415393" latinLnBrk="1"/>
            <a:r>
              <a:rPr lang="zh-CN" altLang="en-US" sz="700" dirty="0">
                <a:solidFill>
                  <a:srgbClr val="000000"/>
                </a:solidFill>
                <a:latin typeface="微软雅黑"/>
                <a:ea typeface="微软雅黑"/>
                <a:cs typeface="微软雅黑"/>
              </a:rPr>
              <a:t>流计算引擎</a:t>
            </a:r>
          </a:p>
          <a:p>
            <a:pPr defTabSz="415393" latinLnBrk="1"/>
            <a:r>
              <a:rPr lang="zh-CN" altLang="en-US" sz="700" dirty="0">
                <a:solidFill>
                  <a:srgbClr val="000000"/>
                </a:solidFill>
                <a:latin typeface="微软雅黑"/>
                <a:ea typeface="微软雅黑"/>
                <a:cs typeface="微软雅黑"/>
              </a:rPr>
              <a:t>数据可视化报表</a:t>
            </a:r>
            <a:r>
              <a:rPr lang="en-US" altLang="zh-CN" sz="700" dirty="0">
                <a:solidFill>
                  <a:srgbClr val="000000"/>
                </a:solidFill>
                <a:latin typeface="微软雅黑"/>
                <a:ea typeface="微软雅黑"/>
                <a:cs typeface="微软雅黑"/>
              </a:rPr>
              <a:t>QUICKBI</a:t>
            </a:r>
          </a:p>
          <a:p>
            <a:pPr defTabSz="415393" latinLnBrk="1"/>
            <a:r>
              <a:rPr lang="zh-CN" altLang="en-US" sz="700" dirty="0">
                <a:solidFill>
                  <a:srgbClr val="000000"/>
                </a:solidFill>
                <a:latin typeface="微软雅黑"/>
                <a:ea typeface="微软雅黑"/>
                <a:cs typeface="微软雅黑"/>
              </a:rPr>
              <a:t>数据可视化大屏幕</a:t>
            </a:r>
            <a:r>
              <a:rPr lang="en-US" altLang="zh-CN" sz="700" dirty="0">
                <a:solidFill>
                  <a:srgbClr val="000000"/>
                </a:solidFill>
                <a:latin typeface="微软雅黑"/>
                <a:ea typeface="微软雅黑"/>
                <a:cs typeface="微软雅黑"/>
              </a:rPr>
              <a:t>DATAV</a:t>
            </a:r>
          </a:p>
          <a:p>
            <a:r>
              <a:rPr lang="zh-CN" altLang="en-US" sz="800" dirty="0"/>
              <a:t>大数据一体化研发平台</a:t>
            </a:r>
            <a:endParaRPr lang="en-US" altLang="zh-CN" sz="800" dirty="0"/>
          </a:p>
          <a:p>
            <a:pPr defTabSz="415393" latinLnBrk="1"/>
            <a:r>
              <a:rPr lang="zh-CN" altLang="en-US" sz="800" dirty="0">
                <a:solidFill>
                  <a:srgbClr val="000000"/>
                </a:solidFill>
                <a:latin typeface="微软雅黑"/>
                <a:ea typeface="微软雅黑"/>
                <a:cs typeface="微软雅黑"/>
              </a:rPr>
              <a:t>机器及深度学习服务</a:t>
            </a:r>
            <a:endParaRPr lang="en-US" altLang="zh-CN" sz="800" dirty="0">
              <a:solidFill>
                <a:srgbClr val="000000"/>
              </a:solidFill>
              <a:latin typeface="微软雅黑"/>
              <a:ea typeface="微软雅黑"/>
              <a:cs typeface="微软雅黑"/>
            </a:endParaRPr>
          </a:p>
          <a:p>
            <a:pPr defTabSz="415393" latinLnBrk="1"/>
            <a:r>
              <a:rPr lang="zh-CN" altLang="en-US" sz="800" dirty="0">
                <a:solidFill>
                  <a:srgbClr val="000000"/>
                </a:solidFill>
                <a:latin typeface="Heiti SC"/>
                <a:ea typeface="Heiti SC"/>
                <a:cs typeface="Heiti SC"/>
              </a:rPr>
              <a:t>数据算法运营管理</a:t>
            </a:r>
            <a:endParaRPr lang="zh-CN" altLang="en-US" sz="800" dirty="0">
              <a:solidFill>
                <a:srgbClr val="000000"/>
              </a:solidFill>
              <a:latin typeface="微软雅黑"/>
              <a:ea typeface="微软雅黑"/>
              <a:cs typeface="微软雅黑"/>
            </a:endParaRPr>
          </a:p>
        </p:txBody>
      </p:sp>
      <p:sp>
        <p:nvSpPr>
          <p:cNvPr id="115" name="文本框 114"/>
          <p:cNvSpPr txBox="1"/>
          <p:nvPr/>
        </p:nvSpPr>
        <p:spPr>
          <a:xfrm>
            <a:off x="8886911" y="2945200"/>
            <a:ext cx="1182919" cy="256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18958" rtlCol="0" anchor="ctr">
            <a:spAutoFit/>
          </a:bodyPr>
          <a:lstStyle/>
          <a:p>
            <a:pPr defTabSz="415393" latinLnBrk="1"/>
            <a:r>
              <a:rPr lang="zh-CN" altLang="en-US" sz="1000" dirty="0">
                <a:solidFill>
                  <a:srgbClr val="000000"/>
                </a:solidFill>
                <a:latin typeface="微软雅黑"/>
                <a:ea typeface="微软雅黑"/>
                <a:cs typeface="微软雅黑"/>
              </a:rPr>
              <a:t>大数据</a:t>
            </a:r>
          </a:p>
        </p:txBody>
      </p:sp>
      <p:sp>
        <p:nvSpPr>
          <p:cNvPr id="116" name="Shape 254"/>
          <p:cNvSpPr/>
          <p:nvPr/>
        </p:nvSpPr>
        <p:spPr>
          <a:xfrm>
            <a:off x="2533950" y="2942038"/>
            <a:ext cx="1917700" cy="283292"/>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defTabSz="410814"/>
            <a:endParaRPr sz="1600">
              <a:solidFill>
                <a:srgbClr val="000000"/>
              </a:solidFill>
              <a:latin typeface="微软雅黑"/>
              <a:ea typeface="微软雅黑"/>
              <a:cs typeface="微软雅黑"/>
            </a:endParaRPr>
          </a:p>
        </p:txBody>
      </p:sp>
      <p:sp>
        <p:nvSpPr>
          <p:cNvPr id="117" name="矩形 116"/>
          <p:cNvSpPr/>
          <p:nvPr/>
        </p:nvSpPr>
        <p:spPr>
          <a:xfrm>
            <a:off x="3160872" y="2998739"/>
            <a:ext cx="784410" cy="184448"/>
          </a:xfrm>
          <a:prstGeom prst="rect">
            <a:avLst/>
          </a:prstGeom>
        </p:spPr>
        <p:txBody>
          <a:bodyPr wrap="none" lIns="45512" tIns="22752" rIns="45512" bIns="22752">
            <a:spAutoFit/>
          </a:bodyPr>
          <a:lstStyle/>
          <a:p>
            <a:pPr defTabSz="415393" latinLnBrk="1"/>
            <a:r>
              <a:rPr lang="zh-CN" altLang="en-US" sz="900" dirty="0">
                <a:solidFill>
                  <a:srgbClr val="000000"/>
                </a:solidFill>
                <a:latin typeface="微软雅黑"/>
                <a:ea typeface="微软雅黑"/>
                <a:cs typeface="微软雅黑"/>
              </a:rPr>
              <a:t>公共服务组件</a:t>
            </a:r>
          </a:p>
        </p:txBody>
      </p:sp>
      <p:sp>
        <p:nvSpPr>
          <p:cNvPr id="118" name="矩形 117"/>
          <p:cNvSpPr/>
          <p:nvPr/>
        </p:nvSpPr>
        <p:spPr>
          <a:xfrm>
            <a:off x="2671585" y="3285614"/>
            <a:ext cx="1886285" cy="907723"/>
          </a:xfrm>
          <a:prstGeom prst="rect">
            <a:avLst/>
          </a:prstGeom>
        </p:spPr>
        <p:txBody>
          <a:bodyPr wrap="square" lIns="45512" tIns="22752" rIns="45512" bIns="22752">
            <a:spAutoFit/>
          </a:bodyPr>
          <a:lstStyle/>
          <a:p>
            <a:pPr defTabSz="410814"/>
            <a:r>
              <a:rPr lang="zh-CN" altLang="en-US" sz="800" dirty="0">
                <a:solidFill>
                  <a:srgbClr val="000000"/>
                </a:solidFill>
                <a:latin typeface="微软雅黑"/>
                <a:ea typeface="微软雅黑"/>
                <a:cs typeface="微软雅黑"/>
              </a:rPr>
              <a:t>云效</a:t>
            </a:r>
            <a:r>
              <a:rPr lang="en-US" altLang="zh-CN" sz="800" dirty="0" err="1">
                <a:solidFill>
                  <a:srgbClr val="000000"/>
                </a:solidFill>
                <a:latin typeface="微软雅黑"/>
                <a:ea typeface="微软雅黑"/>
                <a:cs typeface="微软雅黑"/>
              </a:rPr>
              <a:t>devops</a:t>
            </a:r>
            <a:r>
              <a:rPr lang="zh-CN" altLang="en-US" sz="800" dirty="0">
                <a:solidFill>
                  <a:srgbClr val="000000"/>
                </a:solidFill>
                <a:latin typeface="微软雅黑"/>
                <a:ea typeface="微软雅黑"/>
                <a:cs typeface="微软雅黑"/>
              </a:rPr>
              <a:t>平台</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移动研发平台</a:t>
            </a:r>
            <a:r>
              <a:rPr lang="en-US" altLang="zh-CN" sz="800" dirty="0">
                <a:solidFill>
                  <a:srgbClr val="000000"/>
                </a:solidFill>
                <a:latin typeface="微软雅黑"/>
                <a:ea typeface="微软雅黑"/>
                <a:cs typeface="微软雅黑"/>
              </a:rPr>
              <a:t>EMAS</a:t>
            </a:r>
          </a:p>
          <a:p>
            <a:pPr defTabSz="410814"/>
            <a:r>
              <a:rPr lang="zh-CN" altLang="en-US" sz="800" dirty="0">
                <a:solidFill>
                  <a:srgbClr val="000000"/>
                </a:solidFill>
                <a:latin typeface="微软雅黑"/>
                <a:ea typeface="微软雅黑"/>
                <a:cs typeface="微软雅黑"/>
              </a:rPr>
              <a:t>数据库和应用迁移</a:t>
            </a:r>
            <a:r>
              <a:rPr lang="en-US" altLang="zh-CN" sz="800" dirty="0">
                <a:solidFill>
                  <a:srgbClr val="000000"/>
                </a:solidFill>
                <a:latin typeface="微软雅黑"/>
                <a:ea typeface="微软雅黑"/>
                <a:cs typeface="微软雅黑"/>
              </a:rPr>
              <a:t>ADAM</a:t>
            </a:r>
          </a:p>
          <a:p>
            <a:pPr defTabSz="410814"/>
            <a:r>
              <a:rPr lang="zh-CN" altLang="en-US" sz="800" dirty="0">
                <a:solidFill>
                  <a:srgbClr val="000000"/>
                </a:solidFill>
                <a:latin typeface="微软雅黑"/>
                <a:ea typeface="微软雅黑"/>
                <a:cs typeface="微软雅黑"/>
              </a:rPr>
              <a:t>搜索引擎</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流程自动化机器人</a:t>
            </a:r>
            <a:endParaRPr lang="en-US" altLang="zh-CN" sz="800" dirty="0">
              <a:solidFill>
                <a:srgbClr val="000000"/>
              </a:solidFill>
              <a:latin typeface="微软雅黑"/>
              <a:ea typeface="微软雅黑"/>
              <a:cs typeface="微软雅黑"/>
            </a:endParaRPr>
          </a:p>
          <a:p>
            <a:pPr defTabSz="410814"/>
            <a:r>
              <a:rPr lang="zh-CN" altLang="en-US" sz="800" dirty="0">
                <a:solidFill>
                  <a:srgbClr val="000000"/>
                </a:solidFill>
                <a:latin typeface="微软雅黑"/>
                <a:ea typeface="微软雅黑"/>
                <a:cs typeface="微软雅黑"/>
              </a:rPr>
              <a:t>精准画像营销引擎</a:t>
            </a:r>
            <a:endParaRPr lang="en-US" altLang="zh-CN" sz="800" dirty="0">
              <a:solidFill>
                <a:srgbClr val="000000"/>
              </a:solidFill>
              <a:latin typeface="微软雅黑"/>
              <a:ea typeface="微软雅黑"/>
              <a:cs typeface="微软雅黑"/>
            </a:endParaRPr>
          </a:p>
          <a:p>
            <a:pPr defTabSz="410814"/>
            <a:endParaRPr lang="en-US" altLang="zh-CN" sz="800" dirty="0">
              <a:solidFill>
                <a:srgbClr val="000000"/>
              </a:solidFill>
              <a:latin typeface="微软雅黑"/>
              <a:ea typeface="微软雅黑"/>
              <a:cs typeface="微软雅黑"/>
            </a:endParaRPr>
          </a:p>
        </p:txBody>
      </p:sp>
      <p:sp>
        <p:nvSpPr>
          <p:cNvPr id="119" name="Shape 254"/>
          <p:cNvSpPr/>
          <p:nvPr/>
        </p:nvSpPr>
        <p:spPr>
          <a:xfrm>
            <a:off x="1622460" y="1382905"/>
            <a:ext cx="800100"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120" name="矩形 119"/>
          <p:cNvSpPr/>
          <p:nvPr/>
        </p:nvSpPr>
        <p:spPr>
          <a:xfrm>
            <a:off x="1727501" y="1511111"/>
            <a:ext cx="631559"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云盾安全</a:t>
            </a:r>
          </a:p>
        </p:txBody>
      </p:sp>
      <p:sp>
        <p:nvSpPr>
          <p:cNvPr id="121" name="矩形 120"/>
          <p:cNvSpPr/>
          <p:nvPr/>
        </p:nvSpPr>
        <p:spPr>
          <a:xfrm>
            <a:off x="1727501" y="2118690"/>
            <a:ext cx="631559"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en-US" altLang="zh-CN" sz="800" dirty="0" err="1">
                <a:solidFill>
                  <a:schemeClr val="tx1"/>
                </a:solidFill>
              </a:rPr>
              <a:t>Ddos</a:t>
            </a:r>
            <a:endParaRPr kumimoji="1" lang="en-US" altLang="zh-CN" sz="800" dirty="0">
              <a:solidFill>
                <a:schemeClr val="tx1"/>
              </a:solidFill>
            </a:endParaRPr>
          </a:p>
          <a:p>
            <a:pPr algn="ctr"/>
            <a:r>
              <a:rPr kumimoji="1" lang="zh-CN" altLang="en-US" sz="800" dirty="0">
                <a:solidFill>
                  <a:schemeClr val="tx1"/>
                </a:solidFill>
              </a:rPr>
              <a:t>清洗</a:t>
            </a:r>
          </a:p>
        </p:txBody>
      </p:sp>
      <p:sp>
        <p:nvSpPr>
          <p:cNvPr id="122" name="矩形 121"/>
          <p:cNvSpPr/>
          <p:nvPr/>
        </p:nvSpPr>
        <p:spPr>
          <a:xfrm>
            <a:off x="1727501" y="2577285"/>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en-US" altLang="zh-CN" sz="800" dirty="0">
                <a:solidFill>
                  <a:schemeClr val="tx1"/>
                </a:solidFill>
              </a:rPr>
              <a:t>Web</a:t>
            </a:r>
            <a:r>
              <a:rPr kumimoji="1" lang="zh-CN" altLang="en-US" sz="800" dirty="0">
                <a:solidFill>
                  <a:schemeClr val="tx1"/>
                </a:solidFill>
              </a:rPr>
              <a:t>应用防火墙</a:t>
            </a:r>
          </a:p>
        </p:txBody>
      </p:sp>
      <p:sp>
        <p:nvSpPr>
          <p:cNvPr id="123" name="矩形 122"/>
          <p:cNvSpPr/>
          <p:nvPr/>
        </p:nvSpPr>
        <p:spPr>
          <a:xfrm>
            <a:off x="1727501" y="3006916"/>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云防火墙</a:t>
            </a:r>
          </a:p>
        </p:txBody>
      </p:sp>
      <p:sp>
        <p:nvSpPr>
          <p:cNvPr id="124" name="矩形 123"/>
          <p:cNvSpPr/>
          <p:nvPr/>
        </p:nvSpPr>
        <p:spPr>
          <a:xfrm>
            <a:off x="1727501" y="3434884"/>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态势感知</a:t>
            </a:r>
          </a:p>
        </p:txBody>
      </p:sp>
      <p:sp>
        <p:nvSpPr>
          <p:cNvPr id="125" name="矩形 124"/>
          <p:cNvSpPr/>
          <p:nvPr/>
        </p:nvSpPr>
        <p:spPr>
          <a:xfrm>
            <a:off x="1727500" y="3852130"/>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安骑士</a:t>
            </a:r>
          </a:p>
        </p:txBody>
      </p:sp>
      <p:sp>
        <p:nvSpPr>
          <p:cNvPr id="126" name="矩形 125"/>
          <p:cNvSpPr/>
          <p:nvPr/>
        </p:nvSpPr>
        <p:spPr>
          <a:xfrm>
            <a:off x="1727500" y="4269584"/>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云盾</a:t>
            </a:r>
            <a:endParaRPr kumimoji="1" lang="en-US" altLang="zh-CN" sz="800" dirty="0">
              <a:solidFill>
                <a:schemeClr val="tx1"/>
              </a:solidFill>
            </a:endParaRPr>
          </a:p>
          <a:p>
            <a:pPr algn="ctr"/>
            <a:r>
              <a:rPr kumimoji="1" lang="zh-CN" altLang="en-US" sz="800" dirty="0">
                <a:solidFill>
                  <a:schemeClr val="tx1"/>
                </a:solidFill>
              </a:rPr>
              <a:t>堡垒机</a:t>
            </a:r>
          </a:p>
        </p:txBody>
      </p:sp>
      <p:sp>
        <p:nvSpPr>
          <p:cNvPr id="127" name="矩形 126"/>
          <p:cNvSpPr/>
          <p:nvPr/>
        </p:nvSpPr>
        <p:spPr>
          <a:xfrm>
            <a:off x="1727500" y="4684408"/>
            <a:ext cx="631560" cy="352543"/>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流量安全监控</a:t>
            </a:r>
          </a:p>
        </p:txBody>
      </p:sp>
      <p:cxnSp>
        <p:nvCxnSpPr>
          <p:cNvPr id="128" name="直线连接符 127"/>
          <p:cNvCxnSpPr/>
          <p:nvPr/>
        </p:nvCxnSpPr>
        <p:spPr>
          <a:xfrm>
            <a:off x="10069830" y="2890334"/>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9" name="直线连接符 128"/>
          <p:cNvCxnSpPr/>
          <p:nvPr/>
        </p:nvCxnSpPr>
        <p:spPr>
          <a:xfrm>
            <a:off x="10069830" y="4313075"/>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0" name="直线连接符 129"/>
          <p:cNvCxnSpPr/>
          <p:nvPr/>
        </p:nvCxnSpPr>
        <p:spPr>
          <a:xfrm>
            <a:off x="10053255" y="5689695"/>
            <a:ext cx="1692883"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1" name="文本框 130"/>
          <p:cNvSpPr txBox="1"/>
          <p:nvPr/>
        </p:nvSpPr>
        <p:spPr>
          <a:xfrm>
            <a:off x="10332316" y="2577285"/>
            <a:ext cx="595235"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SAAS</a:t>
            </a:r>
          </a:p>
        </p:txBody>
      </p:sp>
      <p:sp>
        <p:nvSpPr>
          <p:cNvPr id="132" name="文本框 131"/>
          <p:cNvSpPr txBox="1"/>
          <p:nvPr/>
        </p:nvSpPr>
        <p:spPr>
          <a:xfrm>
            <a:off x="10348286" y="3992585"/>
            <a:ext cx="583814"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PAAS</a:t>
            </a:r>
          </a:p>
        </p:txBody>
      </p:sp>
      <p:sp>
        <p:nvSpPr>
          <p:cNvPr id="133" name="文本框 132"/>
          <p:cNvSpPr txBox="1"/>
          <p:nvPr/>
        </p:nvSpPr>
        <p:spPr>
          <a:xfrm>
            <a:off x="10364257" y="5381319"/>
            <a:ext cx="535348" cy="276999"/>
          </a:xfrm>
          <a:prstGeom prst="rect">
            <a:avLst/>
          </a:prstGeom>
          <a:noFill/>
        </p:spPr>
        <p:txBody>
          <a:bodyPr wrap="none" lIns="91440" tIns="45720" rIns="91440" bIns="45720" rtlCol="0">
            <a:spAutoFit/>
          </a:bodyPr>
          <a:lstStyle>
            <a:defPPr>
              <a:defRPr lang="zh-CN"/>
            </a:defPPr>
            <a:lvl1pPr>
              <a:defRPr kumimoji="1" sz="2800">
                <a:latin typeface="微软雅黑" panose="020B0503020204020204" pitchFamily="34" charset="-122"/>
                <a:ea typeface="微软雅黑" panose="020B0503020204020204" pitchFamily="34" charset="-122"/>
                <a:cs typeface="SimHei" charset="-122"/>
              </a:defRPr>
            </a:lvl1pPr>
          </a:lstStyle>
          <a:p>
            <a:r>
              <a:rPr lang="en-US" altLang="zh-CN" sz="1200" dirty="0">
                <a:solidFill>
                  <a:srgbClr val="000000"/>
                </a:solidFill>
                <a:latin typeface="苹方 粗体" panose="020B0600000000000000" pitchFamily="34" charset="-122"/>
                <a:ea typeface="苹方 粗体" panose="020B0600000000000000" pitchFamily="34" charset="-122"/>
              </a:rPr>
              <a:t>IAAS</a:t>
            </a:r>
          </a:p>
        </p:txBody>
      </p:sp>
      <p:sp>
        <p:nvSpPr>
          <p:cNvPr id="134" name="Shape 254"/>
          <p:cNvSpPr/>
          <p:nvPr/>
        </p:nvSpPr>
        <p:spPr>
          <a:xfrm>
            <a:off x="914400" y="1382905"/>
            <a:ext cx="674194"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135" name="矩形 134"/>
          <p:cNvSpPr/>
          <p:nvPr/>
        </p:nvSpPr>
        <p:spPr>
          <a:xfrm>
            <a:off x="1092500" y="1511111"/>
            <a:ext cx="631559" cy="184448"/>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容灾</a:t>
            </a:r>
          </a:p>
        </p:txBody>
      </p:sp>
      <p:sp>
        <p:nvSpPr>
          <p:cNvPr id="136" name="矩形 135"/>
          <p:cNvSpPr/>
          <p:nvPr/>
        </p:nvSpPr>
        <p:spPr>
          <a:xfrm>
            <a:off x="1041700" y="2051418"/>
            <a:ext cx="417546" cy="130804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同城双活</a:t>
            </a:r>
          </a:p>
        </p:txBody>
      </p:sp>
      <p:sp>
        <p:nvSpPr>
          <p:cNvPr id="137" name="矩形 136"/>
          <p:cNvSpPr/>
          <p:nvPr/>
        </p:nvSpPr>
        <p:spPr>
          <a:xfrm>
            <a:off x="1041700" y="3603876"/>
            <a:ext cx="417546" cy="143307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异地多活</a:t>
            </a:r>
            <a:endParaRPr kumimoji="1" lang="en-US" altLang="zh-CN" sz="800" dirty="0">
              <a:solidFill>
                <a:schemeClr val="tx1"/>
              </a:solidFill>
            </a:endParaRPr>
          </a:p>
        </p:txBody>
      </p:sp>
      <p:sp>
        <p:nvSpPr>
          <p:cNvPr id="138" name="Shape 254"/>
          <p:cNvSpPr/>
          <p:nvPr/>
        </p:nvSpPr>
        <p:spPr>
          <a:xfrm>
            <a:off x="304800" y="1382905"/>
            <a:ext cx="584200" cy="4306791"/>
          </a:xfrm>
          <a:prstGeom prst="rect">
            <a:avLst/>
          </a:prstGeom>
          <a:solidFill>
            <a:srgbClr val="009EE0"/>
          </a:solidFill>
          <a:ln w="12700" cap="flat">
            <a:noFill/>
            <a:miter lim="400000"/>
          </a:ln>
          <a:effectLst>
            <a:outerShdw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5" tIns="25285" rIns="25285" bIns="25285" numCol="1" spcCol="18958" rtlCol="0" anchor="ctr">
            <a:noAutofit/>
          </a:bodyPr>
          <a:lstStyle/>
          <a:p>
            <a:pPr algn="ctr" defTabSz="410814"/>
            <a:endParaRPr sz="1600" dirty="0">
              <a:solidFill>
                <a:srgbClr val="000000"/>
              </a:solidFill>
              <a:latin typeface="微软雅黑"/>
              <a:ea typeface="微软雅黑"/>
              <a:cs typeface="微软雅黑"/>
            </a:endParaRPr>
          </a:p>
        </p:txBody>
      </p:sp>
      <p:sp>
        <p:nvSpPr>
          <p:cNvPr id="139" name="矩形 138"/>
          <p:cNvSpPr/>
          <p:nvPr/>
        </p:nvSpPr>
        <p:spPr>
          <a:xfrm>
            <a:off x="448242" y="1485075"/>
            <a:ext cx="631559" cy="322947"/>
          </a:xfrm>
          <a:prstGeom prst="rect">
            <a:avLst/>
          </a:prstGeom>
        </p:spPr>
        <p:txBody>
          <a:bodyPr wrap="square" lIns="45512" tIns="22752" rIns="45512" bIns="22752">
            <a:spAutoFit/>
          </a:bodyPr>
          <a:lstStyle/>
          <a:p>
            <a:pPr defTabSz="415393" latinLnBrk="1"/>
            <a:r>
              <a:rPr lang="zh-CN" altLang="en-US" sz="900" dirty="0">
                <a:solidFill>
                  <a:srgbClr val="000000"/>
                </a:solidFill>
                <a:latin typeface="微软雅黑"/>
                <a:ea typeface="微软雅黑"/>
                <a:cs typeface="微软雅黑"/>
              </a:rPr>
              <a:t>技术</a:t>
            </a:r>
            <a:endParaRPr lang="en-US" altLang="zh-CN" sz="900" dirty="0">
              <a:solidFill>
                <a:srgbClr val="000000"/>
              </a:solidFill>
              <a:latin typeface="微软雅黑"/>
              <a:ea typeface="微软雅黑"/>
              <a:cs typeface="微软雅黑"/>
            </a:endParaRPr>
          </a:p>
          <a:p>
            <a:pPr defTabSz="415393" latinLnBrk="1"/>
            <a:r>
              <a:rPr lang="zh-CN" altLang="en-US" sz="900" dirty="0">
                <a:solidFill>
                  <a:srgbClr val="000000"/>
                </a:solidFill>
                <a:latin typeface="微软雅黑"/>
                <a:ea typeface="微软雅黑"/>
                <a:cs typeface="微软雅黑"/>
              </a:rPr>
              <a:t>咨询</a:t>
            </a:r>
          </a:p>
        </p:txBody>
      </p:sp>
      <p:sp>
        <p:nvSpPr>
          <p:cNvPr id="140" name="矩形 139"/>
          <p:cNvSpPr/>
          <p:nvPr/>
        </p:nvSpPr>
        <p:spPr>
          <a:xfrm>
            <a:off x="408887" y="2051418"/>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迁云咨询</a:t>
            </a:r>
          </a:p>
        </p:txBody>
      </p:sp>
      <p:sp>
        <p:nvSpPr>
          <p:cNvPr id="141" name="矩形 140"/>
          <p:cNvSpPr/>
          <p:nvPr/>
        </p:nvSpPr>
        <p:spPr>
          <a:xfrm>
            <a:off x="408887" y="2826620"/>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架构咨询</a:t>
            </a:r>
          </a:p>
        </p:txBody>
      </p:sp>
      <p:sp>
        <p:nvSpPr>
          <p:cNvPr id="142" name="矩形 141"/>
          <p:cNvSpPr/>
          <p:nvPr/>
        </p:nvSpPr>
        <p:spPr>
          <a:xfrm>
            <a:off x="408887" y="3603877"/>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数据咨询</a:t>
            </a:r>
          </a:p>
        </p:txBody>
      </p:sp>
      <p:sp>
        <p:nvSpPr>
          <p:cNvPr id="143" name="矩形 142"/>
          <p:cNvSpPr/>
          <p:nvPr/>
        </p:nvSpPr>
        <p:spPr>
          <a:xfrm>
            <a:off x="408887" y="4371904"/>
            <a:ext cx="417546" cy="70213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kumimoji="1" lang="zh-CN" altLang="en-US" sz="800" dirty="0">
                <a:solidFill>
                  <a:schemeClr val="tx1"/>
                </a:solidFill>
              </a:rPr>
              <a:t>开发咨询</a:t>
            </a:r>
          </a:p>
        </p:txBody>
      </p:sp>
      <p:sp>
        <p:nvSpPr>
          <p:cNvPr id="5" name="Shape 349">
            <a:extLst>
              <a:ext uri="{FF2B5EF4-FFF2-40B4-BE49-F238E27FC236}">
                <a16:creationId xmlns="" xmlns:a16="http://schemas.microsoft.com/office/drawing/2014/main" id="{98615758-689F-0C42-AE7F-9A301551EDD1}"/>
              </a:ext>
            </a:extLst>
          </p:cNvPr>
          <p:cNvSpPr/>
          <p:nvPr/>
        </p:nvSpPr>
        <p:spPr>
          <a:xfrm>
            <a:off x="326454" y="208987"/>
            <a:ext cx="10640802"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en-US" altLang="zh-CN" sz="2700" spc="116" dirty="0">
                <a:solidFill>
                  <a:srgbClr val="181818"/>
                </a:solidFill>
                <a:latin typeface="Microsoft YaHei" panose="020B0503020204020204" pitchFamily="34" charset="-122"/>
                <a:ea typeface="Microsoft YaHei" panose="020B0503020204020204" pitchFamily="34" charset="-122"/>
                <a:cs typeface="FZLanTingHei-M-GBK"/>
              </a:rPr>
              <a:t>19</a:t>
            </a: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年迅速构建完</a:t>
            </a:r>
            <a:r>
              <a:rPr lang="zh-CN" altLang="en-US" sz="2700" spc="116" dirty="0" smtClean="0">
                <a:solidFill>
                  <a:srgbClr val="181818"/>
                </a:solidFill>
                <a:latin typeface="Microsoft YaHei" panose="020B0503020204020204" pitchFamily="34" charset="-122"/>
                <a:ea typeface="Microsoft YaHei" panose="020B0503020204020204" pitchFamily="34" charset="-122"/>
                <a:cs typeface="FZLanTingHei-M-GBK"/>
              </a:rPr>
              <a:t>整的云服务、独立自主运营能力</a:t>
            </a:r>
            <a:r>
              <a:rPr lang="zh-CN" altLang="zh-CN" sz="2700" spc="116" dirty="0">
                <a:solidFill>
                  <a:srgbClr val="181818"/>
                </a:solidFill>
                <a:latin typeface="Microsoft YaHei" panose="020B0503020204020204" pitchFamily="34" charset="-122"/>
                <a:ea typeface="Microsoft YaHei" panose="020B0503020204020204" pitchFamily="34" charset="-122"/>
                <a:cs typeface="FZLanTingHei-M-GBK"/>
              </a:rPr>
              <a:t>、</a:t>
            </a:r>
            <a:r>
              <a:rPr lang="zh-CN" altLang="en-US" sz="2700" spc="116" dirty="0" smtClean="0">
                <a:solidFill>
                  <a:srgbClr val="181818"/>
                </a:solidFill>
                <a:latin typeface="Microsoft YaHei" panose="020B0503020204020204" pitchFamily="34" charset="-122"/>
                <a:ea typeface="Microsoft YaHei" panose="020B0503020204020204" pitchFamily="34" charset="-122"/>
                <a:cs typeface="FZLanTingHei-M-GBK"/>
              </a:rPr>
              <a:t>有效支撑应</a:t>
            </a: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用</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sp>
        <p:nvSpPr>
          <p:cNvPr id="2" name="矩形 1"/>
          <p:cNvSpPr/>
          <p:nvPr/>
        </p:nvSpPr>
        <p:spPr>
          <a:xfrm>
            <a:off x="2743200" y="4588943"/>
            <a:ext cx="7416800" cy="17949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6" name="矩形 5"/>
          <p:cNvSpPr/>
          <p:nvPr/>
        </p:nvSpPr>
        <p:spPr>
          <a:xfrm>
            <a:off x="4538143" y="2760133"/>
            <a:ext cx="1642533" cy="1659466"/>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7" name="矩形 6"/>
          <p:cNvSpPr/>
          <p:nvPr/>
        </p:nvSpPr>
        <p:spPr>
          <a:xfrm>
            <a:off x="8229609" y="2743200"/>
            <a:ext cx="1642533" cy="1659466"/>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8" name="矩形 7"/>
          <p:cNvSpPr/>
          <p:nvPr/>
        </p:nvSpPr>
        <p:spPr>
          <a:xfrm>
            <a:off x="1744134" y="1066804"/>
            <a:ext cx="812800" cy="53509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
        <p:nvSpPr>
          <p:cNvPr id="9" name="矩形 8"/>
          <p:cNvSpPr/>
          <p:nvPr/>
        </p:nvSpPr>
        <p:spPr>
          <a:xfrm>
            <a:off x="965201" y="1016003"/>
            <a:ext cx="677332" cy="5426502"/>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kumimoji="1" lang="zh-CN" altLang="en-US"/>
          </a:p>
        </p:txBody>
      </p:sp>
    </p:spTree>
    <p:extLst>
      <p:ext uri="{BB962C8B-B14F-4D97-AF65-F5344CB8AC3E}">
        <p14:creationId xmlns:p14="http://schemas.microsoft.com/office/powerpoint/2010/main" val="823287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03042" y="1045741"/>
            <a:ext cx="4933090" cy="5270716"/>
          </a:xfrm>
          <a:prstGeom prst="rect">
            <a:avLst/>
          </a:prstGeom>
        </p:spPr>
      </p:pic>
      <p:pic>
        <p:nvPicPr>
          <p:cNvPr id="7" name="图片 6"/>
          <p:cNvPicPr>
            <a:picLocks noChangeAspect="1"/>
          </p:cNvPicPr>
          <p:nvPr/>
        </p:nvPicPr>
        <p:blipFill>
          <a:blip/>
          <a:stretch>
            <a:fillRect/>
          </a:stretch>
        </p:blipFill>
        <p:spPr>
          <a:xfrm>
            <a:off x="6093256" y="1064414"/>
            <a:ext cx="5303287" cy="5293108"/>
          </a:xfrm>
          <a:prstGeom prst="rect">
            <a:avLst/>
          </a:prstGeom>
        </p:spPr>
      </p:pic>
      <p:sp>
        <p:nvSpPr>
          <p:cNvPr id="8" name="Shape 349">
            <a:extLst>
              <a:ext uri="{FF2B5EF4-FFF2-40B4-BE49-F238E27FC236}">
                <a16:creationId xmlns="" xmlns:a16="http://schemas.microsoft.com/office/drawing/2014/main" id="{98615758-689F-0C42-AE7F-9A301551EDD1}"/>
              </a:ext>
            </a:extLst>
          </p:cNvPr>
          <p:cNvSpPr/>
          <p:nvPr/>
        </p:nvSpPr>
        <p:spPr>
          <a:xfrm>
            <a:off x="306293" y="139160"/>
            <a:ext cx="9841763" cy="53604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技术选型分析</a:t>
            </a:r>
            <a:endParaRPr sz="2700" dirty="0">
              <a:solidFill>
                <a:srgbClr val="181818"/>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3283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目录</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5" name="标题 1">
            <a:extLst>
              <a:ext uri="{FF2B5EF4-FFF2-40B4-BE49-F238E27FC236}">
                <a16:creationId xmlns="" xmlns:a16="http://schemas.microsoft.com/office/drawing/2014/main" id="{F31BD122-F3A0-A146-A9ED-414D9701649E}"/>
              </a:ext>
            </a:extLst>
          </p:cNvPr>
          <p:cNvSpPr txBox="1">
            <a:spLocks/>
          </p:cNvSpPr>
          <p:nvPr/>
        </p:nvSpPr>
        <p:spPr>
          <a:xfrm>
            <a:off x="2525176" y="1231990"/>
            <a:ext cx="7419481" cy="3724640"/>
          </a:xfrm>
          <a:prstGeom prst="rect">
            <a:avLst/>
          </a:prstGeom>
          <a:ln w="3175">
            <a:miter lim="400000"/>
          </a:ln>
          <a:extLst>
            <a:ext uri="{C572A759-6A51-4108-AA02-DFA0A04FC94B}">
              <ma14:wrappingTextBoxFlag xmlns:ma14="http://schemas.microsoft.com/office/mac/drawingml/2011/main" xmlns="" val="1"/>
            </a:ext>
          </a:extLst>
        </p:spPr>
        <p:txBody>
          <a:bodyPr lIns="50434" tIns="50434" rIns="50434" bIns="50434" anchor="ctr">
            <a:noAutofit/>
          </a:bodyPr>
          <a:lstStyle>
            <a:lvl1pPr marL="0" marR="0" indent="0" algn="l" defTabSz="397028" rtl="0" latinLnBrk="0">
              <a:lnSpc>
                <a:spcPct val="100000"/>
              </a:lnSpc>
              <a:spcBef>
                <a:spcPts val="0"/>
              </a:spcBef>
              <a:spcAft>
                <a:spcPts val="0"/>
              </a:spcAft>
              <a:buClrTx/>
              <a:buSzTx/>
              <a:buFontTx/>
              <a:buNone/>
              <a:tabLst/>
              <a:defRPr sz="3877" b="0" i="0" u="none" strike="noStrike" cap="none" spc="0" baseline="0">
                <a:ln>
                  <a:noFill/>
                </a:ln>
                <a:solidFill>
                  <a:srgbClr val="FFFFFF"/>
                </a:solidFill>
                <a:uFillTx/>
                <a:latin typeface="+mn-lt"/>
                <a:ea typeface="+mn-ea"/>
                <a:cs typeface="+mn-cs"/>
                <a:sym typeface="Helvetica Light"/>
              </a:defRPr>
            </a:lvl1pPr>
            <a:lvl2pPr marL="0" marR="0" indent="109943"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2pPr>
            <a:lvl3pPr marL="0" marR="0" indent="219890"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3pPr>
            <a:lvl4pPr marL="0" marR="0" indent="329839"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4pPr>
            <a:lvl5pPr marL="0" marR="0" indent="43978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5pPr>
            <a:lvl6pPr marL="0" marR="0" indent="54973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6pPr>
            <a:lvl7pPr marL="0" marR="0" indent="659672"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7pPr>
            <a:lvl8pPr marL="0" marR="0" indent="76961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8pPr>
            <a:lvl9pPr marL="0" marR="0" indent="87956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9pPr>
          </a:lstStyle>
          <a:p>
            <a:pPr marL="457200" indent="-457200">
              <a:lnSpc>
                <a:spcPct val="250000"/>
              </a:lnSpc>
              <a:buFont typeface="+mj-lt"/>
              <a:buAutoNum type="arabicPeriod"/>
            </a:pPr>
            <a:r>
              <a:rPr kumimoji="1" lang="zh-CN" altLang="en-US" sz="2400" b="1" dirty="0">
                <a:solidFill>
                  <a:schemeClr val="tx1"/>
                </a:solidFill>
              </a:rPr>
              <a:t>阿里巴巴对泛在电力物联网的理解</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国网公司企业中台建设策略、重点及演进路线思考</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企业中台建设所需技术支撑体系的建议</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rgbClr val="FF6200"/>
                </a:solidFill>
              </a:rPr>
              <a:t>详细技术交流及演示（</a:t>
            </a:r>
            <a:r>
              <a:rPr kumimoji="1" lang="en-US" altLang="zh-CN" sz="2400" b="1" dirty="0">
                <a:solidFill>
                  <a:srgbClr val="FF6200"/>
                </a:solidFill>
              </a:rPr>
              <a:t>Q&amp;A</a:t>
            </a:r>
            <a:r>
              <a:rPr kumimoji="1" lang="zh-CN" altLang="en-US" sz="2400" b="1" dirty="0">
                <a:solidFill>
                  <a:schemeClr val="tx1"/>
                </a:solidFill>
              </a:rPr>
              <a:t>）</a:t>
            </a:r>
          </a:p>
        </p:txBody>
      </p:sp>
    </p:spTree>
    <p:extLst>
      <p:ext uri="{BB962C8B-B14F-4D97-AF65-F5344CB8AC3E}">
        <p14:creationId xmlns:p14="http://schemas.microsoft.com/office/powerpoint/2010/main" val="170483656"/>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21615434-81EC-6D4B-834D-0209559A8BC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 xmlns:a16="http://schemas.microsoft.com/office/drawing/2014/main" id="{33DB0E22-0191-8444-B19A-CD2DC8EE4825}"/>
              </a:ext>
            </a:extLst>
          </p:cNvPr>
          <p:cNvPicPr>
            <a:picLocks noChangeAspect="1"/>
          </p:cNvPicPr>
          <p:nvPr/>
        </p:nvPicPr>
        <p:blipFill>
          <a:blip/>
          <a:stretch>
            <a:fillRect/>
          </a:stretch>
        </p:blipFill>
        <p:spPr>
          <a:xfrm>
            <a:off x="4434392" y="2988634"/>
            <a:ext cx="3323217" cy="880732"/>
          </a:xfrm>
          <a:prstGeom prst="rect">
            <a:avLst/>
          </a:prstGeom>
          <a:noFill/>
        </p:spPr>
      </p:pic>
      <p:sp>
        <p:nvSpPr>
          <p:cNvPr id="8" name="文本框 7">
            <a:extLst>
              <a:ext uri="{FF2B5EF4-FFF2-40B4-BE49-F238E27FC236}">
                <a16:creationId xmlns="" xmlns:a16="http://schemas.microsoft.com/office/drawing/2014/main" id="{6388B50E-EA18-4144-B7CE-15C095E858AF}"/>
              </a:ext>
            </a:extLst>
          </p:cNvPr>
          <p:cNvSpPr txBox="1"/>
          <p:nvPr/>
        </p:nvSpPr>
        <p:spPr>
          <a:xfrm>
            <a:off x="12763223" y="5712901"/>
            <a:ext cx="51361"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zh-CN" altLang="en-US" sz="2500" dirty="0">
              <a:solidFill>
                <a:srgbClr val="000000"/>
              </a:solidFill>
              <a:sym typeface="Helvetica Light"/>
            </a:endParaRPr>
          </a:p>
        </p:txBody>
      </p:sp>
    </p:spTree>
    <p:extLst>
      <p:ext uri="{BB962C8B-B14F-4D97-AF65-F5344CB8AC3E}">
        <p14:creationId xmlns:p14="http://schemas.microsoft.com/office/powerpoint/2010/main" val="3603424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49">
            <a:extLst>
              <a:ext uri="{FF2B5EF4-FFF2-40B4-BE49-F238E27FC236}">
                <a16:creationId xmlns="" xmlns:a16="http://schemas.microsoft.com/office/drawing/2014/main" id="{98615758-689F-0C42-AE7F-9A301551EDD1}"/>
              </a:ext>
            </a:extLst>
          </p:cNvPr>
          <p:cNvSpPr/>
          <p:nvPr/>
        </p:nvSpPr>
        <p:spPr>
          <a:xfrm>
            <a:off x="484381" y="78377"/>
            <a:ext cx="8920876" cy="1048492"/>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企业中台建设是加快推动企业资源重心向市场化竞争业务转移的重要手段</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grpSp>
        <p:nvGrpSpPr>
          <p:cNvPr id="6" name="组 78"/>
          <p:cNvGrpSpPr/>
          <p:nvPr/>
        </p:nvGrpSpPr>
        <p:grpSpPr>
          <a:xfrm>
            <a:off x="375234" y="2029911"/>
            <a:ext cx="11420535" cy="4689583"/>
            <a:chOff x="210567" y="789919"/>
            <a:chExt cx="11784093" cy="5888536"/>
          </a:xfrm>
        </p:grpSpPr>
        <p:grpSp>
          <p:nvGrpSpPr>
            <p:cNvPr id="7" name="组合 1"/>
            <p:cNvGrpSpPr/>
            <p:nvPr/>
          </p:nvGrpSpPr>
          <p:grpSpPr>
            <a:xfrm>
              <a:off x="420352" y="789919"/>
              <a:ext cx="11385718" cy="2851766"/>
              <a:chOff x="315263" y="592438"/>
              <a:chExt cx="8539289" cy="2463572"/>
            </a:xfrm>
          </p:grpSpPr>
          <p:pic>
            <p:nvPicPr>
              <p:cNvPr id="31" name="图片 30"/>
              <p:cNvPicPr>
                <a:picLocks noChangeAspect="1"/>
              </p:cNvPicPr>
              <p:nvPr/>
            </p:nvPicPr>
            <p:blipFill>
              <a:blip r:embed="rId3" cstate="print"/>
              <a:stretch>
                <a:fillRect/>
              </a:stretch>
            </p:blipFill>
            <p:spPr>
              <a:xfrm>
                <a:off x="315263" y="621592"/>
                <a:ext cx="8539289" cy="2306651"/>
              </a:xfrm>
              <a:prstGeom prst="rect">
                <a:avLst/>
              </a:prstGeom>
            </p:spPr>
          </p:pic>
          <p:sp>
            <p:nvSpPr>
              <p:cNvPr id="32" name="文本框 31"/>
              <p:cNvSpPr txBox="1"/>
              <p:nvPr/>
            </p:nvSpPr>
            <p:spPr>
              <a:xfrm>
                <a:off x="320331" y="1600130"/>
                <a:ext cx="54980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客户用能</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需求</a:t>
                </a:r>
              </a:p>
            </p:txBody>
          </p:sp>
          <p:sp>
            <p:nvSpPr>
              <p:cNvPr id="33" name="文本框 32"/>
              <p:cNvSpPr txBox="1"/>
              <p:nvPr/>
            </p:nvSpPr>
            <p:spPr>
              <a:xfrm>
                <a:off x="902318" y="1315546"/>
                <a:ext cx="599421" cy="600942"/>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主动</a:t>
                </a:r>
                <a:r>
                  <a:rPr lang="en-US" altLang="zh-CN" sz="1000" b="1" dirty="0">
                    <a:solidFill>
                      <a:prstClr val="black"/>
                    </a:solidFill>
                    <a:latin typeface="微软雅黑" panose="020B0503020204020204" pitchFamily="34" charset="-122"/>
                    <a:ea typeface="微软雅黑" panose="020B0503020204020204" pitchFamily="34" charset="-122"/>
                  </a:rPr>
                  <a:t>/</a:t>
                </a:r>
                <a:r>
                  <a:rPr lang="zh-CN" altLang="en-US" sz="1000" b="1" dirty="0">
                    <a:solidFill>
                      <a:prstClr val="black"/>
                    </a:solidFill>
                    <a:latin typeface="微软雅黑" panose="020B0503020204020204" pitchFamily="34" charset="-122"/>
                    <a:ea typeface="微软雅黑" panose="020B0503020204020204" pitchFamily="34" charset="-122"/>
                  </a:rPr>
                  <a:t>被动</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多渠道</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获得信息</a:t>
                </a:r>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661" y="1015458"/>
                <a:ext cx="245368" cy="227617"/>
              </a:xfrm>
              <a:prstGeom prst="rect">
                <a:avLst/>
              </a:prstGeom>
            </p:spPr>
          </p:pic>
          <p:sp>
            <p:nvSpPr>
              <p:cNvPr id="35" name="文本框 34"/>
              <p:cNvSpPr txBox="1"/>
              <p:nvPr/>
            </p:nvSpPr>
            <p:spPr>
              <a:xfrm>
                <a:off x="1398767" y="1126188"/>
                <a:ext cx="73836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“网上国网”</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了解产品</a:t>
                </a:r>
              </a:p>
            </p:txBody>
          </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2406" y="838695"/>
                <a:ext cx="245368" cy="227617"/>
              </a:xfrm>
              <a:prstGeom prst="rect">
                <a:avLst/>
              </a:prstGeom>
            </p:spPr>
          </p:pic>
          <p:sp>
            <p:nvSpPr>
              <p:cNvPr id="37" name="文本框 36"/>
              <p:cNvSpPr txBox="1"/>
              <p:nvPr/>
            </p:nvSpPr>
            <p:spPr>
              <a:xfrm>
                <a:off x="2222971" y="760065"/>
                <a:ext cx="559725" cy="434014"/>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注册账户</a:t>
                </a:r>
                <a:endParaRPr lang="en-US" altLang="zh-CN" sz="1000" b="1" dirty="0">
                  <a:solidFill>
                    <a:prstClr val="black"/>
                  </a:solidFill>
                  <a:latin typeface="微软雅黑" panose="020B0503020204020204" pitchFamily="34" charset="-122"/>
                  <a:ea typeface="微软雅黑" panose="020B0503020204020204" pitchFamily="34" charset="-122"/>
                </a:endParaRPr>
              </a:p>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用户登录</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2880032" y="1162422"/>
                <a:ext cx="54980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接受产品</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推介信息</a:t>
                </a:r>
              </a:p>
            </p:txBody>
          </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0251" y="1088165"/>
                <a:ext cx="256138" cy="237608"/>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8624" y="1254295"/>
                <a:ext cx="217958" cy="202190"/>
              </a:xfrm>
              <a:prstGeom prst="rect">
                <a:avLst/>
              </a:prstGeom>
            </p:spPr>
          </p:pic>
          <p:sp>
            <p:nvSpPr>
              <p:cNvPr id="41" name="文本框 40"/>
              <p:cNvSpPr txBox="1"/>
              <p:nvPr/>
            </p:nvSpPr>
            <p:spPr>
              <a:xfrm>
                <a:off x="2201055" y="1462055"/>
                <a:ext cx="649042" cy="434014"/>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线下营销厅</a:t>
                </a:r>
                <a:endParaRPr lang="en-US" altLang="zh-CN" sz="1000" b="1" dirty="0">
                  <a:solidFill>
                    <a:prstClr val="black"/>
                  </a:solidFill>
                  <a:latin typeface="微软雅黑" panose="020B0503020204020204" pitchFamily="34" charset="-122"/>
                  <a:ea typeface="微软雅黑" panose="020B0503020204020204" pitchFamily="34" charset="-122"/>
                </a:endParaRPr>
              </a:p>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体验</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3924" y="1601141"/>
                <a:ext cx="191214" cy="177381"/>
              </a:xfrm>
              <a:prstGeom prst="rect">
                <a:avLst/>
              </a:prstGeom>
              <a:noFill/>
            </p:spPr>
          </p:pic>
          <p:sp>
            <p:nvSpPr>
              <p:cNvPr id="43" name="文本框 42"/>
              <p:cNvSpPr txBox="1"/>
              <p:nvPr/>
            </p:nvSpPr>
            <p:spPr>
              <a:xfrm>
                <a:off x="1768462" y="1787104"/>
                <a:ext cx="559725"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客户经理</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需求对接</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9406" y="1768302"/>
                <a:ext cx="191214" cy="195443"/>
              </a:xfrm>
              <a:prstGeom prst="rect">
                <a:avLst/>
              </a:prstGeom>
              <a:solidFill>
                <a:schemeClr val="bg1"/>
              </a:solidFill>
            </p:spPr>
          </p:pic>
          <p:sp>
            <p:nvSpPr>
              <p:cNvPr id="45" name="文本框 44"/>
              <p:cNvSpPr txBox="1"/>
              <p:nvPr/>
            </p:nvSpPr>
            <p:spPr>
              <a:xfrm>
                <a:off x="1567375" y="2165545"/>
                <a:ext cx="54980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客户需求</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承接落地</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64325" y="2203943"/>
                <a:ext cx="237413" cy="202190"/>
              </a:xfrm>
              <a:prstGeom prst="rect">
                <a:avLst/>
              </a:prstGeom>
            </p:spPr>
          </p:pic>
          <p:sp>
            <p:nvSpPr>
              <p:cNvPr id="47" name="文本框 46"/>
              <p:cNvSpPr txBox="1"/>
              <p:nvPr/>
            </p:nvSpPr>
            <p:spPr>
              <a:xfrm>
                <a:off x="2089515" y="2621996"/>
                <a:ext cx="54980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业务全</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方位接入</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9263" y="2372294"/>
                <a:ext cx="237413" cy="220238"/>
              </a:xfrm>
              <a:prstGeom prst="rect">
                <a:avLst/>
              </a:prstGeom>
            </p:spPr>
          </p:pic>
          <p:sp>
            <p:nvSpPr>
              <p:cNvPr id="49" name="文本框 48"/>
              <p:cNvSpPr txBox="1"/>
              <p:nvPr/>
            </p:nvSpPr>
            <p:spPr>
              <a:xfrm>
                <a:off x="2780785" y="2518535"/>
                <a:ext cx="748284"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客户签订用能</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合同协议</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50" name="图片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68818" y="2291895"/>
                <a:ext cx="272709" cy="179897"/>
              </a:xfrm>
              <a:prstGeom prst="rect">
                <a:avLst/>
              </a:prstGeom>
            </p:spPr>
          </p:pic>
          <p:sp>
            <p:nvSpPr>
              <p:cNvPr id="51" name="文本框 50"/>
              <p:cNvSpPr txBox="1"/>
              <p:nvPr/>
            </p:nvSpPr>
            <p:spPr>
              <a:xfrm>
                <a:off x="3463578" y="2273590"/>
                <a:ext cx="549800" cy="267085"/>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报装接入</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05441" y="1951811"/>
                <a:ext cx="278156" cy="258033"/>
              </a:xfrm>
              <a:prstGeom prst="rect">
                <a:avLst/>
              </a:prstGeom>
            </p:spPr>
          </p:pic>
          <p:sp>
            <p:nvSpPr>
              <p:cNvPr id="53" name="文本框 52"/>
              <p:cNvSpPr txBox="1"/>
              <p:nvPr/>
            </p:nvSpPr>
            <p:spPr>
              <a:xfrm>
                <a:off x="3833177" y="1848392"/>
                <a:ext cx="549800"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持续用能</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服务提供</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89013" y="1625433"/>
                <a:ext cx="217958" cy="202190"/>
              </a:xfrm>
              <a:prstGeom prst="rect">
                <a:avLst/>
              </a:prstGeom>
            </p:spPr>
          </p:pic>
          <p:sp>
            <p:nvSpPr>
              <p:cNvPr id="55" name="椭圆 54"/>
              <p:cNvSpPr/>
              <p:nvPr/>
            </p:nvSpPr>
            <p:spPr>
              <a:xfrm>
                <a:off x="6573774" y="2080828"/>
                <a:ext cx="101195" cy="84253"/>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sz="4000" b="1">
                  <a:solidFill>
                    <a:prstClr val="white"/>
                  </a:solidFill>
                  <a:latin typeface="微软雅黑" panose="020B0503020204020204" pitchFamily="34" charset="-122"/>
                  <a:ea typeface="微软雅黑" panose="020B0503020204020204" pitchFamily="34" charset="-122"/>
                </a:endParaRPr>
              </a:p>
            </p:txBody>
          </p:sp>
          <p:sp>
            <p:nvSpPr>
              <p:cNvPr id="56" name="椭圆 55"/>
              <p:cNvSpPr/>
              <p:nvPr/>
            </p:nvSpPr>
            <p:spPr>
              <a:xfrm>
                <a:off x="4978008" y="1372985"/>
                <a:ext cx="101195" cy="84253"/>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sz="4000" b="1">
                  <a:solidFill>
                    <a:prstClr val="white"/>
                  </a:solidFill>
                  <a:latin typeface="微软雅黑" panose="020B0503020204020204" pitchFamily="34" charset="-122"/>
                  <a:ea typeface="微软雅黑" panose="020B0503020204020204" pitchFamily="34" charset="-122"/>
                </a:endParaRPr>
              </a:p>
            </p:txBody>
          </p:sp>
          <p:sp>
            <p:nvSpPr>
              <p:cNvPr id="57" name="椭圆 56"/>
              <p:cNvSpPr/>
              <p:nvPr/>
            </p:nvSpPr>
            <p:spPr>
              <a:xfrm>
                <a:off x="8457555" y="871061"/>
                <a:ext cx="101195" cy="84253"/>
              </a:xfrm>
              <a:prstGeom prst="ellipse">
                <a:avLst/>
              </a:prstGeom>
              <a:solidFill>
                <a:srgbClr val="FF49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sz="4000" b="1">
                  <a:solidFill>
                    <a:prstClr val="white"/>
                  </a:solidFill>
                  <a:latin typeface="微软雅黑" panose="020B0503020204020204" pitchFamily="34" charset="-122"/>
                  <a:ea typeface="微软雅黑" panose="020B0503020204020204" pitchFamily="34" charset="-122"/>
                </a:endParaRPr>
              </a:p>
            </p:txBody>
          </p:sp>
          <p:sp>
            <p:nvSpPr>
              <p:cNvPr id="58" name="椭圆 57"/>
              <p:cNvSpPr/>
              <p:nvPr/>
            </p:nvSpPr>
            <p:spPr>
              <a:xfrm>
                <a:off x="2692170" y="1602342"/>
                <a:ext cx="101195" cy="84253"/>
              </a:xfrm>
              <a:prstGeom prst="ellipse">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sz="4000" b="1">
                  <a:solidFill>
                    <a:prstClr val="white"/>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014498" y="1180949"/>
                <a:ext cx="649042"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用能需求</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扩展或变更</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44993" y="1546265"/>
                <a:ext cx="217958" cy="202190"/>
              </a:xfrm>
              <a:prstGeom prst="rect">
                <a:avLst/>
              </a:prstGeom>
            </p:spPr>
          </p:pic>
          <p:sp>
            <p:nvSpPr>
              <p:cNvPr id="61" name="文本框 60"/>
              <p:cNvSpPr txBox="1"/>
              <p:nvPr/>
            </p:nvSpPr>
            <p:spPr>
              <a:xfrm>
                <a:off x="4706466" y="1030594"/>
                <a:ext cx="559725"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客户经理</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主动对接</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62" name="图片 6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77739" y="1447045"/>
                <a:ext cx="217958" cy="202190"/>
              </a:xfrm>
              <a:prstGeom prst="rect">
                <a:avLst/>
              </a:prstGeom>
            </p:spPr>
          </p:pic>
          <p:sp>
            <p:nvSpPr>
              <p:cNvPr id="63" name="文本框 62"/>
              <p:cNvSpPr txBox="1"/>
              <p:nvPr/>
            </p:nvSpPr>
            <p:spPr>
              <a:xfrm>
                <a:off x="5190077" y="1232803"/>
                <a:ext cx="748284"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推荐适合</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升级用能产品</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4941551" y="1797359"/>
                <a:ext cx="847527"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变更需求全渠道</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敏捷确认</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65" name="图片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02943" y="1603044"/>
                <a:ext cx="242094" cy="224580"/>
              </a:xfrm>
              <a:prstGeom prst="rect">
                <a:avLst/>
              </a:prstGeom>
            </p:spPr>
          </p:pic>
          <p:sp>
            <p:nvSpPr>
              <p:cNvPr id="66" name="文本框 65"/>
              <p:cNvSpPr txBox="1"/>
              <p:nvPr/>
            </p:nvSpPr>
            <p:spPr>
              <a:xfrm>
                <a:off x="5547713" y="2135018"/>
                <a:ext cx="589497"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产品</a:t>
                </a:r>
                <a:r>
                  <a:rPr lang="en-US" altLang="zh-CN" sz="1000" b="1" dirty="0">
                    <a:solidFill>
                      <a:prstClr val="black"/>
                    </a:solidFill>
                    <a:latin typeface="微软雅黑" panose="020B0503020204020204" pitchFamily="34" charset="-122"/>
                    <a:ea typeface="微软雅黑" panose="020B0503020204020204" pitchFamily="34" charset="-122"/>
                  </a:rPr>
                  <a:t>/</a:t>
                </a:r>
                <a:r>
                  <a:rPr lang="zh-CN" altLang="en-US" sz="1000" b="1" dirty="0">
                    <a:solidFill>
                      <a:prstClr val="black"/>
                    </a:solidFill>
                    <a:latin typeface="微软雅黑" panose="020B0503020204020204" pitchFamily="34" charset="-122"/>
                    <a:ea typeface="微软雅黑" panose="020B0503020204020204" pitchFamily="34" charset="-122"/>
                  </a:rPr>
                  <a:t>用能</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协议变更</a:t>
                </a:r>
              </a:p>
            </p:txBody>
          </p:sp>
          <p:pic>
            <p:nvPicPr>
              <p:cNvPr id="67" name="图片 6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98030" y="1857462"/>
                <a:ext cx="229142" cy="212565"/>
              </a:xfrm>
              <a:prstGeom prst="rect">
                <a:avLst/>
              </a:prstGeom>
            </p:spPr>
          </p:pic>
          <p:sp>
            <p:nvSpPr>
              <p:cNvPr id="68" name="文本框 67"/>
              <p:cNvSpPr txBox="1"/>
              <p:nvPr/>
            </p:nvSpPr>
            <p:spPr>
              <a:xfrm>
                <a:off x="6364068" y="2141837"/>
                <a:ext cx="748284"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客户用能金融</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支撑需求对接</a:t>
                </a:r>
              </a:p>
            </p:txBody>
          </p:sp>
          <p:sp>
            <p:nvSpPr>
              <p:cNvPr id="69" name="文本框 68"/>
              <p:cNvSpPr txBox="1"/>
              <p:nvPr/>
            </p:nvSpPr>
            <p:spPr>
              <a:xfrm>
                <a:off x="6760148" y="1836496"/>
                <a:ext cx="946768"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协同合作伙伴实施</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产品</a:t>
                </a:r>
                <a:r>
                  <a:rPr lang="en-US" altLang="zh-CN" sz="1000" b="1" dirty="0">
                    <a:solidFill>
                      <a:prstClr val="black"/>
                    </a:solidFill>
                    <a:latin typeface="微软雅黑" panose="020B0503020204020204" pitchFamily="34" charset="-122"/>
                    <a:ea typeface="微软雅黑" panose="020B0503020204020204" pitchFamily="34" charset="-122"/>
                  </a:rPr>
                  <a:t>/</a:t>
                </a:r>
                <a:r>
                  <a:rPr lang="zh-CN" altLang="en-US" sz="1000" b="1" dirty="0">
                    <a:solidFill>
                      <a:prstClr val="black"/>
                    </a:solidFill>
                    <a:latin typeface="微软雅黑" panose="020B0503020204020204" pitchFamily="34" charset="-122"/>
                    <a:ea typeface="微软雅黑" panose="020B0503020204020204" pitchFamily="34" charset="-122"/>
                  </a:rPr>
                  <a:t>用能变更</a:t>
                </a:r>
              </a:p>
            </p:txBody>
          </p:sp>
          <p:pic>
            <p:nvPicPr>
              <p:cNvPr id="70" name="图片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13707" y="1897926"/>
                <a:ext cx="210664" cy="195424"/>
              </a:xfrm>
              <a:prstGeom prst="rect">
                <a:avLst/>
              </a:prstGeom>
            </p:spPr>
          </p:pic>
          <p:pic>
            <p:nvPicPr>
              <p:cNvPr id="71" name="图片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85577" y="1633433"/>
                <a:ext cx="198903" cy="184513"/>
              </a:xfrm>
              <a:prstGeom prst="rect">
                <a:avLst/>
              </a:prstGeom>
            </p:spPr>
          </p:pic>
          <p:sp>
            <p:nvSpPr>
              <p:cNvPr id="72" name="文本框 71"/>
              <p:cNvSpPr txBox="1"/>
              <p:nvPr/>
            </p:nvSpPr>
            <p:spPr>
              <a:xfrm>
                <a:off x="7197443" y="1474853"/>
                <a:ext cx="549800" cy="434014"/>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持续用能</a:t>
                </a:r>
                <a:endParaRPr lang="en-US" altLang="zh-CN" sz="1000" b="1" dirty="0">
                  <a:solidFill>
                    <a:prstClr val="black"/>
                  </a:solidFill>
                  <a:latin typeface="微软雅黑" panose="020B0503020204020204" pitchFamily="34" charset="-122"/>
                  <a:ea typeface="微软雅黑" panose="020B0503020204020204" pitchFamily="34" charset="-122"/>
                </a:endParaRPr>
              </a:p>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服务提供</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167025" y="1272944"/>
                <a:ext cx="171929" cy="159491"/>
              </a:xfrm>
              <a:prstGeom prst="rect">
                <a:avLst/>
              </a:prstGeom>
            </p:spPr>
          </p:pic>
          <p:sp>
            <p:nvSpPr>
              <p:cNvPr id="74" name="文本框 73"/>
              <p:cNvSpPr txBox="1"/>
              <p:nvPr/>
            </p:nvSpPr>
            <p:spPr>
              <a:xfrm>
                <a:off x="7262267" y="977475"/>
                <a:ext cx="549800" cy="434014"/>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客户积分</a:t>
                </a:r>
                <a:endParaRPr lang="en-US" altLang="zh-CN" sz="1000" b="1" dirty="0">
                  <a:solidFill>
                    <a:prstClr val="black"/>
                  </a:solidFill>
                  <a:latin typeface="微软雅黑" panose="020B0503020204020204" pitchFamily="34" charset="-122"/>
                  <a:ea typeface="微软雅黑" panose="020B0503020204020204" pitchFamily="34" charset="-122"/>
                </a:endParaRPr>
              </a:p>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获得</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793142" y="1235745"/>
                <a:ext cx="217958" cy="202190"/>
              </a:xfrm>
              <a:prstGeom prst="rect">
                <a:avLst/>
              </a:prstGeom>
            </p:spPr>
          </p:pic>
          <p:sp>
            <p:nvSpPr>
              <p:cNvPr id="76" name="文本框 75"/>
              <p:cNvSpPr txBox="1"/>
              <p:nvPr/>
            </p:nvSpPr>
            <p:spPr>
              <a:xfrm>
                <a:off x="7622349" y="704760"/>
                <a:ext cx="559725" cy="434014"/>
              </a:xfrm>
              <a:prstGeom prst="rect">
                <a:avLst/>
              </a:prstGeom>
              <a:noFill/>
            </p:spPr>
            <p:txBody>
              <a:bodyPr wrap="none" rtlCol="0">
                <a:spAutoFit/>
              </a:bodyPr>
              <a:lstStyle/>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客户主动</a:t>
                </a:r>
                <a:endParaRPr lang="en-US" altLang="zh-CN" sz="1000" b="1" dirty="0">
                  <a:solidFill>
                    <a:prstClr val="black"/>
                  </a:solidFill>
                  <a:latin typeface="微软雅黑" panose="020B0503020204020204" pitchFamily="34" charset="-122"/>
                  <a:ea typeface="微软雅黑" panose="020B0503020204020204" pitchFamily="34" charset="-122"/>
                </a:endParaRPr>
              </a:p>
              <a:p>
                <a:pP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营销对接</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77526" y="1059530"/>
                <a:ext cx="178995" cy="166045"/>
              </a:xfrm>
              <a:prstGeom prst="rect">
                <a:avLst/>
              </a:prstGeom>
            </p:spPr>
          </p:pic>
          <p:sp>
            <p:nvSpPr>
              <p:cNvPr id="78" name="文本框 77"/>
              <p:cNvSpPr txBox="1"/>
              <p:nvPr/>
            </p:nvSpPr>
            <p:spPr>
              <a:xfrm>
                <a:off x="8152490" y="592438"/>
                <a:ext cx="649042" cy="434014"/>
              </a:xfrm>
              <a:prstGeom prst="rect">
                <a:avLst/>
              </a:prstGeom>
              <a:noFill/>
            </p:spPr>
            <p:txBody>
              <a:bodyPr wrap="none" rtlCol="0">
                <a:spAutoFit/>
              </a:bodyPr>
              <a:lstStyle/>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持续推荐新</a:t>
                </a:r>
                <a:endParaRPr lang="en-US" altLang="zh-CN" sz="1000" b="1" dirty="0">
                  <a:solidFill>
                    <a:prstClr val="black"/>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000" b="1" dirty="0">
                    <a:solidFill>
                      <a:prstClr val="black"/>
                    </a:solidFill>
                    <a:latin typeface="微软雅黑" panose="020B0503020204020204" pitchFamily="34" charset="-122"/>
                    <a:ea typeface="微软雅黑" panose="020B0503020204020204" pitchFamily="34" charset="-122"/>
                  </a:rPr>
                  <a:t>产品新服务</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pic>
            <p:nvPicPr>
              <p:cNvPr id="79" name="图片 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49137" y="962417"/>
                <a:ext cx="194183" cy="180135"/>
              </a:xfrm>
              <a:prstGeom prst="rect">
                <a:avLst/>
              </a:prstGeom>
            </p:spPr>
          </p:pic>
        </p:grpSp>
        <p:sp>
          <p:nvSpPr>
            <p:cNvPr id="8" name="上箭头 7"/>
            <p:cNvSpPr/>
            <p:nvPr/>
          </p:nvSpPr>
          <p:spPr bwMode="auto">
            <a:xfrm>
              <a:off x="1147017" y="3254213"/>
              <a:ext cx="9764571" cy="1250200"/>
            </a:xfrm>
            <a:prstGeom prst="upArrow">
              <a:avLst/>
            </a:prstGeom>
            <a:solidFill>
              <a:schemeClr val="bg1">
                <a:lumMod val="85000"/>
              </a:schemeClr>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121920" tIns="60960" rIns="121920" bIns="60960" numCol="1" spcCol="0" rtlCol="0" fromWordArt="0" anchor="t" anchorCtr="0" forceAA="0" compatLnSpc="1">
              <a:noAutofit/>
            </a:bodyPr>
            <a:lstStyle/>
            <a:p>
              <a:pPr defTabSz="1218565" fontAlgn="base">
                <a:spcBef>
                  <a:spcPct val="0"/>
                </a:spcBef>
                <a:spcAft>
                  <a:spcPct val="0"/>
                </a:spcAft>
              </a:pPr>
              <a:endParaRPr lang="zh-CN" altLang="en-US" sz="1600" b="1">
                <a:solidFill>
                  <a:prstClr val="black"/>
                </a:solidFill>
                <a:latin typeface="Arial" panose="020B0604020202020204" pitchFamily="34" charset="0"/>
                <a:ea typeface="华文细黑" panose="02010600040101010101" pitchFamily="2" charset="-122"/>
              </a:endParaRPr>
            </a:p>
          </p:txBody>
        </p:sp>
        <p:sp>
          <p:nvSpPr>
            <p:cNvPr id="9" name="矩形 8"/>
            <p:cNvSpPr/>
            <p:nvPr/>
          </p:nvSpPr>
          <p:spPr>
            <a:xfrm>
              <a:off x="210567" y="3892032"/>
              <a:ext cx="11784093" cy="5658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r>
                <a:rPr kumimoji="1" lang="zh-CN" altLang="en-US" sz="1100" b="1" dirty="0">
                  <a:solidFill>
                    <a:prstClr val="white"/>
                  </a:solidFill>
                  <a:latin typeface="微软雅黑" panose="020B0503020204020204" pitchFamily="34" charset="-122"/>
                  <a:ea typeface="微软雅黑" panose="020B0503020204020204" pitchFamily="34" charset="-122"/>
                </a:rPr>
                <a:t>（一切业务数据化）                          企业运营和管理中台化支撑                           （一切数据业务化）</a:t>
              </a:r>
            </a:p>
          </p:txBody>
        </p:sp>
        <p:sp>
          <p:nvSpPr>
            <p:cNvPr id="10" name="矩形 9"/>
            <p:cNvSpPr/>
            <p:nvPr/>
          </p:nvSpPr>
          <p:spPr>
            <a:xfrm>
              <a:off x="210567" y="4507328"/>
              <a:ext cx="2880000" cy="324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r>
                <a:rPr kumimoji="1" lang="zh-CN" altLang="en-US" sz="1100" b="1" dirty="0">
                  <a:solidFill>
                    <a:prstClr val="white"/>
                  </a:solidFill>
                  <a:latin typeface="微软雅黑" panose="020B0503020204020204" pitchFamily="34" charset="-122"/>
                  <a:ea typeface="微软雅黑" panose="020B0503020204020204" pitchFamily="34" charset="-122"/>
                </a:rPr>
                <a:t>客户全方位透明化</a:t>
              </a:r>
            </a:p>
          </p:txBody>
        </p:sp>
        <p:sp>
          <p:nvSpPr>
            <p:cNvPr id="11" name="矩形 10"/>
            <p:cNvSpPr/>
            <p:nvPr/>
          </p:nvSpPr>
          <p:spPr>
            <a:xfrm>
              <a:off x="3192535" y="4507328"/>
              <a:ext cx="2880000" cy="324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r>
                <a:rPr kumimoji="1" lang="zh-CN" altLang="en-US" sz="1100" b="1" dirty="0">
                  <a:solidFill>
                    <a:prstClr val="white"/>
                  </a:solidFill>
                  <a:latin typeface="微软雅黑" panose="020B0503020204020204" pitchFamily="34" charset="-122"/>
                  <a:ea typeface="微软雅黑" panose="020B0503020204020204" pitchFamily="34" charset="-122"/>
                </a:rPr>
                <a:t>运营全过程智能化</a:t>
              </a:r>
            </a:p>
          </p:txBody>
        </p:sp>
        <p:sp>
          <p:nvSpPr>
            <p:cNvPr id="12" name="矩形 11"/>
            <p:cNvSpPr/>
            <p:nvPr/>
          </p:nvSpPr>
          <p:spPr>
            <a:xfrm>
              <a:off x="6121201" y="4507328"/>
              <a:ext cx="2880000" cy="324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r>
                <a:rPr kumimoji="1" lang="zh-CN" altLang="en-US" sz="1100" b="1" dirty="0">
                  <a:solidFill>
                    <a:prstClr val="white"/>
                  </a:solidFill>
                  <a:latin typeface="微软雅黑" panose="020B0503020204020204" pitchFamily="34" charset="-122"/>
                  <a:ea typeface="微软雅黑" panose="020B0503020204020204" pitchFamily="34" charset="-122"/>
                </a:rPr>
                <a:t>产品创新敏捷标准化</a:t>
              </a:r>
            </a:p>
          </p:txBody>
        </p:sp>
        <p:sp>
          <p:nvSpPr>
            <p:cNvPr id="13" name="矩形 12"/>
            <p:cNvSpPr/>
            <p:nvPr/>
          </p:nvSpPr>
          <p:spPr>
            <a:xfrm>
              <a:off x="9114660" y="4507328"/>
              <a:ext cx="2880000" cy="324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r>
                <a:rPr kumimoji="1" lang="zh-CN" altLang="en-US" sz="1100" b="1" dirty="0">
                  <a:solidFill>
                    <a:prstClr val="white"/>
                  </a:solidFill>
                  <a:latin typeface="微软雅黑" panose="020B0503020204020204" pitchFamily="34" charset="-122"/>
                  <a:ea typeface="微软雅黑" panose="020B0503020204020204" pitchFamily="34" charset="-122"/>
                </a:rPr>
                <a:t>服务体验强触达</a:t>
              </a:r>
            </a:p>
          </p:txBody>
        </p:sp>
        <p:grpSp>
          <p:nvGrpSpPr>
            <p:cNvPr id="14" name="组合 3"/>
            <p:cNvGrpSpPr/>
            <p:nvPr/>
          </p:nvGrpSpPr>
          <p:grpSpPr>
            <a:xfrm>
              <a:off x="217465" y="5841953"/>
              <a:ext cx="11764224" cy="836502"/>
              <a:chOff x="163099" y="4272672"/>
              <a:chExt cx="8823168" cy="736171"/>
            </a:xfrm>
          </p:grpSpPr>
          <p:sp>
            <p:nvSpPr>
              <p:cNvPr id="21" name="矩形 20"/>
              <p:cNvSpPr/>
              <p:nvPr/>
            </p:nvSpPr>
            <p:spPr>
              <a:xfrm>
                <a:off x="163099" y="4272672"/>
                <a:ext cx="8823168" cy="73617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kumimoji="1"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2" name="矩形 21"/>
              <p:cNvSpPr/>
              <p:nvPr/>
            </p:nvSpPr>
            <p:spPr>
              <a:xfrm>
                <a:off x="1353031"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渠道</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3" name="矩形 18"/>
              <p:cNvSpPr/>
              <p:nvPr/>
            </p:nvSpPr>
            <p:spPr>
              <a:xfrm>
                <a:off x="2314679"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客户</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4" name="矩形 18"/>
              <p:cNvSpPr/>
              <p:nvPr/>
            </p:nvSpPr>
            <p:spPr>
              <a:xfrm>
                <a:off x="3276327"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市场</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5" name="矩形 18"/>
              <p:cNvSpPr/>
              <p:nvPr/>
            </p:nvSpPr>
            <p:spPr>
              <a:xfrm>
                <a:off x="4237975"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产品</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6" name="矩形 18"/>
              <p:cNvSpPr/>
              <p:nvPr/>
            </p:nvSpPr>
            <p:spPr>
              <a:xfrm>
                <a:off x="5199623"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销售</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7" name="矩形 18"/>
              <p:cNvSpPr/>
              <p:nvPr/>
            </p:nvSpPr>
            <p:spPr>
              <a:xfrm>
                <a:off x="6161271"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客服</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8" name="矩形 18"/>
              <p:cNvSpPr/>
              <p:nvPr/>
            </p:nvSpPr>
            <p:spPr>
              <a:xfrm>
                <a:off x="7122919"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专业</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29" name="矩形 18"/>
              <p:cNvSpPr/>
              <p:nvPr/>
            </p:nvSpPr>
            <p:spPr>
              <a:xfrm>
                <a:off x="8084570" y="4360173"/>
                <a:ext cx="641182" cy="561167"/>
              </a:xfrm>
              <a:prstGeom prst="rect">
                <a:avLst/>
              </a:prstGeom>
              <a:solidFill>
                <a:schemeClr val="tx2">
                  <a:lumMod val="40000"/>
                  <a:lumOff val="60000"/>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综合</a:t>
                </a:r>
                <a:endPar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defTabSz="1218565" fontAlgn="base">
                  <a:spcBef>
                    <a:spcPct val="0"/>
                  </a:spcBef>
                  <a:spcAft>
                    <a:spcPct val="0"/>
                  </a:spcAft>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管理</a:t>
                </a:r>
              </a:p>
            </p:txBody>
          </p:sp>
          <p:sp>
            <p:nvSpPr>
              <p:cNvPr id="30" name="文本框 29"/>
              <p:cNvSpPr txBox="1"/>
              <p:nvPr/>
            </p:nvSpPr>
            <p:spPr>
              <a:xfrm>
                <a:off x="232910" y="4383999"/>
                <a:ext cx="646332" cy="476155"/>
              </a:xfrm>
              <a:prstGeom prst="rect">
                <a:avLst/>
              </a:prstGeom>
              <a:noFill/>
            </p:spPr>
            <p:txBody>
              <a:bodyPr wrap="square" rtlCol="0">
                <a:spAutoFit/>
              </a:bodyPr>
              <a:lstStyle/>
              <a:p>
                <a:pPr defTabSz="1218565" fontAlgn="base">
                  <a:spcBef>
                    <a:spcPct val="0"/>
                  </a:spcBef>
                  <a:spcAft>
                    <a:spcPct val="0"/>
                  </a:spcAft>
                </a:pPr>
                <a:r>
                  <a:rPr lang="zh-CN" altLang="en-US" sz="1100" b="1" dirty="0">
                    <a:solidFill>
                      <a:prstClr val="black"/>
                    </a:solidFill>
                    <a:latin typeface="Arial" panose="020B0604020202020204" pitchFamily="34" charset="0"/>
                    <a:ea typeface="华文细黑" panose="02010600040101010101" pitchFamily="2" charset="-122"/>
                  </a:rPr>
                  <a:t>企业业</a:t>
                </a:r>
                <a:endParaRPr lang="en-US" altLang="zh-CN" sz="1100" b="1" dirty="0">
                  <a:solidFill>
                    <a:prstClr val="black"/>
                  </a:solidFill>
                  <a:latin typeface="Arial" panose="020B0604020202020204" pitchFamily="34" charset="0"/>
                  <a:ea typeface="华文细黑" panose="02010600040101010101" pitchFamily="2" charset="-122"/>
                </a:endParaRPr>
              </a:p>
              <a:p>
                <a:pPr defTabSz="1218565" fontAlgn="base">
                  <a:spcBef>
                    <a:spcPct val="0"/>
                  </a:spcBef>
                  <a:spcAft>
                    <a:spcPct val="0"/>
                  </a:spcAft>
                </a:pPr>
                <a:r>
                  <a:rPr lang="zh-CN" altLang="en-US" sz="1100" b="1" dirty="0">
                    <a:solidFill>
                      <a:prstClr val="black"/>
                    </a:solidFill>
                    <a:latin typeface="Arial" panose="020B0604020202020204" pitchFamily="34" charset="0"/>
                    <a:ea typeface="华文细黑" panose="02010600040101010101" pitchFamily="2" charset="-122"/>
                  </a:rPr>
                  <a:t>务管理</a:t>
                </a:r>
              </a:p>
            </p:txBody>
          </p:sp>
        </p:grpSp>
        <p:sp>
          <p:nvSpPr>
            <p:cNvPr id="15" name="文本框 14"/>
            <p:cNvSpPr txBox="1"/>
            <p:nvPr/>
          </p:nvSpPr>
          <p:spPr>
            <a:xfrm>
              <a:off x="5201601" y="3373082"/>
              <a:ext cx="1262358" cy="425110"/>
            </a:xfrm>
            <a:prstGeom prst="rect">
              <a:avLst/>
            </a:prstGeom>
            <a:noFill/>
          </p:spPr>
          <p:txBody>
            <a:bodyPr wrap="none" rtlCol="0">
              <a:spAutoFit/>
            </a:bodyPr>
            <a:lstStyle/>
            <a:p>
              <a:pPr defTabSz="1218565" fontAlgn="base">
                <a:spcBef>
                  <a:spcPct val="0"/>
                </a:spcBef>
                <a:spcAft>
                  <a:spcPct val="0"/>
                </a:spcAft>
              </a:pPr>
              <a:r>
                <a:rPr lang="zh-CN" altLang="en-US" sz="1600" b="1" dirty="0">
                  <a:solidFill>
                    <a:prstClr val="black"/>
                  </a:solidFill>
                  <a:latin typeface="Arial" panose="020B0604020202020204" pitchFamily="34" charset="0"/>
                  <a:ea typeface="华文细黑" panose="02010600040101010101" pitchFamily="2" charset="-122"/>
                </a:rPr>
                <a:t>内转外不转</a:t>
              </a:r>
            </a:p>
          </p:txBody>
        </p:sp>
        <p:grpSp>
          <p:nvGrpSpPr>
            <p:cNvPr id="16" name="组合 6"/>
            <p:cNvGrpSpPr/>
            <p:nvPr/>
          </p:nvGrpSpPr>
          <p:grpSpPr>
            <a:xfrm>
              <a:off x="210567" y="4847494"/>
              <a:ext cx="11784093" cy="931980"/>
              <a:chOff x="157925" y="3669837"/>
              <a:chExt cx="8838070" cy="243000"/>
            </a:xfrm>
            <a:noFill/>
          </p:grpSpPr>
          <p:sp>
            <p:nvSpPr>
              <p:cNvPr id="17" name="矩形 16"/>
              <p:cNvSpPr/>
              <p:nvPr/>
            </p:nvSpPr>
            <p:spPr>
              <a:xfrm>
                <a:off x="157925" y="3669837"/>
                <a:ext cx="2160000" cy="24300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客户信息全景化；</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客户需求主动感知；</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客户行为全连接；</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客户反馈闭环。</a:t>
                </a:r>
                <a:endParaRPr kumimoji="1"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18" name="矩形 17"/>
              <p:cNvSpPr/>
              <p:nvPr/>
            </p:nvSpPr>
            <p:spPr>
              <a:xfrm>
                <a:off x="2394401" y="3669837"/>
                <a:ext cx="2160000" cy="24300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全局能力共享沉淀；</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个性能力灵活扩展</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运营效能量化评价</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运营团队持续赋能</a:t>
                </a:r>
                <a:endParaRPr kumimoji="1"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19" name="矩形 18"/>
              <p:cNvSpPr/>
              <p:nvPr/>
            </p:nvSpPr>
            <p:spPr>
              <a:xfrm>
                <a:off x="4590901" y="3669837"/>
                <a:ext cx="2160000" cy="24300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需求输入量化准确</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产品创新敏捷标准化</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产品业态全局一致</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产品全生命周期评价</a:t>
                </a:r>
              </a:p>
            </p:txBody>
          </p:sp>
          <p:sp>
            <p:nvSpPr>
              <p:cNvPr id="20" name="矩形 19"/>
              <p:cNvSpPr/>
              <p:nvPr/>
            </p:nvSpPr>
            <p:spPr>
              <a:xfrm>
                <a:off x="6835995" y="3669837"/>
                <a:ext cx="2160000" cy="24300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前端产品渠道多元一致</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服务提供主动准确</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服务过程全程可观</a:t>
                </a:r>
                <a:endParaRPr kumimoji="1" lang="en-US" altLang="zh-CN" sz="1000" dirty="0">
                  <a:solidFill>
                    <a:prstClr val="black"/>
                  </a:solidFill>
                  <a:latin typeface="微软雅黑" panose="020B0503020204020204" pitchFamily="34" charset="-122"/>
                  <a:ea typeface="微软雅黑" panose="020B0503020204020204" pitchFamily="34" charset="-122"/>
                </a:endParaRPr>
              </a:p>
              <a:p>
                <a:pPr marL="228600" indent="-228600" defTabSz="1218565" fontAlgn="base">
                  <a:spcBef>
                    <a:spcPct val="0"/>
                  </a:spcBef>
                  <a:spcAft>
                    <a:spcPct val="0"/>
                  </a:spcAft>
                  <a:buFont typeface="Arial" panose="020B0604020202020204" pitchFamily="34" charset="0"/>
                  <a:buChar char="•"/>
                </a:pPr>
                <a:r>
                  <a:rPr kumimoji="1" lang="zh-CN" altLang="en-US" sz="1000" dirty="0">
                    <a:solidFill>
                      <a:prstClr val="black"/>
                    </a:solidFill>
                    <a:latin typeface="微软雅黑" panose="020B0503020204020204" pitchFamily="34" charset="-122"/>
                    <a:ea typeface="微软雅黑" panose="020B0503020204020204" pitchFamily="34" charset="-122"/>
                  </a:rPr>
                  <a:t>服务反馈客观高效</a:t>
                </a:r>
              </a:p>
            </p:txBody>
          </p:sp>
        </p:grpSp>
      </p:grpSp>
      <p:grpSp>
        <p:nvGrpSpPr>
          <p:cNvPr id="96" name="组合 95"/>
          <p:cNvGrpSpPr/>
          <p:nvPr/>
        </p:nvGrpSpPr>
        <p:grpSpPr>
          <a:xfrm>
            <a:off x="375234" y="1124876"/>
            <a:ext cx="11420535" cy="896487"/>
            <a:chOff x="1003759" y="877049"/>
            <a:chExt cx="5972118" cy="1348524"/>
          </a:xfrm>
        </p:grpSpPr>
        <p:sp>
          <p:nvSpPr>
            <p:cNvPr id="80" name="矩形 79">
              <a:extLst>
                <a:ext uri="{FF2B5EF4-FFF2-40B4-BE49-F238E27FC236}">
                  <a16:creationId xmlns="" xmlns:a16="http://schemas.microsoft.com/office/drawing/2014/main" id="{509427F9-A9C1-4E0F-9260-0F083AA0EEF8}"/>
                </a:ext>
              </a:extLst>
            </p:cNvPr>
            <p:cNvSpPr/>
            <p:nvPr/>
          </p:nvSpPr>
          <p:spPr>
            <a:xfrm>
              <a:off x="1003759" y="877049"/>
              <a:ext cx="5972118" cy="1348524"/>
            </a:xfrm>
            <a:prstGeom prst="rect">
              <a:avLst/>
            </a:prstGeom>
            <a:solidFill>
              <a:schemeClr val="bg1"/>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defRPr/>
              </a:pPr>
              <a:r>
                <a:rPr lang="zh-CN" altLang="en-US" sz="1200" dirty="0">
                  <a:solidFill>
                    <a:srgbClr val="080808"/>
                  </a:solidFill>
                  <a:latin typeface="黑体" panose="02010609060101010101" pitchFamily="49" charset="-122"/>
                  <a:ea typeface="黑体" panose="02010609060101010101" pitchFamily="49" charset="-122"/>
                </a:rPr>
                <a:t>能源生态圈</a:t>
              </a:r>
              <a:endParaRPr lang="en-US" altLang="zh-CN" sz="1200" dirty="0">
                <a:solidFill>
                  <a:srgbClr val="080808"/>
                </a:solidFill>
                <a:latin typeface="黑体" panose="02010609060101010101" pitchFamily="49" charset="-122"/>
                <a:ea typeface="黑体" panose="02010609060101010101" pitchFamily="49" charset="-122"/>
              </a:endParaRPr>
            </a:p>
            <a:p>
              <a:pPr algn="ctr" eaLnBrk="0" fontAlgn="base" hangingPunct="0">
                <a:spcBef>
                  <a:spcPct val="0"/>
                </a:spcBef>
                <a:spcAft>
                  <a:spcPct val="0"/>
                </a:spcAft>
                <a:defRPr/>
              </a:pPr>
              <a:endParaRPr lang="en-US" altLang="zh-CN" sz="1200" dirty="0">
                <a:solidFill>
                  <a:srgbClr val="080808"/>
                </a:solidFill>
                <a:latin typeface="黑体" panose="02010609060101010101" pitchFamily="49" charset="-122"/>
                <a:ea typeface="黑体" panose="02010609060101010101" pitchFamily="49" charset="-122"/>
              </a:endParaRPr>
            </a:p>
            <a:p>
              <a:pPr algn="ctr" eaLnBrk="0" fontAlgn="base" hangingPunct="0">
                <a:spcBef>
                  <a:spcPct val="0"/>
                </a:spcBef>
                <a:spcAft>
                  <a:spcPct val="0"/>
                </a:spcAft>
                <a:defRPr/>
              </a:pPr>
              <a:endParaRPr lang="en-US" altLang="zh-CN" sz="1200" dirty="0">
                <a:solidFill>
                  <a:srgbClr val="080808"/>
                </a:solidFill>
                <a:latin typeface="黑体" panose="02010609060101010101" pitchFamily="49" charset="-122"/>
                <a:ea typeface="黑体" panose="02010609060101010101" pitchFamily="49" charset="-122"/>
              </a:endParaRPr>
            </a:p>
            <a:p>
              <a:pPr algn="ctr" eaLnBrk="0" fontAlgn="base" hangingPunct="0">
                <a:spcBef>
                  <a:spcPct val="0"/>
                </a:spcBef>
                <a:spcAft>
                  <a:spcPct val="0"/>
                </a:spcAft>
                <a:defRPr/>
              </a:pPr>
              <a:endParaRPr lang="en-US" altLang="zh-CN" sz="1200" dirty="0">
                <a:solidFill>
                  <a:srgbClr val="080808"/>
                </a:solidFill>
                <a:latin typeface="黑体" panose="02010609060101010101" pitchFamily="49" charset="-122"/>
                <a:ea typeface="黑体" panose="02010609060101010101" pitchFamily="49" charset="-122"/>
              </a:endParaRPr>
            </a:p>
            <a:p>
              <a:pPr algn="ctr" eaLnBrk="0" fontAlgn="base" hangingPunct="0">
                <a:spcBef>
                  <a:spcPct val="0"/>
                </a:spcBef>
                <a:spcAft>
                  <a:spcPct val="0"/>
                </a:spcAft>
                <a:defRPr/>
              </a:pPr>
              <a:endParaRPr lang="en-US" altLang="zh-CN" sz="1200" dirty="0">
                <a:solidFill>
                  <a:srgbClr val="080808"/>
                </a:solidFill>
                <a:latin typeface="黑体" panose="02010609060101010101" pitchFamily="49" charset="-122"/>
                <a:ea typeface="黑体" panose="02010609060101010101" pitchFamily="49" charset="-122"/>
              </a:endParaRPr>
            </a:p>
          </p:txBody>
        </p:sp>
        <p:sp>
          <p:nvSpPr>
            <p:cNvPr id="81" name="矩形 80">
              <a:extLst>
                <a:ext uri="{FF2B5EF4-FFF2-40B4-BE49-F238E27FC236}">
                  <a16:creationId xmlns="" xmlns:a16="http://schemas.microsoft.com/office/drawing/2014/main" id="{9F3DFAF8-53C0-40AB-A01D-349C30FEF467}"/>
                </a:ext>
              </a:extLst>
            </p:cNvPr>
            <p:cNvSpPr/>
            <p:nvPr/>
          </p:nvSpPr>
          <p:spPr>
            <a:xfrm>
              <a:off x="1079356" y="1385798"/>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客户用能数据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2" name="矩形 81">
              <a:extLst>
                <a:ext uri="{FF2B5EF4-FFF2-40B4-BE49-F238E27FC236}">
                  <a16:creationId xmlns="" xmlns:a16="http://schemas.microsoft.com/office/drawing/2014/main" id="{21AFAD25-AC22-4CDB-8870-E4778643723E}"/>
                </a:ext>
              </a:extLst>
            </p:cNvPr>
            <p:cNvSpPr/>
            <p:nvPr/>
          </p:nvSpPr>
          <p:spPr>
            <a:xfrm>
              <a:off x="1079356" y="1746625"/>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能效解决方案</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3" name="矩形 82">
              <a:extLst>
                <a:ext uri="{FF2B5EF4-FFF2-40B4-BE49-F238E27FC236}">
                  <a16:creationId xmlns="" xmlns:a16="http://schemas.microsoft.com/office/drawing/2014/main" id="{747CB024-BF64-4F3E-87C3-B621CE16D033}"/>
                </a:ext>
              </a:extLst>
            </p:cNvPr>
            <p:cNvSpPr/>
            <p:nvPr/>
          </p:nvSpPr>
          <p:spPr>
            <a:xfrm>
              <a:off x="2297969" y="1380711"/>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找桩充电数据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 xmlns:a16="http://schemas.microsoft.com/office/drawing/2014/main" id="{156816EE-8508-4BE2-9999-6568F2869468}"/>
                </a:ext>
              </a:extLst>
            </p:cNvPr>
            <p:cNvSpPr/>
            <p:nvPr/>
          </p:nvSpPr>
          <p:spPr>
            <a:xfrm>
              <a:off x="2297969" y="1746625"/>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租售保险金融</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5" name="矩形 84">
              <a:extLst>
                <a:ext uri="{FF2B5EF4-FFF2-40B4-BE49-F238E27FC236}">
                  <a16:creationId xmlns="" xmlns:a16="http://schemas.microsoft.com/office/drawing/2014/main" id="{ADF52A2A-74E8-4E5C-93EC-2A1ABE1417EE}"/>
                </a:ext>
              </a:extLst>
            </p:cNvPr>
            <p:cNvSpPr/>
            <p:nvPr/>
          </p:nvSpPr>
          <p:spPr>
            <a:xfrm>
              <a:off x="3535733" y="1385797"/>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光伏运维数据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6" name="矩形 85">
              <a:extLst>
                <a:ext uri="{FF2B5EF4-FFF2-40B4-BE49-F238E27FC236}">
                  <a16:creationId xmlns="" xmlns:a16="http://schemas.microsoft.com/office/drawing/2014/main" id="{922DA655-1F91-498D-80E2-CA863B02F341}"/>
                </a:ext>
              </a:extLst>
            </p:cNvPr>
            <p:cNvSpPr/>
            <p:nvPr/>
          </p:nvSpPr>
          <p:spPr>
            <a:xfrm>
              <a:off x="3545452" y="1738962"/>
              <a:ext cx="1152771" cy="288923"/>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光伏结算数据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7" name="矩形 86">
              <a:extLst>
                <a:ext uri="{FF2B5EF4-FFF2-40B4-BE49-F238E27FC236}">
                  <a16:creationId xmlns="" xmlns:a16="http://schemas.microsoft.com/office/drawing/2014/main" id="{2352D11F-F465-48FD-9589-BE48F84AF5E1}"/>
                </a:ext>
              </a:extLst>
            </p:cNvPr>
            <p:cNvSpPr/>
            <p:nvPr/>
          </p:nvSpPr>
          <p:spPr>
            <a:xfrm>
              <a:off x="4778939" y="1373353"/>
              <a:ext cx="1022230" cy="301366"/>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家庭电气化</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8" name="矩形 87">
              <a:extLst>
                <a:ext uri="{FF2B5EF4-FFF2-40B4-BE49-F238E27FC236}">
                  <a16:creationId xmlns="" xmlns:a16="http://schemas.microsoft.com/office/drawing/2014/main" id="{A0E62E65-8DE5-4B4C-BB1A-5857F4725FC9}"/>
                </a:ext>
              </a:extLst>
            </p:cNvPr>
            <p:cNvSpPr/>
            <p:nvPr/>
          </p:nvSpPr>
          <p:spPr>
            <a:xfrm>
              <a:off x="4788657" y="1726519"/>
              <a:ext cx="1022230" cy="301366"/>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乡村电气化</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89" name="矩形 88">
              <a:extLst>
                <a:ext uri="{FF2B5EF4-FFF2-40B4-BE49-F238E27FC236}">
                  <a16:creationId xmlns="" xmlns:a16="http://schemas.microsoft.com/office/drawing/2014/main" id="{9DCA0C4F-E396-4850-9378-5E7DAE51321F}"/>
                </a:ext>
              </a:extLst>
            </p:cNvPr>
            <p:cNvSpPr/>
            <p:nvPr/>
          </p:nvSpPr>
          <p:spPr>
            <a:xfrm>
              <a:off x="5883718" y="1373353"/>
              <a:ext cx="1035462" cy="304175"/>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交易数据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90" name="矩形 89">
              <a:extLst>
                <a:ext uri="{FF2B5EF4-FFF2-40B4-BE49-F238E27FC236}">
                  <a16:creationId xmlns="" xmlns:a16="http://schemas.microsoft.com/office/drawing/2014/main" id="{08EA343D-542B-485A-A372-3FFD9B894798}"/>
                </a:ext>
              </a:extLst>
            </p:cNvPr>
            <p:cNvSpPr/>
            <p:nvPr/>
          </p:nvSpPr>
          <p:spPr>
            <a:xfrm>
              <a:off x="5893437" y="1726519"/>
              <a:ext cx="1035462" cy="304175"/>
            </a:xfrm>
            <a:prstGeom prst="rect">
              <a:avLst/>
            </a:prstGeom>
            <a:solidFill>
              <a:schemeClr val="accent6">
                <a:lumMod val="40000"/>
                <a:lumOff val="6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咨询数据</a:t>
              </a:r>
              <a:endParaRPr lang="en-US" altLang="zh-CN" sz="1000" dirty="0">
                <a:solidFill>
                  <a:srgbClr val="080808"/>
                </a:solidFill>
                <a:latin typeface="黑体" panose="02010609060101010101" pitchFamily="49" charset="-122"/>
                <a:ea typeface="黑体" panose="02010609060101010101" pitchFamily="49" charset="-122"/>
              </a:endParaRPr>
            </a:p>
          </p:txBody>
        </p:sp>
        <p:sp>
          <p:nvSpPr>
            <p:cNvPr id="91" name="矩形 90">
              <a:extLst>
                <a:ext uri="{FF2B5EF4-FFF2-40B4-BE49-F238E27FC236}">
                  <a16:creationId xmlns="" xmlns:a16="http://schemas.microsoft.com/office/drawing/2014/main" id="{6369E118-0B61-4C17-B913-BDF5751AE1E0}"/>
                </a:ext>
              </a:extLst>
            </p:cNvPr>
            <p:cNvSpPr/>
            <p:nvPr/>
          </p:nvSpPr>
          <p:spPr>
            <a:xfrm>
              <a:off x="1474520" y="1058527"/>
              <a:ext cx="364809" cy="370373"/>
            </a:xfrm>
            <a:prstGeom prst="rect">
              <a:avLst/>
            </a:prstGeom>
          </p:spPr>
          <p:txBody>
            <a:bodyPr wrap="none">
              <a:spAutoFit/>
            </a:bodyP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综合能效</a:t>
              </a:r>
              <a:endParaRPr lang="zh-CN" altLang="en-US" sz="1000" dirty="0">
                <a:solidFill>
                  <a:srgbClr val="080808"/>
                </a:solidFill>
                <a:latin typeface="黑体" panose="02010609060101010101" pitchFamily="49" charset="-122"/>
                <a:ea typeface="宋体" panose="02010600030101010101" pitchFamily="2" charset="-122"/>
              </a:endParaRPr>
            </a:p>
          </p:txBody>
        </p:sp>
        <p:sp>
          <p:nvSpPr>
            <p:cNvPr id="92" name="矩形 91">
              <a:extLst>
                <a:ext uri="{FF2B5EF4-FFF2-40B4-BE49-F238E27FC236}">
                  <a16:creationId xmlns="" xmlns:a16="http://schemas.microsoft.com/office/drawing/2014/main" id="{466E939E-36EC-4658-B931-17C6B027F5BD}"/>
                </a:ext>
              </a:extLst>
            </p:cNvPr>
            <p:cNvSpPr/>
            <p:nvPr/>
          </p:nvSpPr>
          <p:spPr>
            <a:xfrm>
              <a:off x="2692982" y="1037912"/>
              <a:ext cx="364809" cy="370373"/>
            </a:xfrm>
            <a:prstGeom prst="rect">
              <a:avLst/>
            </a:prstGeom>
          </p:spPr>
          <p:txBody>
            <a:bodyPr wrap="none">
              <a:spAutoFit/>
            </a:bodyP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电动汽车</a:t>
              </a:r>
              <a:endParaRPr lang="zh-CN" altLang="en-US" sz="1000" dirty="0">
                <a:solidFill>
                  <a:srgbClr val="080808"/>
                </a:solidFill>
                <a:latin typeface="黑体" panose="02010609060101010101" pitchFamily="49" charset="-122"/>
                <a:ea typeface="宋体" panose="02010600030101010101" pitchFamily="2" charset="-122"/>
              </a:endParaRPr>
            </a:p>
          </p:txBody>
        </p:sp>
        <p:sp>
          <p:nvSpPr>
            <p:cNvPr id="93" name="矩形 92">
              <a:extLst>
                <a:ext uri="{FF2B5EF4-FFF2-40B4-BE49-F238E27FC236}">
                  <a16:creationId xmlns="" xmlns:a16="http://schemas.microsoft.com/office/drawing/2014/main" id="{CB19ECAC-F12E-44C8-87B2-68EAC0637E67}"/>
                </a:ext>
              </a:extLst>
            </p:cNvPr>
            <p:cNvSpPr/>
            <p:nvPr/>
          </p:nvSpPr>
          <p:spPr>
            <a:xfrm>
              <a:off x="3911420" y="1058529"/>
              <a:ext cx="431869" cy="370373"/>
            </a:xfrm>
            <a:prstGeom prst="rect">
              <a:avLst/>
            </a:prstGeom>
          </p:spPr>
          <p:txBody>
            <a:bodyPr wrap="none">
              <a:spAutoFit/>
            </a:bodyP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分布式光伏</a:t>
              </a:r>
              <a:endParaRPr lang="zh-CN" altLang="en-US" sz="1000" dirty="0">
                <a:solidFill>
                  <a:srgbClr val="080808"/>
                </a:solidFill>
                <a:latin typeface="黑体" panose="02010609060101010101" pitchFamily="49" charset="-122"/>
                <a:ea typeface="宋体" panose="02010600030101010101" pitchFamily="2" charset="-122"/>
              </a:endParaRPr>
            </a:p>
          </p:txBody>
        </p:sp>
        <p:sp>
          <p:nvSpPr>
            <p:cNvPr id="94" name="矩形 93">
              <a:extLst>
                <a:ext uri="{FF2B5EF4-FFF2-40B4-BE49-F238E27FC236}">
                  <a16:creationId xmlns="" xmlns:a16="http://schemas.microsoft.com/office/drawing/2014/main" id="{20998ACB-0F1A-4F74-938F-BE78189A613D}"/>
                </a:ext>
              </a:extLst>
            </p:cNvPr>
            <p:cNvSpPr/>
            <p:nvPr/>
          </p:nvSpPr>
          <p:spPr>
            <a:xfrm>
              <a:off x="5101075" y="1039593"/>
              <a:ext cx="364809" cy="370373"/>
            </a:xfrm>
            <a:prstGeom prst="rect">
              <a:avLst/>
            </a:prstGeom>
          </p:spPr>
          <p:txBody>
            <a:bodyPr wrap="none">
              <a:spAutoFit/>
            </a:bodyP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能源电商</a:t>
              </a:r>
              <a:endParaRPr lang="zh-CN" altLang="en-US" sz="1000" dirty="0">
                <a:solidFill>
                  <a:srgbClr val="080808"/>
                </a:solidFill>
                <a:latin typeface="黑体" panose="02010609060101010101" pitchFamily="49" charset="-122"/>
                <a:ea typeface="宋体" panose="02010600030101010101" pitchFamily="2" charset="-122"/>
              </a:endParaRPr>
            </a:p>
          </p:txBody>
        </p:sp>
        <p:sp>
          <p:nvSpPr>
            <p:cNvPr id="95" name="矩形 94">
              <a:extLst>
                <a:ext uri="{FF2B5EF4-FFF2-40B4-BE49-F238E27FC236}">
                  <a16:creationId xmlns="" xmlns:a16="http://schemas.microsoft.com/office/drawing/2014/main" id="{CD3A6494-47A5-4D2A-8601-F4C714FAD402}"/>
                </a:ext>
              </a:extLst>
            </p:cNvPr>
            <p:cNvSpPr/>
            <p:nvPr/>
          </p:nvSpPr>
          <p:spPr>
            <a:xfrm>
              <a:off x="6201239" y="1037912"/>
              <a:ext cx="431869" cy="370373"/>
            </a:xfrm>
            <a:prstGeom prst="rect">
              <a:avLst/>
            </a:prstGeom>
          </p:spPr>
          <p:txBody>
            <a:bodyPr wrap="none">
              <a:spAutoFit/>
            </a:bodyPr>
            <a:lstStyle/>
            <a:p>
              <a:pPr algn="ctr" eaLnBrk="0" fontAlgn="base" hangingPunct="0">
                <a:spcBef>
                  <a:spcPct val="0"/>
                </a:spcBef>
                <a:spcAft>
                  <a:spcPct val="0"/>
                </a:spcAft>
                <a:defRPr/>
              </a:pPr>
              <a:r>
                <a:rPr lang="zh-CN" altLang="en-US" sz="1000" dirty="0">
                  <a:solidFill>
                    <a:srgbClr val="080808"/>
                  </a:solidFill>
                  <a:latin typeface="黑体" panose="02010609060101010101" pitchFamily="49" charset="-122"/>
                  <a:ea typeface="黑体" panose="02010609060101010101" pitchFamily="49" charset="-122"/>
                </a:rPr>
                <a:t>数据商业化</a:t>
              </a:r>
              <a:endParaRPr lang="zh-CN" altLang="en-US" sz="1000" dirty="0">
                <a:solidFill>
                  <a:srgbClr val="080808"/>
                </a:solidFill>
                <a:latin typeface="黑体" panose="02010609060101010101" pitchFamily="49" charset="-122"/>
                <a:ea typeface="宋体" panose="02010600030101010101" pitchFamily="2" charset="-122"/>
              </a:endParaRPr>
            </a:p>
          </p:txBody>
        </p:sp>
      </p:grpSp>
    </p:spTree>
    <p:extLst>
      <p:ext uri="{BB962C8B-B14F-4D97-AF65-F5344CB8AC3E}">
        <p14:creationId xmlns:p14="http://schemas.microsoft.com/office/powerpoint/2010/main" val="2557977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smtClean="0">
                <a:solidFill>
                  <a:srgbClr val="181818"/>
                </a:solidFill>
                <a:latin typeface="Microsoft YaHei" panose="020B0503020204020204" pitchFamily="34" charset="-122"/>
                <a:ea typeface="Microsoft YaHei" panose="020B0503020204020204" pitchFamily="34" charset="-122"/>
              </a:rPr>
              <a:t>各类场景的支撑经验分享</a:t>
            </a:r>
            <a:endParaRPr sz="2700" dirty="0">
              <a:solidFill>
                <a:srgbClr val="181818"/>
              </a:solidFill>
              <a:latin typeface="Microsoft YaHei" panose="020B0503020204020204" pitchFamily="34" charset="-122"/>
              <a:ea typeface="Microsoft YaHei" panose="020B0503020204020204" pitchFamily="34" charset="-122"/>
            </a:endParaRPr>
          </a:p>
        </p:txBody>
      </p:sp>
      <p:grpSp>
        <p:nvGrpSpPr>
          <p:cNvPr id="89" name="组合 88"/>
          <p:cNvGrpSpPr/>
          <p:nvPr/>
        </p:nvGrpSpPr>
        <p:grpSpPr>
          <a:xfrm>
            <a:off x="161738" y="3975717"/>
            <a:ext cx="3599475" cy="2484105"/>
            <a:chOff x="2192685" y="3486106"/>
            <a:chExt cx="3434316" cy="3265196"/>
          </a:xfrm>
        </p:grpSpPr>
        <p:pic>
          <p:nvPicPr>
            <p:cNvPr id="3" name="图片 2"/>
            <p:cNvPicPr>
              <a:picLocks noChangeAspect="1"/>
            </p:cNvPicPr>
            <p:nvPr/>
          </p:nvPicPr>
          <p:blipFill>
            <a:blip r:embed="rId3"/>
            <a:stretch>
              <a:fillRect/>
            </a:stretch>
          </p:blipFill>
          <p:spPr>
            <a:xfrm>
              <a:off x="2192685" y="3902375"/>
              <a:ext cx="3434316" cy="2848927"/>
            </a:xfrm>
            <a:prstGeom prst="rect">
              <a:avLst/>
            </a:prstGeom>
          </p:spPr>
        </p:pic>
        <p:sp>
          <p:nvSpPr>
            <p:cNvPr id="86" name="文本框 85"/>
            <p:cNvSpPr txBox="1"/>
            <p:nvPr/>
          </p:nvSpPr>
          <p:spPr>
            <a:xfrm>
              <a:off x="2287278" y="3486106"/>
              <a:ext cx="3226676" cy="404553"/>
            </a:xfrm>
            <a:prstGeom prst="rect">
              <a:avLst/>
            </a:prstGeom>
            <a:noFill/>
          </p:spPr>
          <p:txBody>
            <a:bodyPr wrap="square" rtlCol="0">
              <a:spAutoFit/>
            </a:bodyPr>
            <a:lstStyle/>
            <a:p>
              <a:pPr algn="ctr"/>
              <a:r>
                <a:rPr lang="zh-CN" altLang="en-US" sz="1400" dirty="0"/>
                <a:t>试点</a:t>
              </a:r>
              <a:r>
                <a:rPr lang="en-US" altLang="zh-CN" sz="1400" dirty="0"/>
                <a:t>2</a:t>
              </a:r>
              <a:r>
                <a:rPr lang="zh-CN" altLang="en-US" sz="1400" dirty="0"/>
                <a:t>：河南电力用采大集中</a:t>
              </a:r>
            </a:p>
          </p:txBody>
        </p:sp>
      </p:grpSp>
      <p:grpSp>
        <p:nvGrpSpPr>
          <p:cNvPr id="90" name="组合 89"/>
          <p:cNvGrpSpPr/>
          <p:nvPr/>
        </p:nvGrpSpPr>
        <p:grpSpPr>
          <a:xfrm>
            <a:off x="8298055" y="3991185"/>
            <a:ext cx="3599475" cy="2484106"/>
            <a:chOff x="5751123" y="3486106"/>
            <a:chExt cx="3226676" cy="3265199"/>
          </a:xfrm>
        </p:grpSpPr>
        <p:pic>
          <p:nvPicPr>
            <p:cNvPr id="6" name="图片 5"/>
            <p:cNvPicPr>
              <a:picLocks noChangeAspect="1"/>
            </p:cNvPicPr>
            <p:nvPr/>
          </p:nvPicPr>
          <p:blipFill>
            <a:blip r:embed="rId4"/>
            <a:stretch>
              <a:fillRect/>
            </a:stretch>
          </p:blipFill>
          <p:spPr>
            <a:xfrm>
              <a:off x="5788032" y="3882026"/>
              <a:ext cx="3189767" cy="2869279"/>
            </a:xfrm>
            <a:prstGeom prst="rect">
              <a:avLst/>
            </a:prstGeom>
          </p:spPr>
        </p:pic>
        <p:sp>
          <p:nvSpPr>
            <p:cNvPr id="87" name="文本框 86"/>
            <p:cNvSpPr txBox="1"/>
            <p:nvPr/>
          </p:nvSpPr>
          <p:spPr>
            <a:xfrm>
              <a:off x="5751123" y="3486106"/>
              <a:ext cx="3226676" cy="404553"/>
            </a:xfrm>
            <a:prstGeom prst="rect">
              <a:avLst/>
            </a:prstGeom>
            <a:noFill/>
          </p:spPr>
          <p:txBody>
            <a:bodyPr wrap="square" rtlCol="0">
              <a:spAutoFit/>
            </a:bodyPr>
            <a:lstStyle/>
            <a:p>
              <a:pPr algn="ctr"/>
              <a:r>
                <a:rPr lang="zh-CN" altLang="en-US" sz="1400" dirty="0"/>
                <a:t>试点</a:t>
              </a:r>
              <a:r>
                <a:rPr lang="en-US" altLang="zh-CN" sz="1400" dirty="0"/>
                <a:t>3</a:t>
              </a:r>
              <a:r>
                <a:rPr lang="zh-CN" altLang="en-US" sz="1400" dirty="0"/>
                <a:t>：电动汽车车联网平台</a:t>
              </a:r>
            </a:p>
          </p:txBody>
        </p:sp>
      </p:grpSp>
      <p:grpSp>
        <p:nvGrpSpPr>
          <p:cNvPr id="88" name="组合 87"/>
          <p:cNvGrpSpPr/>
          <p:nvPr/>
        </p:nvGrpSpPr>
        <p:grpSpPr>
          <a:xfrm>
            <a:off x="1898248" y="1140796"/>
            <a:ext cx="3671574" cy="2702874"/>
            <a:chOff x="531363" y="807728"/>
            <a:chExt cx="3446152" cy="3379051"/>
          </a:xfrm>
        </p:grpSpPr>
        <p:pic>
          <p:nvPicPr>
            <p:cNvPr id="84" name="图片 83"/>
            <p:cNvPicPr>
              <a:picLocks noChangeAspect="1"/>
            </p:cNvPicPr>
            <p:nvPr/>
          </p:nvPicPr>
          <p:blipFill>
            <a:blip r:embed="rId5"/>
            <a:stretch>
              <a:fillRect/>
            </a:stretch>
          </p:blipFill>
          <p:spPr>
            <a:xfrm>
              <a:off x="531363" y="1317500"/>
              <a:ext cx="3378480" cy="2869279"/>
            </a:xfrm>
            <a:prstGeom prst="rect">
              <a:avLst/>
            </a:prstGeom>
          </p:spPr>
        </p:pic>
        <p:sp>
          <p:nvSpPr>
            <p:cNvPr id="85" name="文本框 84"/>
            <p:cNvSpPr txBox="1"/>
            <p:nvPr/>
          </p:nvSpPr>
          <p:spPr>
            <a:xfrm>
              <a:off x="750839" y="807728"/>
              <a:ext cx="3226676" cy="384773"/>
            </a:xfrm>
            <a:prstGeom prst="rect">
              <a:avLst/>
            </a:prstGeom>
            <a:noFill/>
          </p:spPr>
          <p:txBody>
            <a:bodyPr wrap="square" rtlCol="0">
              <a:spAutoFit/>
            </a:bodyPr>
            <a:lstStyle/>
            <a:p>
              <a:r>
                <a:rPr lang="zh-CN" altLang="en-US" sz="1400" dirty="0"/>
                <a:t>试点</a:t>
              </a:r>
              <a:r>
                <a:rPr lang="en-US" altLang="zh-CN" sz="1400" dirty="0"/>
                <a:t>1</a:t>
              </a:r>
              <a:r>
                <a:rPr lang="zh-CN" altLang="en-US" sz="1400" dirty="0"/>
                <a:t>：浙江电力企业数据中台（雏形）</a:t>
              </a:r>
            </a:p>
          </p:txBody>
        </p:sp>
      </p:grpSp>
      <p:grpSp>
        <p:nvGrpSpPr>
          <p:cNvPr id="98" name="组合 97"/>
          <p:cNvGrpSpPr/>
          <p:nvPr/>
        </p:nvGrpSpPr>
        <p:grpSpPr>
          <a:xfrm>
            <a:off x="6468484" y="1140805"/>
            <a:ext cx="3716172" cy="2611803"/>
            <a:chOff x="5488551" y="768003"/>
            <a:chExt cx="3754451" cy="3265198"/>
          </a:xfrm>
        </p:grpSpPr>
        <p:sp>
          <p:nvSpPr>
            <p:cNvPr id="94" name="文本框 93"/>
            <p:cNvSpPr txBox="1"/>
            <p:nvPr/>
          </p:nvSpPr>
          <p:spPr>
            <a:xfrm>
              <a:off x="6016326" y="768003"/>
              <a:ext cx="3226676" cy="384774"/>
            </a:xfrm>
            <a:prstGeom prst="rect">
              <a:avLst/>
            </a:prstGeom>
            <a:noFill/>
          </p:spPr>
          <p:txBody>
            <a:bodyPr wrap="square" rtlCol="0">
              <a:spAutoFit/>
            </a:bodyPr>
            <a:lstStyle/>
            <a:p>
              <a:r>
                <a:rPr lang="zh-CN" altLang="en-US" sz="1400" dirty="0"/>
                <a:t>试点</a:t>
              </a:r>
              <a:r>
                <a:rPr lang="en-US" altLang="zh-CN" sz="1400" dirty="0"/>
                <a:t>4</a:t>
              </a:r>
              <a:r>
                <a:rPr lang="zh-CN" altLang="en-US" sz="1400" dirty="0"/>
                <a:t>：网上国网业务中台</a:t>
              </a:r>
              <a:r>
                <a:rPr lang="en-US" altLang="zh-CN" sz="1400" dirty="0"/>
                <a:t>(</a:t>
              </a:r>
              <a:r>
                <a:rPr lang="zh-CN" altLang="en-US" sz="1400" dirty="0"/>
                <a:t>试水</a:t>
              </a:r>
              <a:r>
                <a:rPr lang="en-US" altLang="zh-CN" sz="1400" dirty="0"/>
                <a:t>)</a:t>
              </a:r>
              <a:endParaRPr lang="zh-CN" altLang="en-US" sz="1400" dirty="0"/>
            </a:p>
          </p:txBody>
        </p:sp>
        <p:pic>
          <p:nvPicPr>
            <p:cNvPr id="97" name="图片 96"/>
            <p:cNvPicPr>
              <a:picLocks noChangeAspect="1"/>
            </p:cNvPicPr>
            <p:nvPr/>
          </p:nvPicPr>
          <p:blipFill>
            <a:blip r:embed="rId6"/>
            <a:stretch>
              <a:fillRect/>
            </a:stretch>
          </p:blipFill>
          <p:spPr>
            <a:xfrm>
              <a:off x="5488551" y="1163922"/>
              <a:ext cx="3562852" cy="2869279"/>
            </a:xfrm>
            <a:prstGeom prst="rect">
              <a:avLst/>
            </a:prstGeom>
          </p:spPr>
        </p:pic>
      </p:grpSp>
      <p:sp>
        <p:nvSpPr>
          <p:cNvPr id="100" name="文本框 99"/>
          <p:cNvSpPr txBox="1"/>
          <p:nvPr/>
        </p:nvSpPr>
        <p:spPr>
          <a:xfrm>
            <a:off x="3850961" y="4619581"/>
            <a:ext cx="4398525" cy="400110"/>
          </a:xfrm>
          <a:prstGeom prst="rect">
            <a:avLst/>
          </a:prstGeom>
          <a:noFill/>
        </p:spPr>
        <p:txBody>
          <a:bodyPr wrap="square" lIns="91440" tIns="45720" rIns="91440" bIns="45720" rtlCol="0">
            <a:spAutoFit/>
          </a:bodyPr>
          <a:lstStyle/>
          <a:p>
            <a:pPr algn="ctr"/>
            <a:r>
              <a:rPr lang="en-US" altLang="zh-CN" sz="2000" dirty="0"/>
              <a:t>1</a:t>
            </a:r>
            <a:r>
              <a:rPr lang="zh-CN" altLang="en-US" sz="2000" dirty="0"/>
              <a:t>、一套平台技术多场景柔性支撑</a:t>
            </a:r>
          </a:p>
        </p:txBody>
      </p:sp>
      <p:sp>
        <p:nvSpPr>
          <p:cNvPr id="103" name="文本框 102"/>
          <p:cNvSpPr txBox="1"/>
          <p:nvPr/>
        </p:nvSpPr>
        <p:spPr>
          <a:xfrm>
            <a:off x="3850961" y="5151729"/>
            <a:ext cx="4398525" cy="400110"/>
          </a:xfrm>
          <a:prstGeom prst="rect">
            <a:avLst/>
          </a:prstGeom>
          <a:noFill/>
        </p:spPr>
        <p:txBody>
          <a:bodyPr wrap="square" lIns="91440" tIns="45720" rIns="91440" bIns="45720" rtlCol="0">
            <a:spAutoFit/>
          </a:bodyPr>
          <a:lstStyle/>
          <a:p>
            <a:pPr algn="ctr"/>
            <a:r>
              <a:rPr lang="en-US" altLang="zh-CN" sz="2000" dirty="0"/>
              <a:t>2</a:t>
            </a:r>
            <a:r>
              <a:rPr lang="zh-CN" altLang="en-US" sz="2000" dirty="0"/>
              <a:t>、数据融通和业务共享经验分享</a:t>
            </a:r>
          </a:p>
        </p:txBody>
      </p:sp>
      <p:sp>
        <p:nvSpPr>
          <p:cNvPr id="104" name="文本框 103"/>
          <p:cNvSpPr txBox="1"/>
          <p:nvPr/>
        </p:nvSpPr>
        <p:spPr>
          <a:xfrm>
            <a:off x="4093773" y="5717952"/>
            <a:ext cx="4398525" cy="400110"/>
          </a:xfrm>
          <a:prstGeom prst="rect">
            <a:avLst/>
          </a:prstGeom>
          <a:noFill/>
        </p:spPr>
        <p:txBody>
          <a:bodyPr wrap="square" lIns="91440" tIns="45720" rIns="91440" bIns="45720" rtlCol="0">
            <a:spAutoFit/>
          </a:bodyPr>
          <a:lstStyle/>
          <a:p>
            <a:r>
              <a:rPr lang="en-US" altLang="zh-CN" sz="2000" dirty="0"/>
              <a:t>3</a:t>
            </a:r>
            <a:r>
              <a:rPr lang="zh-CN" altLang="en-US" sz="2000" dirty="0"/>
              <a:t>、企业数据智能应用合作探索</a:t>
            </a:r>
          </a:p>
        </p:txBody>
      </p:sp>
      <p:sp>
        <p:nvSpPr>
          <p:cNvPr id="105" name="文本框 104"/>
          <p:cNvSpPr txBox="1"/>
          <p:nvPr/>
        </p:nvSpPr>
        <p:spPr>
          <a:xfrm>
            <a:off x="9" y="2023221"/>
            <a:ext cx="1732323" cy="1015663"/>
          </a:xfrm>
          <a:prstGeom prst="rect">
            <a:avLst/>
          </a:prstGeom>
          <a:noFill/>
        </p:spPr>
        <p:txBody>
          <a:bodyPr wrap="square" lIns="91440" tIns="45720" rIns="91440" bIns="45720" rtlCol="0">
            <a:spAutoFit/>
          </a:bodyPr>
          <a:lstStyle/>
          <a:p>
            <a:pPr algn="ctr"/>
            <a:r>
              <a:rPr lang="zh-CN" altLang="en-US" sz="2000" b="1" dirty="0"/>
              <a:t>核心启示：</a:t>
            </a:r>
            <a:r>
              <a:rPr lang="zh-CN" altLang="en-US" sz="2000" dirty="0"/>
              <a:t>数据服务比数据管控重要</a:t>
            </a:r>
          </a:p>
        </p:txBody>
      </p:sp>
      <p:sp>
        <p:nvSpPr>
          <p:cNvPr id="106" name="文本框 105"/>
          <p:cNvSpPr txBox="1"/>
          <p:nvPr/>
        </p:nvSpPr>
        <p:spPr>
          <a:xfrm>
            <a:off x="10374074" y="2023220"/>
            <a:ext cx="1730647" cy="1015663"/>
          </a:xfrm>
          <a:prstGeom prst="rect">
            <a:avLst/>
          </a:prstGeom>
          <a:noFill/>
        </p:spPr>
        <p:txBody>
          <a:bodyPr wrap="square" lIns="91440" tIns="45720" rIns="91440" bIns="45720" rtlCol="0">
            <a:spAutoFit/>
          </a:bodyPr>
          <a:lstStyle/>
          <a:p>
            <a:pPr algn="ctr"/>
            <a:r>
              <a:rPr lang="zh-CN" altLang="en-US" sz="2000" b="1" dirty="0"/>
              <a:t>核心启示：</a:t>
            </a:r>
            <a:r>
              <a:rPr lang="zh-CN" altLang="en-US" sz="2000" dirty="0"/>
              <a:t>技术原装比组装要稳定</a:t>
            </a:r>
          </a:p>
        </p:txBody>
      </p:sp>
    </p:spTree>
    <p:extLst>
      <p:ext uri="{BB962C8B-B14F-4D97-AF65-F5344CB8AC3E}">
        <p14:creationId xmlns:p14="http://schemas.microsoft.com/office/powerpoint/2010/main" val="3858223804"/>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a:stretch>
            <a:fillRect/>
          </a:stretch>
        </p:blipFill>
        <p:spPr>
          <a:xfrm>
            <a:off x="10254806" y="253854"/>
            <a:ext cx="1730647" cy="452596"/>
          </a:xfrm>
          <a:prstGeom prst="rect">
            <a:avLst/>
          </a:prstGeom>
        </p:spPr>
      </p:pic>
      <p:sp>
        <p:nvSpPr>
          <p:cNvPr id="17" name="Shape 349">
            <a:extLst>
              <a:ext uri="{FF2B5EF4-FFF2-40B4-BE49-F238E27FC236}">
                <a16:creationId xmlns="" xmlns:a16="http://schemas.microsoft.com/office/drawing/2014/main" id="{98615758-689F-0C42-AE7F-9A301551EDD1}"/>
              </a:ext>
            </a:extLst>
          </p:cNvPr>
          <p:cNvSpPr/>
          <p:nvPr/>
        </p:nvSpPr>
        <p:spPr>
          <a:xfrm>
            <a:off x="484385" y="194319"/>
            <a:ext cx="11501063"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2700" dirty="0">
                <a:solidFill>
                  <a:srgbClr val="181818"/>
                </a:solidFill>
                <a:latin typeface="Microsoft YaHei" panose="020B0503020204020204" pitchFamily="34" charset="-122"/>
                <a:ea typeface="Microsoft YaHei" panose="020B0503020204020204" pitchFamily="34" charset="-122"/>
              </a:rPr>
              <a:t>目录</a:t>
            </a:r>
            <a:endParaRPr sz="2700" dirty="0">
              <a:solidFill>
                <a:srgbClr val="181818"/>
              </a:solidFill>
              <a:latin typeface="Microsoft YaHei" panose="020B0503020204020204" pitchFamily="34" charset="-122"/>
              <a:ea typeface="Microsoft YaHei" panose="020B0503020204020204" pitchFamily="34" charset="-122"/>
            </a:endParaRPr>
          </a:p>
        </p:txBody>
      </p:sp>
      <p:sp>
        <p:nvSpPr>
          <p:cNvPr id="15" name="标题 1">
            <a:extLst>
              <a:ext uri="{FF2B5EF4-FFF2-40B4-BE49-F238E27FC236}">
                <a16:creationId xmlns="" xmlns:a16="http://schemas.microsoft.com/office/drawing/2014/main" id="{F31BD122-F3A0-A146-A9ED-414D9701649E}"/>
              </a:ext>
            </a:extLst>
          </p:cNvPr>
          <p:cNvSpPr txBox="1">
            <a:spLocks/>
          </p:cNvSpPr>
          <p:nvPr/>
        </p:nvSpPr>
        <p:spPr>
          <a:xfrm>
            <a:off x="2538238" y="1526630"/>
            <a:ext cx="7419481" cy="3724640"/>
          </a:xfrm>
          <a:prstGeom prst="rect">
            <a:avLst/>
          </a:prstGeom>
          <a:ln w="3175">
            <a:miter lim="400000"/>
          </a:ln>
          <a:extLst>
            <a:ext uri="{C572A759-6A51-4108-AA02-DFA0A04FC94B}">
              <ma14:wrappingTextBoxFlag xmlns:ma14="http://schemas.microsoft.com/office/mac/drawingml/2011/main" xmlns="" val="1"/>
            </a:ext>
          </a:extLst>
        </p:spPr>
        <p:txBody>
          <a:bodyPr lIns="50434" tIns="50434" rIns="50434" bIns="50434" anchor="ctr">
            <a:noAutofit/>
          </a:bodyPr>
          <a:lstStyle>
            <a:lvl1pPr marL="0" marR="0" indent="0" algn="l" defTabSz="397028" rtl="0" latinLnBrk="0">
              <a:lnSpc>
                <a:spcPct val="100000"/>
              </a:lnSpc>
              <a:spcBef>
                <a:spcPts val="0"/>
              </a:spcBef>
              <a:spcAft>
                <a:spcPts val="0"/>
              </a:spcAft>
              <a:buClrTx/>
              <a:buSzTx/>
              <a:buFontTx/>
              <a:buNone/>
              <a:tabLst/>
              <a:defRPr sz="3877" b="0" i="0" u="none" strike="noStrike" cap="none" spc="0" baseline="0">
                <a:ln>
                  <a:noFill/>
                </a:ln>
                <a:solidFill>
                  <a:srgbClr val="FFFFFF"/>
                </a:solidFill>
                <a:uFillTx/>
                <a:latin typeface="+mn-lt"/>
                <a:ea typeface="+mn-ea"/>
                <a:cs typeface="+mn-cs"/>
                <a:sym typeface="Helvetica Light"/>
              </a:defRPr>
            </a:lvl1pPr>
            <a:lvl2pPr marL="0" marR="0" indent="109943"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2pPr>
            <a:lvl3pPr marL="0" marR="0" indent="219890"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3pPr>
            <a:lvl4pPr marL="0" marR="0" indent="329839"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4pPr>
            <a:lvl5pPr marL="0" marR="0" indent="43978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5pPr>
            <a:lvl6pPr marL="0" marR="0" indent="549734"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6pPr>
            <a:lvl7pPr marL="0" marR="0" indent="659672"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7pPr>
            <a:lvl8pPr marL="0" marR="0" indent="76961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8pPr>
            <a:lvl9pPr marL="0" marR="0" indent="879568" algn="ctr" defTabSz="397028" rtl="0" latinLnBrk="0">
              <a:lnSpc>
                <a:spcPct val="100000"/>
              </a:lnSpc>
              <a:spcBef>
                <a:spcPts val="0"/>
              </a:spcBef>
              <a:spcAft>
                <a:spcPts val="0"/>
              </a:spcAft>
              <a:buClrTx/>
              <a:buSzTx/>
              <a:buFontTx/>
              <a:buNone/>
              <a:tabLst/>
              <a:defRPr sz="5283" b="0" i="0" u="none" strike="noStrike" cap="none" spc="0" baseline="0">
                <a:ln>
                  <a:noFill/>
                </a:ln>
                <a:solidFill>
                  <a:srgbClr val="FFFFFF"/>
                </a:solidFill>
                <a:uFillTx/>
                <a:latin typeface="+mn-lt"/>
                <a:ea typeface="+mn-ea"/>
                <a:cs typeface="+mn-cs"/>
                <a:sym typeface="Helvetica Light"/>
              </a:defRPr>
            </a:lvl9pPr>
          </a:lstStyle>
          <a:p>
            <a:pPr marL="457200" indent="-457200">
              <a:lnSpc>
                <a:spcPct val="250000"/>
              </a:lnSpc>
              <a:buFont typeface="+mj-lt"/>
              <a:buAutoNum type="arabicPeriod"/>
            </a:pPr>
            <a:r>
              <a:rPr kumimoji="1" lang="zh-CN" altLang="en-US" sz="2400" b="1" dirty="0">
                <a:solidFill>
                  <a:schemeClr val="tx1"/>
                </a:solidFill>
              </a:rPr>
              <a:t>阿里巴巴对泛在电力物联网的理解</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rgbClr val="FF6200"/>
                </a:solidFill>
              </a:rPr>
              <a:t>国网公司企业中台建设策略、重点及演进路线思考</a:t>
            </a:r>
            <a:endParaRPr kumimoji="1" lang="en-US" altLang="zh-CN" sz="2400" b="1" dirty="0">
              <a:solidFill>
                <a:srgbClr val="FF6200"/>
              </a:solidFill>
            </a:endParaRPr>
          </a:p>
          <a:p>
            <a:pPr marL="457200" indent="-457200">
              <a:lnSpc>
                <a:spcPct val="250000"/>
              </a:lnSpc>
              <a:buFont typeface="+mj-lt"/>
              <a:buAutoNum type="arabicPeriod"/>
            </a:pPr>
            <a:r>
              <a:rPr kumimoji="1" lang="zh-CN" altLang="en-US" sz="2400" b="1" dirty="0">
                <a:solidFill>
                  <a:schemeClr val="tx1"/>
                </a:solidFill>
              </a:rPr>
              <a:t>企业中台建设所需技术支撑体系的建议</a:t>
            </a:r>
            <a:endParaRPr kumimoji="1" lang="en-US" altLang="zh-CN" sz="2400" b="1" dirty="0">
              <a:solidFill>
                <a:schemeClr val="tx1"/>
              </a:solidFill>
            </a:endParaRPr>
          </a:p>
          <a:p>
            <a:pPr marL="457200" indent="-457200">
              <a:lnSpc>
                <a:spcPct val="250000"/>
              </a:lnSpc>
              <a:buFont typeface="+mj-lt"/>
              <a:buAutoNum type="arabicPeriod"/>
            </a:pPr>
            <a:r>
              <a:rPr kumimoji="1" lang="zh-CN" altLang="en-US" sz="2400" b="1" dirty="0">
                <a:solidFill>
                  <a:schemeClr val="tx1"/>
                </a:solidFill>
              </a:rPr>
              <a:t>详细技术交流及演示（</a:t>
            </a:r>
            <a:r>
              <a:rPr kumimoji="1" lang="en-US" altLang="zh-CN" sz="2400" b="1" dirty="0">
                <a:solidFill>
                  <a:schemeClr val="tx1"/>
                </a:solidFill>
              </a:rPr>
              <a:t>Q&amp;A</a:t>
            </a:r>
            <a:r>
              <a:rPr kumimoji="1" lang="zh-CN" altLang="en-US" sz="2400" b="1" dirty="0">
                <a:solidFill>
                  <a:schemeClr val="tx1"/>
                </a:solidFill>
              </a:rPr>
              <a:t>）</a:t>
            </a:r>
          </a:p>
        </p:txBody>
      </p:sp>
    </p:spTree>
    <p:extLst>
      <p:ext uri="{BB962C8B-B14F-4D97-AF65-F5344CB8AC3E}">
        <p14:creationId xmlns:p14="http://schemas.microsoft.com/office/powerpoint/2010/main" val="15974802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9">
            <a:extLst>
              <a:ext uri="{FF2B5EF4-FFF2-40B4-BE49-F238E27FC236}">
                <a16:creationId xmlns:a16="http://schemas.microsoft.com/office/drawing/2014/main" xmlns="" id="{98615758-689F-0C42-AE7F-9A301551EDD1}"/>
              </a:ext>
            </a:extLst>
          </p:cNvPr>
          <p:cNvSpPr/>
          <p:nvPr/>
        </p:nvSpPr>
        <p:spPr>
          <a:xfrm>
            <a:off x="484381" y="319728"/>
            <a:ext cx="9223499" cy="5498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阿里巴巴中台演进起源</a:t>
            </a:r>
            <a:endParaRPr sz="2700" spc="116" dirty="0">
              <a:solidFill>
                <a:srgbClr val="181818"/>
              </a:solidFill>
              <a:latin typeface="Microsoft YaHei" panose="020B0503020204020204" pitchFamily="34" charset="-122"/>
              <a:ea typeface="Microsoft YaHei" panose="020B0503020204020204" pitchFamily="34" charset="-122"/>
              <a:cs typeface="FZLanTingHei-M-GBK"/>
            </a:endParaRPr>
          </a:p>
        </p:txBody>
      </p:sp>
      <p:sp>
        <p:nvSpPr>
          <p:cNvPr id="45" name="形状 4">
            <a:extLst>
              <a:ext uri="{FF2B5EF4-FFF2-40B4-BE49-F238E27FC236}">
                <a16:creationId xmlns:a16="http://schemas.microsoft.com/office/drawing/2014/main" xmlns="" id="{E2385612-662B-3544-B4D6-214714CCF5FA}"/>
              </a:ext>
            </a:extLst>
          </p:cNvPr>
          <p:cNvSpPr/>
          <p:nvPr/>
        </p:nvSpPr>
        <p:spPr>
          <a:xfrm rot="21126983">
            <a:off x="272512" y="2409188"/>
            <a:ext cx="11189872" cy="26611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2000"/>
                  <a:pt x="8754" y="5700"/>
                  <a:pt x="19062" y="2700"/>
                </a:cubicBezTo>
                <a:lnTo>
                  <a:pt x="18919" y="0"/>
                </a:lnTo>
                <a:lnTo>
                  <a:pt x="21600" y="4320"/>
                </a:lnTo>
                <a:lnTo>
                  <a:pt x="19491" y="10800"/>
                </a:lnTo>
                <a:lnTo>
                  <a:pt x="19348" y="8100"/>
                </a:lnTo>
                <a:cubicBezTo>
                  <a:pt x="10049" y="9300"/>
                  <a:pt x="3600" y="13800"/>
                  <a:pt x="0" y="21600"/>
                </a:cubicBezTo>
                <a:close/>
              </a:path>
            </a:pathLst>
          </a:custGeom>
          <a:solidFill>
            <a:srgbClr val="2DCED5">
              <a:alpha val="54902"/>
            </a:srgbClr>
          </a:solidFill>
          <a:ln>
            <a:solidFill>
              <a:schemeClr val="bg1">
                <a:lumMod val="85000"/>
                <a:alpha val="14000"/>
              </a:schemeClr>
            </a:solidFill>
          </a:ln>
        </p:spPr>
        <p:txBody>
          <a:bodyPr lIns="24620" tIns="24620" rIns="24620" bIns="24620"/>
          <a:lstStyle/>
          <a:p>
            <a:endParaRPr sz="970" dirty="0"/>
          </a:p>
        </p:txBody>
      </p:sp>
      <p:sp>
        <p:nvSpPr>
          <p:cNvPr id="46" name="文本框 45">
            <a:extLst>
              <a:ext uri="{FF2B5EF4-FFF2-40B4-BE49-F238E27FC236}">
                <a16:creationId xmlns:a16="http://schemas.microsoft.com/office/drawing/2014/main" xmlns="" id="{6F0F69C2-5CFD-AB4E-9557-C2816431E21B}"/>
              </a:ext>
            </a:extLst>
          </p:cNvPr>
          <p:cNvSpPr txBox="1"/>
          <p:nvPr/>
        </p:nvSpPr>
        <p:spPr>
          <a:xfrm>
            <a:off x="354626" y="5189673"/>
            <a:ext cx="2260840" cy="15411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620" tIns="24620" rIns="24620" bIns="24620" numCol="1" spcCol="38100" rtlCol="0" anchor="ctr">
            <a:spAutoFit/>
          </a:bodyPr>
          <a:lstStyle/>
          <a:p>
            <a:pPr defTabSz="400066">
              <a:lnSpc>
                <a:spcPct val="200000"/>
              </a:lnSpc>
            </a:pPr>
            <a:r>
              <a:rPr lang="zh-CN" altLang="en-US" sz="1357" b="1" dirty="0">
                <a:latin typeface="Microsoft YaHei" charset="-122"/>
                <a:ea typeface="Microsoft YaHei" charset="-122"/>
                <a:cs typeface="Microsoft YaHei" charset="-122"/>
              </a:rPr>
              <a:t>烟囱建设</a:t>
            </a:r>
            <a:endParaRPr lang="en-US" altLang="zh-CN" sz="1357" b="1" dirty="0">
              <a:latin typeface="Microsoft YaHei" charset="-122"/>
              <a:ea typeface="Microsoft YaHei" charset="-122"/>
              <a:cs typeface="Microsoft YaHei" charset="-122"/>
            </a:endParaRPr>
          </a:p>
          <a:p>
            <a:pPr defTabSz="400066">
              <a:lnSpc>
                <a:spcPct val="200000"/>
              </a:lnSpc>
            </a:pPr>
            <a:r>
              <a:rPr lang="en-US" altLang="zh-CN" sz="1163" dirty="0">
                <a:latin typeface="Microsoft YaHei" charset="-122"/>
                <a:ea typeface="Microsoft YaHei" charset="-122"/>
                <a:cs typeface="Microsoft YaHei" charset="-122"/>
                <a:sym typeface="Helvetica Light"/>
              </a:rPr>
              <a:t>1.</a:t>
            </a:r>
            <a:r>
              <a:rPr lang="zh-CN" altLang="en-US" sz="1163" dirty="0">
                <a:latin typeface="Microsoft YaHei" charset="-122"/>
                <a:ea typeface="Microsoft YaHei" charset="-122"/>
                <a:cs typeface="Microsoft YaHei" charset="-122"/>
                <a:sym typeface="Helvetica Light"/>
              </a:rPr>
              <a:t>淘宝花</a:t>
            </a:r>
            <a:r>
              <a:rPr lang="en-US" altLang="zh-CN" sz="1163" dirty="0">
                <a:latin typeface="Microsoft YaHei" charset="-122"/>
                <a:ea typeface="Microsoft YaHei" charset="-122"/>
                <a:cs typeface="Microsoft YaHei" charset="-122"/>
                <a:sym typeface="Helvetica Light"/>
              </a:rPr>
              <a:t>2000</a:t>
            </a:r>
            <a:r>
              <a:rPr lang="zh-CN" altLang="en-US" sz="1163" dirty="0">
                <a:latin typeface="Microsoft YaHei" charset="-122"/>
                <a:ea typeface="Microsoft YaHei" charset="-122"/>
                <a:cs typeface="Microsoft YaHei" charset="-122"/>
                <a:sym typeface="Helvetica Light"/>
              </a:rPr>
              <a:t>美金购买得来</a:t>
            </a:r>
            <a:endParaRPr lang="en-US" altLang="zh-CN" sz="1163" dirty="0">
              <a:latin typeface="Microsoft YaHei" charset="-122"/>
              <a:ea typeface="Microsoft YaHei" charset="-122"/>
              <a:cs typeface="Microsoft YaHei" charset="-122"/>
              <a:sym typeface="Helvetica Light"/>
            </a:endParaRPr>
          </a:p>
          <a:p>
            <a:pPr defTabSz="400066">
              <a:lnSpc>
                <a:spcPct val="200000"/>
              </a:lnSpc>
            </a:pPr>
            <a:r>
              <a:rPr lang="en-US" altLang="zh-CN" sz="1163" dirty="0">
                <a:latin typeface="Microsoft YaHei" charset="-122"/>
                <a:ea typeface="Microsoft YaHei" charset="-122"/>
                <a:cs typeface="Microsoft YaHei" charset="-122"/>
              </a:rPr>
              <a:t>2.</a:t>
            </a:r>
            <a:r>
              <a:rPr lang="zh-CN" altLang="en-US" sz="1163" dirty="0">
                <a:latin typeface="Microsoft YaHei" charset="-122"/>
                <a:ea typeface="Microsoft YaHei" charset="-122"/>
                <a:cs typeface="Microsoft YaHei" charset="-122"/>
              </a:rPr>
              <a:t>与</a:t>
            </a:r>
            <a:r>
              <a:rPr lang="en-US" altLang="zh-CN" sz="1163" dirty="0">
                <a:latin typeface="Microsoft YaHei" charset="-122"/>
                <a:ea typeface="Microsoft YaHei" charset="-122"/>
                <a:cs typeface="Microsoft YaHei" charset="-122"/>
              </a:rPr>
              <a:t>eBay</a:t>
            </a:r>
            <a:r>
              <a:rPr lang="zh-CN" altLang="en-US" sz="1163" dirty="0">
                <a:latin typeface="Microsoft YaHei" charset="-122"/>
                <a:ea typeface="Microsoft YaHei" charset="-122"/>
                <a:cs typeface="Microsoft YaHei" charset="-122"/>
              </a:rPr>
              <a:t>竞争，秘密研发从而无法复用</a:t>
            </a:r>
            <a:r>
              <a:rPr lang="en-US" altLang="zh-CN" sz="1163" dirty="0">
                <a:latin typeface="Microsoft YaHei" charset="-122"/>
                <a:ea typeface="Microsoft YaHei" charset="-122"/>
                <a:cs typeface="Microsoft YaHei" charset="-122"/>
              </a:rPr>
              <a:t>1688</a:t>
            </a:r>
            <a:r>
              <a:rPr lang="zh-CN" altLang="en-US" sz="1163" dirty="0">
                <a:latin typeface="Microsoft YaHei" charset="-122"/>
                <a:ea typeface="Microsoft YaHei" charset="-122"/>
                <a:cs typeface="Microsoft YaHei" charset="-122"/>
              </a:rPr>
              <a:t>技术。</a:t>
            </a:r>
            <a:endParaRPr lang="zh-CN" altLang="en-US" sz="1163" dirty="0">
              <a:latin typeface="Microsoft YaHei" charset="-122"/>
              <a:ea typeface="Microsoft YaHei" charset="-122"/>
              <a:cs typeface="Microsoft YaHei" charset="-122"/>
              <a:sym typeface="Helvetica Light"/>
            </a:endParaRPr>
          </a:p>
        </p:txBody>
      </p:sp>
      <p:grpSp>
        <p:nvGrpSpPr>
          <p:cNvPr id="47" name="组 9">
            <a:extLst>
              <a:ext uri="{FF2B5EF4-FFF2-40B4-BE49-F238E27FC236}">
                <a16:creationId xmlns:a16="http://schemas.microsoft.com/office/drawing/2014/main" xmlns="" id="{843DC0AA-E3B4-2A47-B3DE-C4E041FC5343}"/>
              </a:ext>
            </a:extLst>
          </p:cNvPr>
          <p:cNvGrpSpPr/>
          <p:nvPr/>
        </p:nvGrpSpPr>
        <p:grpSpPr>
          <a:xfrm>
            <a:off x="354626" y="4427429"/>
            <a:ext cx="1331903" cy="698725"/>
            <a:chOff x="2594400" y="7496634"/>
            <a:chExt cx="3685594" cy="1847673"/>
          </a:xfrm>
        </p:grpSpPr>
        <p:pic>
          <p:nvPicPr>
            <p:cNvPr id="48" name="图片 47">
              <a:extLst>
                <a:ext uri="{FF2B5EF4-FFF2-40B4-BE49-F238E27FC236}">
                  <a16:creationId xmlns:a16="http://schemas.microsoft.com/office/drawing/2014/main" xmlns="" id="{02322DEC-95A5-C248-A1F7-D2F0B45E2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2321" y="7496634"/>
              <a:ext cx="1847673" cy="1847673"/>
            </a:xfrm>
            <a:prstGeom prst="rect">
              <a:avLst/>
            </a:prstGeom>
          </p:spPr>
        </p:pic>
        <p:pic>
          <p:nvPicPr>
            <p:cNvPr id="49" name="图片 48">
              <a:extLst>
                <a:ext uri="{FF2B5EF4-FFF2-40B4-BE49-F238E27FC236}">
                  <a16:creationId xmlns:a16="http://schemas.microsoft.com/office/drawing/2014/main" xmlns="" id="{46CA4A97-7CEC-AE47-8582-A3CCE72A8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400" y="7531100"/>
              <a:ext cx="1734110" cy="1734110"/>
            </a:xfrm>
            <a:prstGeom prst="rect">
              <a:avLst/>
            </a:prstGeom>
          </p:spPr>
        </p:pic>
      </p:grpSp>
      <p:grpSp>
        <p:nvGrpSpPr>
          <p:cNvPr id="50" name="组 10">
            <a:extLst>
              <a:ext uri="{FF2B5EF4-FFF2-40B4-BE49-F238E27FC236}">
                <a16:creationId xmlns:a16="http://schemas.microsoft.com/office/drawing/2014/main" xmlns="" id="{0945654F-E266-6444-A583-B047FB6F017C}"/>
              </a:ext>
            </a:extLst>
          </p:cNvPr>
          <p:cNvGrpSpPr/>
          <p:nvPr/>
        </p:nvGrpSpPr>
        <p:grpSpPr>
          <a:xfrm>
            <a:off x="2839774" y="3689338"/>
            <a:ext cx="2010230" cy="738092"/>
            <a:chOff x="5492035" y="5956290"/>
            <a:chExt cx="5563865" cy="1961236"/>
          </a:xfrm>
        </p:grpSpPr>
        <p:pic>
          <p:nvPicPr>
            <p:cNvPr id="51" name="图片 50">
              <a:extLst>
                <a:ext uri="{FF2B5EF4-FFF2-40B4-BE49-F238E27FC236}">
                  <a16:creationId xmlns:a16="http://schemas.microsoft.com/office/drawing/2014/main" xmlns="" id="{A5DE579D-78DF-3A45-A4D6-5F6F33F71E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035" y="5956290"/>
              <a:ext cx="1961236" cy="1961236"/>
            </a:xfrm>
            <a:prstGeom prst="rect">
              <a:avLst/>
            </a:prstGeom>
          </p:spPr>
        </p:pic>
        <p:pic>
          <p:nvPicPr>
            <p:cNvPr id="52" name="图片 51">
              <a:extLst>
                <a:ext uri="{FF2B5EF4-FFF2-40B4-BE49-F238E27FC236}">
                  <a16:creationId xmlns:a16="http://schemas.microsoft.com/office/drawing/2014/main" xmlns="" id="{1A068718-C92D-7143-919F-272193C60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5880" y="5956290"/>
              <a:ext cx="1890020" cy="1890020"/>
            </a:xfrm>
            <a:prstGeom prst="rect">
              <a:avLst/>
            </a:prstGeom>
          </p:spPr>
        </p:pic>
        <p:pic>
          <p:nvPicPr>
            <p:cNvPr id="53" name="图片 52">
              <a:extLst>
                <a:ext uri="{FF2B5EF4-FFF2-40B4-BE49-F238E27FC236}">
                  <a16:creationId xmlns:a16="http://schemas.microsoft.com/office/drawing/2014/main" xmlns="" id="{D73A5380-3017-824D-8689-D14B732D3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3272" y="6044997"/>
              <a:ext cx="1672297" cy="1672297"/>
            </a:xfrm>
            <a:prstGeom prst="rect">
              <a:avLst/>
            </a:prstGeom>
          </p:spPr>
        </p:pic>
      </p:grpSp>
      <p:sp>
        <p:nvSpPr>
          <p:cNvPr id="54" name="Shape 945">
            <a:extLst>
              <a:ext uri="{FF2B5EF4-FFF2-40B4-BE49-F238E27FC236}">
                <a16:creationId xmlns:a16="http://schemas.microsoft.com/office/drawing/2014/main" xmlns="" id="{BF56043A-AE26-A249-8FE5-55DB877BAC27}"/>
              </a:ext>
            </a:extLst>
          </p:cNvPr>
          <p:cNvSpPr/>
          <p:nvPr/>
        </p:nvSpPr>
        <p:spPr>
          <a:xfrm>
            <a:off x="2839774" y="4460814"/>
            <a:ext cx="802417" cy="693190"/>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724" dirty="0">
                <a:latin typeface="Calibri"/>
                <a:ea typeface="Calibri"/>
                <a:cs typeface="Calibri"/>
              </a:rPr>
              <a:t>淘宝技术团队</a:t>
            </a:r>
            <a:endParaRPr sz="1724" dirty="0">
              <a:latin typeface="Calibri"/>
              <a:ea typeface="Calibri"/>
              <a:cs typeface="Calibri"/>
            </a:endParaRPr>
          </a:p>
        </p:txBody>
      </p:sp>
      <p:sp>
        <p:nvSpPr>
          <p:cNvPr id="55" name="文本框 54">
            <a:extLst>
              <a:ext uri="{FF2B5EF4-FFF2-40B4-BE49-F238E27FC236}">
                <a16:creationId xmlns:a16="http://schemas.microsoft.com/office/drawing/2014/main" xmlns="" id="{02A5107E-8C55-EB4A-8A22-04C53649B28F}"/>
              </a:ext>
            </a:extLst>
          </p:cNvPr>
          <p:cNvSpPr txBox="1"/>
          <p:nvPr/>
        </p:nvSpPr>
        <p:spPr>
          <a:xfrm>
            <a:off x="570717" y="3956624"/>
            <a:ext cx="828780" cy="2585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4620" tIns="24620" rIns="24620" bIns="24620" numCol="1" spcCol="38100" rtlCol="0" anchor="ctr">
            <a:spAutoFit/>
          </a:bodyPr>
          <a:lstStyle/>
          <a:p>
            <a:pPr algn="ctr" defTabSz="400066"/>
            <a:r>
              <a:rPr lang="en-US" altLang="zh-CN" sz="1357" b="1">
                <a:latin typeface="Microsoft YaHei" charset="-122"/>
                <a:ea typeface="Microsoft YaHei" charset="-122"/>
                <a:cs typeface="Microsoft YaHei" charset="-122"/>
              </a:rPr>
              <a:t>2003</a:t>
            </a:r>
            <a:r>
              <a:rPr lang="zh-CN" altLang="en-US" sz="1357" b="1" dirty="0">
                <a:latin typeface="Microsoft YaHei" charset="-122"/>
                <a:ea typeface="Microsoft YaHei" charset="-122"/>
                <a:cs typeface="Microsoft YaHei" charset="-122"/>
              </a:rPr>
              <a:t>创立</a:t>
            </a:r>
            <a:endParaRPr lang="zh-CN" altLang="en-US" sz="1357" b="1" dirty="0">
              <a:latin typeface="Microsoft YaHei" charset="-122"/>
              <a:ea typeface="Microsoft YaHei" charset="-122"/>
              <a:cs typeface="Microsoft YaHei" charset="-122"/>
              <a:sym typeface="Helvetica Light"/>
            </a:endParaRPr>
          </a:p>
        </p:txBody>
      </p:sp>
      <p:sp>
        <p:nvSpPr>
          <p:cNvPr id="56" name="文本框 55">
            <a:extLst>
              <a:ext uri="{FF2B5EF4-FFF2-40B4-BE49-F238E27FC236}">
                <a16:creationId xmlns:a16="http://schemas.microsoft.com/office/drawing/2014/main" xmlns="" id="{8EDBBE5E-2298-2B46-B446-F6CF9F9577E9}"/>
              </a:ext>
            </a:extLst>
          </p:cNvPr>
          <p:cNvSpPr txBox="1"/>
          <p:nvPr/>
        </p:nvSpPr>
        <p:spPr>
          <a:xfrm>
            <a:off x="3255771" y="3314658"/>
            <a:ext cx="1178235" cy="2585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4620" tIns="24620" rIns="24620" bIns="24620" numCol="1" spcCol="38100" rtlCol="0" anchor="ctr">
            <a:spAutoFit/>
          </a:bodyPr>
          <a:lstStyle/>
          <a:p>
            <a:pPr algn="ctr" defTabSz="400066"/>
            <a:r>
              <a:rPr lang="en-US" altLang="zh-CN" sz="1357" b="1" dirty="0">
                <a:latin typeface="Microsoft YaHei" charset="-122"/>
                <a:ea typeface="Microsoft YaHei" charset="-122"/>
                <a:cs typeface="Microsoft YaHei" charset="-122"/>
                <a:sym typeface="Helvetica Light"/>
              </a:rPr>
              <a:t>2008</a:t>
            </a:r>
            <a:r>
              <a:rPr lang="zh-CN" altLang="en-US" sz="1357" b="1" dirty="0">
                <a:latin typeface="Microsoft YaHei" charset="-122"/>
                <a:ea typeface="Microsoft YaHei" charset="-122"/>
                <a:cs typeface="Microsoft YaHei" charset="-122"/>
                <a:sym typeface="Helvetica Light"/>
              </a:rPr>
              <a:t>技术统一</a:t>
            </a:r>
          </a:p>
        </p:txBody>
      </p:sp>
      <p:sp>
        <p:nvSpPr>
          <p:cNvPr id="57" name="文本框 56">
            <a:extLst>
              <a:ext uri="{FF2B5EF4-FFF2-40B4-BE49-F238E27FC236}">
                <a16:creationId xmlns:a16="http://schemas.microsoft.com/office/drawing/2014/main" xmlns="" id="{B19DB2A3-3918-3941-80F0-6E9578B30A27}"/>
              </a:ext>
            </a:extLst>
          </p:cNvPr>
          <p:cNvSpPr txBox="1"/>
          <p:nvPr/>
        </p:nvSpPr>
        <p:spPr>
          <a:xfrm>
            <a:off x="2855056" y="5185873"/>
            <a:ext cx="2630137" cy="1183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620" tIns="24620" rIns="24620" bIns="24620" numCol="1" spcCol="38100" rtlCol="0" anchor="ctr">
            <a:spAutoFit/>
          </a:bodyPr>
          <a:lstStyle/>
          <a:p>
            <a:pPr defTabSz="400066">
              <a:lnSpc>
                <a:spcPct val="200000"/>
              </a:lnSpc>
            </a:pPr>
            <a:r>
              <a:rPr lang="zh-CN" altLang="en-US" sz="1357" b="1" dirty="0">
                <a:latin typeface="Microsoft YaHei" charset="-122"/>
                <a:ea typeface="Microsoft YaHei" charset="-122"/>
                <a:cs typeface="Microsoft YaHei" charset="-122"/>
              </a:rPr>
              <a:t>技术统一：集中式走向分布式</a:t>
            </a:r>
            <a:endParaRPr lang="en-US" altLang="zh-CN" sz="1357" b="1" dirty="0">
              <a:latin typeface="Microsoft YaHei" charset="-122"/>
              <a:ea typeface="Microsoft YaHei" charset="-122"/>
              <a:cs typeface="Microsoft YaHei" charset="-122"/>
            </a:endParaRPr>
          </a:p>
          <a:p>
            <a:pPr defTabSz="400066">
              <a:lnSpc>
                <a:spcPct val="200000"/>
              </a:lnSpc>
            </a:pPr>
            <a:r>
              <a:rPr lang="en-US" altLang="zh-CN" sz="1163" dirty="0">
                <a:latin typeface="Microsoft YaHei" charset="-122"/>
                <a:ea typeface="Microsoft YaHei" charset="-122"/>
                <a:cs typeface="Microsoft YaHei" charset="-122"/>
                <a:sym typeface="Helvetica Light"/>
              </a:rPr>
              <a:t>1</a:t>
            </a:r>
            <a:r>
              <a:rPr lang="en-US" altLang="zh-CN" sz="1163" dirty="0">
                <a:latin typeface="Microsoft YaHei" charset="-122"/>
                <a:ea typeface="Microsoft YaHei" charset="-122"/>
                <a:cs typeface="Microsoft YaHei" charset="-122"/>
              </a:rPr>
              <a:t>.</a:t>
            </a:r>
            <a:r>
              <a:rPr lang="zh-CN" altLang="en-US" sz="1163" dirty="0">
                <a:latin typeface="Microsoft YaHei" charset="-122"/>
                <a:ea typeface="Microsoft YaHei" charset="-122"/>
                <a:cs typeface="Microsoft YaHei" charset="-122"/>
              </a:rPr>
              <a:t>淘宝实现核心系统去</a:t>
            </a:r>
            <a:r>
              <a:rPr lang="en-US" altLang="zh-CN" sz="1163" dirty="0">
                <a:latin typeface="Microsoft YaHei" charset="-122"/>
                <a:ea typeface="Microsoft YaHei" charset="-122"/>
                <a:cs typeface="Microsoft YaHei" charset="-122"/>
              </a:rPr>
              <a:t>IOE</a:t>
            </a:r>
            <a:endParaRPr lang="en-US" altLang="zh-CN" sz="1163" dirty="0">
              <a:latin typeface="Microsoft YaHei" charset="-122"/>
              <a:ea typeface="Microsoft YaHei" charset="-122"/>
              <a:cs typeface="Microsoft YaHei" charset="-122"/>
              <a:sym typeface="Helvetica Light"/>
            </a:endParaRPr>
          </a:p>
          <a:p>
            <a:pPr defTabSz="400066">
              <a:lnSpc>
                <a:spcPct val="200000"/>
              </a:lnSpc>
            </a:pPr>
            <a:r>
              <a:rPr lang="en-US" altLang="zh-CN" sz="1163" dirty="0">
                <a:latin typeface="Microsoft YaHei" charset="-122"/>
                <a:ea typeface="Microsoft YaHei" charset="-122"/>
                <a:cs typeface="Microsoft YaHei" charset="-122"/>
              </a:rPr>
              <a:t>2.</a:t>
            </a:r>
            <a:r>
              <a:rPr lang="zh-CN" altLang="en-US" sz="1163" dirty="0">
                <a:latin typeface="Microsoft YaHei" charset="-122"/>
                <a:ea typeface="Microsoft YaHei" charset="-122"/>
                <a:cs typeface="Microsoft YaHei" charset="-122"/>
              </a:rPr>
              <a:t>建立以淘系技术为集团统一标准</a:t>
            </a:r>
            <a:endParaRPr lang="zh-CN" altLang="en-US" sz="1163" dirty="0">
              <a:latin typeface="Microsoft YaHei" charset="-122"/>
              <a:ea typeface="Microsoft YaHei" charset="-122"/>
              <a:cs typeface="Microsoft YaHei" charset="-122"/>
              <a:sym typeface="Helvetica Light"/>
            </a:endParaRPr>
          </a:p>
        </p:txBody>
      </p:sp>
      <p:grpSp>
        <p:nvGrpSpPr>
          <p:cNvPr id="58" name="组 15">
            <a:extLst>
              <a:ext uri="{FF2B5EF4-FFF2-40B4-BE49-F238E27FC236}">
                <a16:creationId xmlns:a16="http://schemas.microsoft.com/office/drawing/2014/main" xmlns="" id="{53D232EB-7157-1349-BD61-4F329D120504}"/>
              </a:ext>
            </a:extLst>
          </p:cNvPr>
          <p:cNvGrpSpPr/>
          <p:nvPr/>
        </p:nvGrpSpPr>
        <p:grpSpPr>
          <a:xfrm>
            <a:off x="5851402" y="3163254"/>
            <a:ext cx="1312799" cy="738092"/>
            <a:chOff x="5492035" y="5956290"/>
            <a:chExt cx="3633534" cy="1961236"/>
          </a:xfrm>
        </p:grpSpPr>
        <p:pic>
          <p:nvPicPr>
            <p:cNvPr id="59" name="图片 58">
              <a:extLst>
                <a:ext uri="{FF2B5EF4-FFF2-40B4-BE49-F238E27FC236}">
                  <a16:creationId xmlns:a16="http://schemas.microsoft.com/office/drawing/2014/main" xmlns="" id="{844BE74E-9E44-574C-94DB-80ADB4FD5C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035" y="5956290"/>
              <a:ext cx="1961236" cy="1961236"/>
            </a:xfrm>
            <a:prstGeom prst="rect">
              <a:avLst/>
            </a:prstGeom>
          </p:spPr>
        </p:pic>
        <p:pic>
          <p:nvPicPr>
            <p:cNvPr id="60" name="图片 59">
              <a:extLst>
                <a:ext uri="{FF2B5EF4-FFF2-40B4-BE49-F238E27FC236}">
                  <a16:creationId xmlns:a16="http://schemas.microsoft.com/office/drawing/2014/main" xmlns="" id="{59F65792-5D78-D349-BE5F-75B05377C1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3272" y="6044997"/>
              <a:ext cx="1672297" cy="1672297"/>
            </a:xfrm>
            <a:prstGeom prst="rect">
              <a:avLst/>
            </a:prstGeom>
          </p:spPr>
        </p:pic>
      </p:grpSp>
      <p:sp>
        <p:nvSpPr>
          <p:cNvPr id="61" name="Shape 945">
            <a:extLst>
              <a:ext uri="{FF2B5EF4-FFF2-40B4-BE49-F238E27FC236}">
                <a16:creationId xmlns:a16="http://schemas.microsoft.com/office/drawing/2014/main" xmlns="" id="{EA760A16-D35B-1648-83B1-61C1782118D5}"/>
              </a:ext>
            </a:extLst>
          </p:cNvPr>
          <p:cNvSpPr/>
          <p:nvPr/>
        </p:nvSpPr>
        <p:spPr>
          <a:xfrm>
            <a:off x="5867448" y="4461385"/>
            <a:ext cx="2010230" cy="455819"/>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724" dirty="0">
                <a:latin typeface="Calibri"/>
                <a:ea typeface="Calibri"/>
                <a:cs typeface="Calibri"/>
              </a:rPr>
              <a:t>云计算</a:t>
            </a:r>
            <a:endParaRPr sz="1724" dirty="0">
              <a:latin typeface="Calibri"/>
              <a:ea typeface="Calibri"/>
              <a:cs typeface="Calibri"/>
            </a:endParaRPr>
          </a:p>
        </p:txBody>
      </p:sp>
      <p:sp>
        <p:nvSpPr>
          <p:cNvPr id="62" name="文本框 61">
            <a:extLst>
              <a:ext uri="{FF2B5EF4-FFF2-40B4-BE49-F238E27FC236}">
                <a16:creationId xmlns:a16="http://schemas.microsoft.com/office/drawing/2014/main" xmlns="" id="{36A44CAC-8D8D-9F45-BDA1-E4F855B5005A}"/>
              </a:ext>
            </a:extLst>
          </p:cNvPr>
          <p:cNvSpPr txBox="1"/>
          <p:nvPr/>
        </p:nvSpPr>
        <p:spPr>
          <a:xfrm>
            <a:off x="6021354" y="2795532"/>
            <a:ext cx="1702417" cy="2585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4620" tIns="24620" rIns="24620" bIns="24620" numCol="1" spcCol="38100" rtlCol="0" anchor="ctr">
            <a:spAutoFit/>
          </a:bodyPr>
          <a:lstStyle/>
          <a:p>
            <a:pPr algn="ctr" defTabSz="400066"/>
            <a:r>
              <a:rPr lang="en-US" altLang="zh-CN" sz="1357" b="1" dirty="0">
                <a:latin typeface="Microsoft YaHei" charset="-122"/>
                <a:ea typeface="Microsoft YaHei" charset="-122"/>
                <a:cs typeface="Microsoft YaHei" charset="-122"/>
                <a:sym typeface="Helvetica Light"/>
              </a:rPr>
              <a:t>2013</a:t>
            </a:r>
            <a:r>
              <a:rPr lang="zh-CN" altLang="en-US" sz="1357" b="1" dirty="0">
                <a:latin typeface="Microsoft YaHei" charset="-122"/>
                <a:ea typeface="Microsoft YaHei" charset="-122"/>
                <a:cs typeface="Microsoft YaHei" charset="-122"/>
                <a:sym typeface="Helvetica Light"/>
              </a:rPr>
              <a:t>年技术业务统一</a:t>
            </a:r>
          </a:p>
        </p:txBody>
      </p:sp>
      <p:pic>
        <p:nvPicPr>
          <p:cNvPr id="63" name="图片 62">
            <a:extLst>
              <a:ext uri="{FF2B5EF4-FFF2-40B4-BE49-F238E27FC236}">
                <a16:creationId xmlns:a16="http://schemas.microsoft.com/office/drawing/2014/main" xmlns="" id="{8C39DBB4-1AAC-AA43-9DD4-98F23ED83D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4200" y="3151490"/>
            <a:ext cx="737028" cy="737028"/>
          </a:xfrm>
          <a:prstGeom prst="rect">
            <a:avLst/>
          </a:prstGeom>
        </p:spPr>
      </p:pic>
      <p:sp>
        <p:nvSpPr>
          <p:cNvPr id="64" name="Shape 945">
            <a:extLst>
              <a:ext uri="{FF2B5EF4-FFF2-40B4-BE49-F238E27FC236}">
                <a16:creationId xmlns:a16="http://schemas.microsoft.com/office/drawing/2014/main" xmlns="" id="{F28EEB16-117B-0242-A5F2-6C1A2A0D94B3}"/>
              </a:ext>
            </a:extLst>
          </p:cNvPr>
          <p:cNvSpPr/>
          <p:nvPr/>
        </p:nvSpPr>
        <p:spPr>
          <a:xfrm>
            <a:off x="5867448" y="3934935"/>
            <a:ext cx="2010230" cy="455819"/>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724" dirty="0">
                <a:latin typeface="Calibri"/>
                <a:ea typeface="Calibri"/>
                <a:cs typeface="Calibri"/>
              </a:rPr>
              <a:t>业务中台</a:t>
            </a:r>
            <a:endParaRPr sz="1724" dirty="0">
              <a:latin typeface="Calibri"/>
              <a:ea typeface="Calibri"/>
              <a:cs typeface="Calibri"/>
            </a:endParaRPr>
          </a:p>
        </p:txBody>
      </p:sp>
      <p:sp>
        <p:nvSpPr>
          <p:cNvPr id="65" name="文本框 64">
            <a:extLst>
              <a:ext uri="{FF2B5EF4-FFF2-40B4-BE49-F238E27FC236}">
                <a16:creationId xmlns:a16="http://schemas.microsoft.com/office/drawing/2014/main" xmlns="" id="{3521E084-1522-2243-9638-BC9BDE6D78D0}"/>
              </a:ext>
            </a:extLst>
          </p:cNvPr>
          <p:cNvSpPr txBox="1"/>
          <p:nvPr/>
        </p:nvSpPr>
        <p:spPr>
          <a:xfrm>
            <a:off x="5849132" y="5045232"/>
            <a:ext cx="2866244" cy="1183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620" tIns="24620" rIns="24620" bIns="24620" numCol="1" spcCol="38100" rtlCol="0" anchor="ctr">
            <a:spAutoFit/>
          </a:bodyPr>
          <a:lstStyle/>
          <a:p>
            <a:pPr defTabSz="400066">
              <a:lnSpc>
                <a:spcPct val="200000"/>
              </a:lnSpc>
            </a:pPr>
            <a:r>
              <a:rPr lang="zh-CN" altLang="en-US" sz="1357" b="1" dirty="0">
                <a:latin typeface="Microsoft YaHei" charset="-122"/>
                <a:ea typeface="Microsoft YaHei" charset="-122"/>
                <a:cs typeface="Microsoft YaHei" charset="-122"/>
              </a:rPr>
              <a:t>技术持续统一。业务中台雏形</a:t>
            </a:r>
            <a:endParaRPr lang="en-US" altLang="zh-CN" sz="1357" b="1" dirty="0">
              <a:latin typeface="Microsoft YaHei" charset="-122"/>
              <a:ea typeface="Microsoft YaHei" charset="-122"/>
              <a:cs typeface="Microsoft YaHei" charset="-122"/>
            </a:endParaRPr>
          </a:p>
          <a:p>
            <a:pPr defTabSz="400066">
              <a:lnSpc>
                <a:spcPct val="200000"/>
              </a:lnSpc>
            </a:pPr>
            <a:r>
              <a:rPr lang="en-US" altLang="zh-CN" sz="1163" dirty="0">
                <a:latin typeface="Microsoft YaHei" charset="-122"/>
                <a:ea typeface="Microsoft YaHei" charset="-122"/>
                <a:cs typeface="Microsoft YaHei" charset="-122"/>
              </a:rPr>
              <a:t>1.</a:t>
            </a:r>
            <a:r>
              <a:rPr lang="zh-CN" altLang="en-US" sz="1163" dirty="0">
                <a:latin typeface="Microsoft YaHei" charset="-122"/>
                <a:ea typeface="Microsoft YaHei" charset="-122"/>
                <a:cs typeface="Microsoft YaHei" charset="-122"/>
              </a:rPr>
              <a:t>成立共享事业部，进一步标准技术</a:t>
            </a:r>
            <a:endParaRPr lang="en-US" altLang="zh-CN" sz="1163" dirty="0">
              <a:latin typeface="Microsoft YaHei" charset="-122"/>
              <a:ea typeface="Microsoft YaHei" charset="-122"/>
              <a:cs typeface="Microsoft YaHei" charset="-122"/>
            </a:endParaRPr>
          </a:p>
          <a:p>
            <a:pPr algn="l">
              <a:lnSpc>
                <a:spcPct val="200000"/>
              </a:lnSpc>
            </a:pPr>
            <a:r>
              <a:rPr lang="en-US" altLang="zh-CN" sz="1163" dirty="0">
                <a:latin typeface="Microsoft YaHei" charset="-122"/>
                <a:ea typeface="Microsoft YaHei" charset="-122"/>
                <a:cs typeface="Microsoft YaHei" charset="-122"/>
              </a:rPr>
              <a:t>2.</a:t>
            </a:r>
            <a:r>
              <a:rPr lang="zh-CN" altLang="en-US" sz="1163" dirty="0">
                <a:latin typeface="Microsoft YaHei" charset="-122"/>
                <a:ea typeface="Microsoft YaHei" charset="-122"/>
                <a:cs typeface="Microsoft YaHei" charset="-122"/>
              </a:rPr>
              <a:t>业务中台确定三淘并驾齐驱</a:t>
            </a:r>
            <a:endParaRPr lang="en-US" altLang="zh-CN" sz="1163" dirty="0">
              <a:latin typeface="Microsoft YaHei" charset="-122"/>
              <a:ea typeface="Microsoft YaHei" charset="-122"/>
              <a:cs typeface="Microsoft YaHei" charset="-122"/>
            </a:endParaRPr>
          </a:p>
        </p:txBody>
      </p:sp>
      <p:sp>
        <p:nvSpPr>
          <p:cNvPr id="66" name="Shape 945">
            <a:extLst>
              <a:ext uri="{FF2B5EF4-FFF2-40B4-BE49-F238E27FC236}">
                <a16:creationId xmlns:a16="http://schemas.microsoft.com/office/drawing/2014/main" xmlns="" id="{5D4DC800-1AC9-0544-B80D-07C41BF9CBA6}"/>
              </a:ext>
            </a:extLst>
          </p:cNvPr>
          <p:cNvSpPr/>
          <p:nvPr/>
        </p:nvSpPr>
        <p:spPr>
          <a:xfrm>
            <a:off x="8738173" y="4430210"/>
            <a:ext cx="3065576" cy="455818"/>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724" dirty="0">
                <a:latin typeface="Calibri"/>
                <a:ea typeface="Calibri"/>
                <a:cs typeface="Calibri"/>
              </a:rPr>
              <a:t>云计算</a:t>
            </a:r>
            <a:endParaRPr sz="1724" dirty="0">
              <a:latin typeface="Calibri"/>
              <a:ea typeface="Calibri"/>
              <a:cs typeface="Calibri"/>
            </a:endParaRPr>
          </a:p>
        </p:txBody>
      </p:sp>
      <p:pic>
        <p:nvPicPr>
          <p:cNvPr id="67" name="图片 66">
            <a:extLst>
              <a:ext uri="{FF2B5EF4-FFF2-40B4-BE49-F238E27FC236}">
                <a16:creationId xmlns:a16="http://schemas.microsoft.com/office/drawing/2014/main" xmlns="" id="{04F416A2-F2AA-1A4B-8E79-4BCAC7ABC3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20696" y="1400362"/>
            <a:ext cx="531471" cy="467010"/>
          </a:xfrm>
          <a:prstGeom prst="rect">
            <a:avLst/>
          </a:prstGeom>
        </p:spPr>
      </p:pic>
      <p:pic>
        <p:nvPicPr>
          <p:cNvPr id="68" name="图片 67">
            <a:extLst>
              <a:ext uri="{FF2B5EF4-FFF2-40B4-BE49-F238E27FC236}">
                <a16:creationId xmlns:a16="http://schemas.microsoft.com/office/drawing/2014/main" xmlns="" id="{2BABCD3E-1E13-944A-94F2-3123C9BDA7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4140" y="1364823"/>
            <a:ext cx="583693" cy="582978"/>
          </a:xfrm>
          <a:prstGeom prst="rect">
            <a:avLst/>
          </a:prstGeom>
        </p:spPr>
      </p:pic>
      <p:pic>
        <p:nvPicPr>
          <p:cNvPr id="69" name="图片 68">
            <a:extLst>
              <a:ext uri="{FF2B5EF4-FFF2-40B4-BE49-F238E27FC236}">
                <a16:creationId xmlns:a16="http://schemas.microsoft.com/office/drawing/2014/main" xmlns="" id="{653857CA-1533-EE4C-8FFF-26E7C7AACAA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51366" y="1387340"/>
            <a:ext cx="590181" cy="518599"/>
          </a:xfrm>
          <a:prstGeom prst="rect">
            <a:avLst/>
          </a:prstGeom>
        </p:spPr>
      </p:pic>
      <p:pic>
        <p:nvPicPr>
          <p:cNvPr id="70" name="图片 69">
            <a:extLst>
              <a:ext uri="{FF2B5EF4-FFF2-40B4-BE49-F238E27FC236}">
                <a16:creationId xmlns:a16="http://schemas.microsoft.com/office/drawing/2014/main" xmlns="" id="{719878BB-D4EB-D04A-9B2F-CE19122B96C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24455" y="2478113"/>
            <a:ext cx="613377" cy="673377"/>
          </a:xfrm>
          <a:prstGeom prst="rect">
            <a:avLst/>
          </a:prstGeom>
        </p:spPr>
      </p:pic>
      <p:pic>
        <p:nvPicPr>
          <p:cNvPr id="71" name="图片 70">
            <a:extLst>
              <a:ext uri="{FF2B5EF4-FFF2-40B4-BE49-F238E27FC236}">
                <a16:creationId xmlns:a16="http://schemas.microsoft.com/office/drawing/2014/main" xmlns="" id="{ABE8A801-ADC6-7C47-84B6-AC6B6552B22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545" y="2523501"/>
            <a:ext cx="685923" cy="740585"/>
          </a:xfrm>
          <a:prstGeom prst="rect">
            <a:avLst/>
          </a:prstGeom>
        </p:spPr>
      </p:pic>
      <p:pic>
        <p:nvPicPr>
          <p:cNvPr id="72" name="图片 71">
            <a:extLst>
              <a:ext uri="{FF2B5EF4-FFF2-40B4-BE49-F238E27FC236}">
                <a16:creationId xmlns:a16="http://schemas.microsoft.com/office/drawing/2014/main" xmlns="" id="{A21B5678-BAE7-B949-BDEE-F82E6424D6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67038" y="2618359"/>
            <a:ext cx="585130" cy="561073"/>
          </a:xfrm>
          <a:prstGeom prst="rect">
            <a:avLst/>
          </a:prstGeom>
        </p:spPr>
      </p:pic>
      <p:sp>
        <p:nvSpPr>
          <p:cNvPr id="73" name="文本框 72">
            <a:extLst>
              <a:ext uri="{FF2B5EF4-FFF2-40B4-BE49-F238E27FC236}">
                <a16:creationId xmlns:a16="http://schemas.microsoft.com/office/drawing/2014/main" xmlns="" id="{8C260B51-5E4B-0245-97FD-8B5861F83C92}"/>
              </a:ext>
            </a:extLst>
          </p:cNvPr>
          <p:cNvSpPr txBox="1"/>
          <p:nvPr/>
        </p:nvSpPr>
        <p:spPr>
          <a:xfrm>
            <a:off x="9306513" y="1025963"/>
            <a:ext cx="2010194" cy="2585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4620" tIns="24620" rIns="24620" bIns="24620" numCol="1" spcCol="38100" rtlCol="0" anchor="ctr">
            <a:spAutoFit/>
          </a:bodyPr>
          <a:lstStyle/>
          <a:p>
            <a:pPr algn="ctr" defTabSz="400066"/>
            <a:r>
              <a:rPr lang="en-US" altLang="zh-CN" sz="1357" b="1" dirty="0">
                <a:latin typeface="Microsoft YaHei" charset="-122"/>
                <a:ea typeface="Microsoft YaHei" charset="-122"/>
                <a:cs typeface="Microsoft YaHei" charset="-122"/>
                <a:sym typeface="Helvetica Light"/>
              </a:rPr>
              <a:t>2016</a:t>
            </a:r>
            <a:r>
              <a:rPr lang="zh-CN" altLang="en-US" sz="1357" b="1" dirty="0">
                <a:latin typeface="Microsoft YaHei" charset="-122"/>
                <a:ea typeface="Microsoft YaHei" charset="-122"/>
                <a:cs typeface="Microsoft YaHei" charset="-122"/>
                <a:sym typeface="Helvetica Light"/>
              </a:rPr>
              <a:t>年</a:t>
            </a:r>
            <a:r>
              <a:rPr lang="zh-CN" altLang="en-US" sz="1357" b="1" dirty="0">
                <a:latin typeface="Microsoft YaHei" charset="-122"/>
                <a:ea typeface="Microsoft YaHei" charset="-122"/>
                <a:cs typeface="Microsoft YaHei" charset="-122"/>
              </a:rPr>
              <a:t>线上</a:t>
            </a:r>
            <a:r>
              <a:rPr lang="en-US" altLang="zh-CN" sz="1357" b="1" dirty="0">
                <a:latin typeface="Microsoft YaHei" charset="-122"/>
                <a:ea typeface="Microsoft YaHei" charset="-122"/>
                <a:cs typeface="Microsoft YaHei" charset="-122"/>
              </a:rPr>
              <a:t>+</a:t>
            </a:r>
            <a:r>
              <a:rPr lang="zh-CN" altLang="en-US" sz="1357" b="1" dirty="0">
                <a:latin typeface="Microsoft YaHei" charset="-122"/>
                <a:ea typeface="Microsoft YaHei" charset="-122"/>
                <a:cs typeface="Microsoft YaHei" charset="-122"/>
              </a:rPr>
              <a:t>线下一体化</a:t>
            </a:r>
            <a:endParaRPr lang="zh-CN" altLang="en-US" sz="1357" b="1" dirty="0">
              <a:latin typeface="Microsoft YaHei" charset="-122"/>
              <a:ea typeface="Microsoft YaHei" charset="-122"/>
              <a:cs typeface="Microsoft YaHei" charset="-122"/>
              <a:sym typeface="Helvetica Light"/>
            </a:endParaRPr>
          </a:p>
        </p:txBody>
      </p:sp>
      <p:pic>
        <p:nvPicPr>
          <p:cNvPr id="74" name="图片 73">
            <a:extLst>
              <a:ext uri="{FF2B5EF4-FFF2-40B4-BE49-F238E27FC236}">
                <a16:creationId xmlns:a16="http://schemas.microsoft.com/office/drawing/2014/main" xmlns="" id="{69A14AF8-699B-6D4B-90C8-64AECDDBE60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77103" y="3165115"/>
            <a:ext cx="683188" cy="683188"/>
          </a:xfrm>
          <a:prstGeom prst="rect">
            <a:avLst/>
          </a:prstGeom>
        </p:spPr>
      </p:pic>
      <p:pic>
        <p:nvPicPr>
          <p:cNvPr id="75" name="图片 74">
            <a:extLst>
              <a:ext uri="{FF2B5EF4-FFF2-40B4-BE49-F238E27FC236}">
                <a16:creationId xmlns:a16="http://schemas.microsoft.com/office/drawing/2014/main" xmlns="" id="{8AB1D518-F3B9-1C45-B3DD-66B017FC76B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94029" y="3306596"/>
            <a:ext cx="485203" cy="485203"/>
          </a:xfrm>
          <a:prstGeom prst="rect">
            <a:avLst/>
          </a:prstGeom>
          <a:solidFill>
            <a:schemeClr val="bg1">
              <a:lumMod val="10000"/>
              <a:lumOff val="90000"/>
            </a:schemeClr>
          </a:solidFill>
        </p:spPr>
      </p:pic>
      <p:pic>
        <p:nvPicPr>
          <p:cNvPr id="76" name="图片 75">
            <a:extLst>
              <a:ext uri="{FF2B5EF4-FFF2-40B4-BE49-F238E27FC236}">
                <a16:creationId xmlns:a16="http://schemas.microsoft.com/office/drawing/2014/main" xmlns="" id="{0E4CDAB6-E1A8-B148-8124-F14229DBE9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37176" y="1988442"/>
            <a:ext cx="607383" cy="569436"/>
          </a:xfrm>
          <a:prstGeom prst="rect">
            <a:avLst/>
          </a:prstGeom>
        </p:spPr>
      </p:pic>
      <p:pic>
        <p:nvPicPr>
          <p:cNvPr id="77" name="图片 76">
            <a:extLst>
              <a:ext uri="{FF2B5EF4-FFF2-40B4-BE49-F238E27FC236}">
                <a16:creationId xmlns:a16="http://schemas.microsoft.com/office/drawing/2014/main" xmlns="" id="{6A01C8BF-7FD7-424E-9681-BF8A28BBEDF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87507" y="2021568"/>
            <a:ext cx="517900" cy="485544"/>
          </a:xfrm>
          <a:prstGeom prst="rect">
            <a:avLst/>
          </a:prstGeom>
        </p:spPr>
      </p:pic>
      <p:pic>
        <p:nvPicPr>
          <p:cNvPr id="78" name="图片 77">
            <a:extLst>
              <a:ext uri="{FF2B5EF4-FFF2-40B4-BE49-F238E27FC236}">
                <a16:creationId xmlns:a16="http://schemas.microsoft.com/office/drawing/2014/main" xmlns="" id="{B5402C48-E95F-6B4F-BFDD-FF2A815ECE7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892197" y="1991521"/>
            <a:ext cx="527578" cy="474852"/>
          </a:xfrm>
          <a:prstGeom prst="rect">
            <a:avLst/>
          </a:prstGeom>
          <a:solidFill>
            <a:schemeClr val="bg1">
              <a:lumMod val="10000"/>
              <a:lumOff val="90000"/>
            </a:schemeClr>
          </a:solidFill>
        </p:spPr>
      </p:pic>
      <p:pic>
        <p:nvPicPr>
          <p:cNvPr id="79" name="图片 78">
            <a:extLst>
              <a:ext uri="{FF2B5EF4-FFF2-40B4-BE49-F238E27FC236}">
                <a16:creationId xmlns:a16="http://schemas.microsoft.com/office/drawing/2014/main" xmlns="" id="{0E140483-41F6-2E4F-8E37-6EF231F6ECC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92589" y="3278944"/>
            <a:ext cx="549519" cy="549519"/>
          </a:xfrm>
          <a:prstGeom prst="rect">
            <a:avLst/>
          </a:prstGeom>
          <a:solidFill>
            <a:schemeClr val="bg1">
              <a:lumMod val="10000"/>
              <a:lumOff val="90000"/>
            </a:schemeClr>
          </a:solidFill>
        </p:spPr>
      </p:pic>
      <p:sp>
        <p:nvSpPr>
          <p:cNvPr id="80" name="文本框 79">
            <a:extLst>
              <a:ext uri="{FF2B5EF4-FFF2-40B4-BE49-F238E27FC236}">
                <a16:creationId xmlns:a16="http://schemas.microsoft.com/office/drawing/2014/main" xmlns="" id="{386C8F26-AE4A-C54D-97C7-B1388F840492}"/>
              </a:ext>
            </a:extLst>
          </p:cNvPr>
          <p:cNvSpPr txBox="1"/>
          <p:nvPr/>
        </p:nvSpPr>
        <p:spPr>
          <a:xfrm>
            <a:off x="9221845" y="4793941"/>
            <a:ext cx="2866244" cy="1183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620" tIns="24620" rIns="24620" bIns="24620" numCol="1" spcCol="38100" rtlCol="0" anchor="ctr">
            <a:spAutoFit/>
          </a:bodyPr>
          <a:lstStyle/>
          <a:p>
            <a:pPr defTabSz="400066">
              <a:lnSpc>
                <a:spcPct val="200000"/>
              </a:lnSpc>
            </a:pPr>
            <a:r>
              <a:rPr lang="zh-CN" altLang="en-US" sz="1357" b="1" dirty="0">
                <a:latin typeface="Microsoft YaHei" charset="-122"/>
                <a:ea typeface="Microsoft YaHei" charset="-122"/>
                <a:cs typeface="Microsoft YaHei" charset="-122"/>
              </a:rPr>
              <a:t>中台成立：线上线下一体化</a:t>
            </a:r>
            <a:endParaRPr lang="en-US" altLang="zh-CN" sz="1357" b="1" dirty="0">
              <a:latin typeface="Microsoft YaHei" charset="-122"/>
              <a:ea typeface="Microsoft YaHei" charset="-122"/>
              <a:cs typeface="Microsoft YaHei" charset="-122"/>
            </a:endParaRPr>
          </a:p>
          <a:p>
            <a:pPr defTabSz="400066">
              <a:lnSpc>
                <a:spcPct val="200000"/>
              </a:lnSpc>
            </a:pPr>
            <a:r>
              <a:rPr lang="en-US" altLang="zh-CN" sz="1163" dirty="0">
                <a:latin typeface="Microsoft YaHei" charset="-122"/>
                <a:ea typeface="Microsoft YaHei" charset="-122"/>
                <a:cs typeface="Microsoft YaHei" charset="-122"/>
                <a:sym typeface="Helvetica Light"/>
              </a:rPr>
              <a:t>1</a:t>
            </a:r>
            <a:r>
              <a:rPr lang="en-US" altLang="zh-CN" sz="1163" dirty="0">
                <a:latin typeface="Microsoft YaHei" charset="-122"/>
                <a:ea typeface="Microsoft YaHei" charset="-122"/>
                <a:cs typeface="Microsoft YaHei" charset="-122"/>
              </a:rPr>
              <a:t>.</a:t>
            </a:r>
            <a:r>
              <a:rPr lang="zh-CN" altLang="en-US" sz="1163" dirty="0">
                <a:latin typeface="Microsoft YaHei" charset="-122"/>
                <a:ea typeface="Microsoft YaHei" charset="-122"/>
                <a:cs typeface="Microsoft YaHei" charset="-122"/>
              </a:rPr>
              <a:t>中台稳定。成为集团核心资产</a:t>
            </a:r>
            <a:endParaRPr lang="en-US" altLang="zh-CN" sz="1163" dirty="0">
              <a:latin typeface="Microsoft YaHei" charset="-122"/>
              <a:ea typeface="Microsoft YaHei" charset="-122"/>
              <a:cs typeface="Microsoft YaHei" charset="-122"/>
              <a:sym typeface="Helvetica Light"/>
            </a:endParaRPr>
          </a:p>
          <a:p>
            <a:pPr defTabSz="400066">
              <a:lnSpc>
                <a:spcPct val="200000"/>
              </a:lnSpc>
            </a:pPr>
            <a:r>
              <a:rPr lang="en-US" altLang="zh-CN" sz="1163" dirty="0">
                <a:latin typeface="Microsoft YaHei" charset="-122"/>
                <a:ea typeface="Microsoft YaHei" charset="-122"/>
                <a:cs typeface="Microsoft YaHei" charset="-122"/>
              </a:rPr>
              <a:t>2.</a:t>
            </a:r>
            <a:r>
              <a:rPr lang="zh-CN" altLang="en-US" sz="1163" dirty="0">
                <a:latin typeface="Microsoft YaHei" charset="-122"/>
                <a:ea typeface="Microsoft YaHei" charset="-122"/>
                <a:cs typeface="Microsoft YaHei" charset="-122"/>
              </a:rPr>
              <a:t>创新加快。且帮助集团拓展线下</a:t>
            </a:r>
            <a:endParaRPr lang="zh-CN" altLang="en-US" sz="1163" dirty="0">
              <a:latin typeface="Microsoft YaHei" charset="-122"/>
              <a:ea typeface="Microsoft YaHei" charset="-122"/>
              <a:cs typeface="Microsoft YaHei" charset="-122"/>
              <a:sym typeface="Helvetica Light"/>
            </a:endParaRPr>
          </a:p>
        </p:txBody>
      </p:sp>
      <p:grpSp>
        <p:nvGrpSpPr>
          <p:cNvPr id="81" name="组合 80">
            <a:extLst>
              <a:ext uri="{FF2B5EF4-FFF2-40B4-BE49-F238E27FC236}">
                <a16:creationId xmlns:a16="http://schemas.microsoft.com/office/drawing/2014/main" xmlns="" id="{036F31B2-1864-1E46-AD57-E555B0F633D4}"/>
              </a:ext>
            </a:extLst>
          </p:cNvPr>
          <p:cNvGrpSpPr/>
          <p:nvPr/>
        </p:nvGrpSpPr>
        <p:grpSpPr>
          <a:xfrm>
            <a:off x="8738173" y="3901346"/>
            <a:ext cx="3065576" cy="463235"/>
            <a:chOff x="17811625" y="7254052"/>
            <a:chExt cx="6977797" cy="926470"/>
          </a:xfrm>
        </p:grpSpPr>
        <p:sp>
          <p:nvSpPr>
            <p:cNvPr id="82" name="Shape 945">
              <a:extLst>
                <a:ext uri="{FF2B5EF4-FFF2-40B4-BE49-F238E27FC236}">
                  <a16:creationId xmlns:a16="http://schemas.microsoft.com/office/drawing/2014/main" xmlns="" id="{0A874DC3-B8C4-DB48-921B-B89BDDEA584C}"/>
                </a:ext>
              </a:extLst>
            </p:cNvPr>
            <p:cNvSpPr/>
            <p:nvPr/>
          </p:nvSpPr>
          <p:spPr>
            <a:xfrm>
              <a:off x="17811625" y="7258880"/>
              <a:ext cx="2245830" cy="911636"/>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400" dirty="0">
                  <a:latin typeface="Calibri"/>
                  <a:ea typeface="Calibri"/>
                  <a:cs typeface="Calibri"/>
                </a:rPr>
                <a:t>业务中台</a:t>
              </a:r>
              <a:endParaRPr sz="1400" dirty="0">
                <a:latin typeface="Calibri"/>
                <a:ea typeface="Calibri"/>
                <a:cs typeface="Calibri"/>
              </a:endParaRPr>
            </a:p>
          </p:txBody>
        </p:sp>
        <p:sp>
          <p:nvSpPr>
            <p:cNvPr id="83" name="Shape 945">
              <a:extLst>
                <a:ext uri="{FF2B5EF4-FFF2-40B4-BE49-F238E27FC236}">
                  <a16:creationId xmlns:a16="http://schemas.microsoft.com/office/drawing/2014/main" xmlns="" id="{BC6C3B2B-AE4C-4148-994E-8D7EDEE21BF7}"/>
                </a:ext>
              </a:extLst>
            </p:cNvPr>
            <p:cNvSpPr/>
            <p:nvPr/>
          </p:nvSpPr>
          <p:spPr>
            <a:xfrm>
              <a:off x="20204664" y="7254052"/>
              <a:ext cx="2245830" cy="911637"/>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zh-CN" altLang="en-US" sz="1400" dirty="0">
                  <a:latin typeface="Calibri"/>
                  <a:ea typeface="Calibri"/>
                  <a:cs typeface="Calibri"/>
                </a:rPr>
                <a:t>数据中台</a:t>
              </a:r>
              <a:endParaRPr sz="1400" dirty="0">
                <a:latin typeface="Calibri"/>
                <a:ea typeface="Calibri"/>
                <a:cs typeface="Calibri"/>
              </a:endParaRPr>
            </a:p>
          </p:txBody>
        </p:sp>
        <p:sp>
          <p:nvSpPr>
            <p:cNvPr id="84" name="Shape 945">
              <a:extLst>
                <a:ext uri="{FF2B5EF4-FFF2-40B4-BE49-F238E27FC236}">
                  <a16:creationId xmlns:a16="http://schemas.microsoft.com/office/drawing/2014/main" xmlns="" id="{C9327898-CE2A-8344-9774-965C574695B8}"/>
                </a:ext>
              </a:extLst>
            </p:cNvPr>
            <p:cNvSpPr/>
            <p:nvPr/>
          </p:nvSpPr>
          <p:spPr>
            <a:xfrm>
              <a:off x="22543592" y="7268885"/>
              <a:ext cx="2245830" cy="911637"/>
            </a:xfrm>
            <a:prstGeom prst="rect">
              <a:avLst/>
            </a:prstGeom>
            <a:solidFill>
              <a:srgbClr val="FFFFFF"/>
            </a:solidFill>
            <a:ln w="3175">
              <a:solidFill>
                <a:srgbClr val="5D6BA1"/>
              </a:solidFill>
              <a:prstDash val="solid"/>
              <a:miter lim="400000"/>
              <a:tailEnd type="triangle"/>
            </a:ln>
          </p:spPr>
          <p:txBody>
            <a:bodyPr vert="horz" lIns="59087" tIns="59087" rIns="59087" bIns="59087" anchor="ctr"/>
            <a:lstStyle/>
            <a:p>
              <a:pPr algn="ctr" defTabSz="590867"/>
              <a:r>
                <a:rPr lang="en-US" altLang="zh-CN" sz="1400" dirty="0" err="1">
                  <a:latin typeface="Calibri"/>
                  <a:ea typeface="Calibri"/>
                  <a:cs typeface="Calibri"/>
                </a:rPr>
                <a:t>AIoT</a:t>
              </a:r>
              <a:r>
                <a:rPr lang="zh-CN" altLang="en-US" sz="1400" dirty="0">
                  <a:latin typeface="Calibri"/>
                  <a:ea typeface="Calibri"/>
                  <a:cs typeface="Calibri"/>
                </a:rPr>
                <a:t>中台</a:t>
              </a:r>
              <a:endParaRPr sz="1400" dirty="0">
                <a:latin typeface="Calibri"/>
                <a:ea typeface="Calibri"/>
                <a:cs typeface="Calibri"/>
              </a:endParaRPr>
            </a:p>
          </p:txBody>
        </p:sp>
      </p:grpSp>
    </p:spTree>
    <p:extLst>
      <p:ext uri="{BB962C8B-B14F-4D97-AF65-F5344CB8AC3E}">
        <p14:creationId xmlns:p14="http://schemas.microsoft.com/office/powerpoint/2010/main" val="3190797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140616" y="5708637"/>
            <a:ext cx="12051384" cy="630487"/>
          </a:xfrm>
          <a:prstGeom prst="rect">
            <a:avLst/>
          </a:prstGeom>
          <a:gradFill>
            <a:gsLst>
              <a:gs pos="0">
                <a:srgbClr val="E52528">
                  <a:alpha val="95000"/>
                </a:srgbClr>
              </a:gs>
              <a:gs pos="100000">
                <a:srgbClr val="FF6000">
                  <a:alpha val="95000"/>
                </a:srgbClr>
              </a:gs>
            </a:gsLst>
          </a:gradFill>
          <a:ln w="12700">
            <a:miter lim="400000"/>
          </a:ln>
        </p:spPr>
        <p:txBody>
          <a:bodyPr lIns="25400" tIns="25400" rIns="25400" bIns="25400" anchor="ctr"/>
          <a:lstStyle/>
          <a:p>
            <a:pPr algn="ctr" defTabSz="914353">
              <a:defRPr sz="3200">
                <a:solidFill>
                  <a:srgbClr val="FFFFFF"/>
                </a:solidFill>
              </a:defRPr>
            </a:pPr>
            <a:r>
              <a:rPr lang="zh-CN" altLang="en-US" sz="2700" dirty="0">
                <a:solidFill>
                  <a:srgbClr val="FFFFFF"/>
                </a:solidFill>
                <a:latin typeface="Helvetica"/>
                <a:ea typeface="Helvetica"/>
                <a:cs typeface="Helvetica"/>
                <a:sym typeface="Helvetica"/>
              </a:rPr>
              <a:t>阿里云</a:t>
            </a:r>
            <a:endParaRPr sz="2700" dirty="0">
              <a:solidFill>
                <a:srgbClr val="FFFFFF"/>
              </a:solidFill>
              <a:latin typeface="Helvetica"/>
              <a:ea typeface="Helvetica"/>
              <a:cs typeface="Helvetica"/>
              <a:sym typeface="Helvetica"/>
            </a:endParaRPr>
          </a:p>
        </p:txBody>
      </p:sp>
      <p:grpSp>
        <p:nvGrpSpPr>
          <p:cNvPr id="4" name="组 3"/>
          <p:cNvGrpSpPr/>
          <p:nvPr/>
        </p:nvGrpSpPr>
        <p:grpSpPr>
          <a:xfrm>
            <a:off x="5932070" y="1322915"/>
            <a:ext cx="6109993" cy="4259686"/>
            <a:chOff x="12877181" y="2290230"/>
            <a:chExt cx="11206943" cy="8519371"/>
          </a:xfrm>
        </p:grpSpPr>
        <p:sp>
          <p:nvSpPr>
            <p:cNvPr id="5" name="圆角矩形"/>
            <p:cNvSpPr/>
            <p:nvPr/>
          </p:nvSpPr>
          <p:spPr>
            <a:xfrm>
              <a:off x="12958925" y="2290230"/>
              <a:ext cx="11079194" cy="880098"/>
            </a:xfrm>
            <a:prstGeom prst="roundRect">
              <a:avLst>
                <a:gd name="adj" fmla="val 8621"/>
              </a:avLst>
            </a:prstGeom>
            <a:solidFill>
              <a:srgbClr val="E52528"/>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en-US" altLang="zh-CN" sz="2000" dirty="0">
                  <a:latin typeface="Calibri"/>
                  <a:ea typeface="Calibri"/>
                  <a:cs typeface="Calibri"/>
                  <a:sym typeface="Calibri"/>
                </a:rPr>
                <a:t>One Data</a:t>
              </a:r>
              <a:r>
                <a:rPr lang="zh-CN" altLang="en-US" sz="2000" dirty="0">
                  <a:latin typeface="Calibri"/>
                  <a:ea typeface="Calibri"/>
                  <a:cs typeface="Calibri"/>
                  <a:sym typeface="Calibri"/>
                </a:rPr>
                <a:t>数据中台</a:t>
              </a:r>
              <a:endParaRPr sz="2000" dirty="0">
                <a:latin typeface="Calibri"/>
                <a:ea typeface="Calibri"/>
                <a:cs typeface="Calibri"/>
                <a:sym typeface="Calibri"/>
              </a:endParaRPr>
            </a:p>
          </p:txBody>
        </p:sp>
        <p:sp>
          <p:nvSpPr>
            <p:cNvPr id="6" name="圆角矩形"/>
            <p:cNvSpPr/>
            <p:nvPr/>
          </p:nvSpPr>
          <p:spPr>
            <a:xfrm>
              <a:off x="12934806" y="3402102"/>
              <a:ext cx="2685356" cy="623878"/>
            </a:xfrm>
            <a:prstGeom prst="roundRect">
              <a:avLst>
                <a:gd name="adj" fmla="val 8621"/>
              </a:avLst>
            </a:prstGeom>
            <a:solidFill>
              <a:srgbClr val="660066"/>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000" dirty="0">
                  <a:latin typeface="Calibri"/>
                  <a:ea typeface="Calibri"/>
                  <a:cs typeface="Calibri"/>
                  <a:sym typeface="Calibri"/>
                </a:rPr>
                <a:t>全局决策中心</a:t>
              </a:r>
              <a:endParaRPr sz="1000" dirty="0">
                <a:latin typeface="Calibri"/>
                <a:ea typeface="Calibri"/>
                <a:cs typeface="Calibri"/>
                <a:sym typeface="Calibri"/>
              </a:endParaRPr>
            </a:p>
          </p:txBody>
        </p:sp>
        <p:sp>
          <p:nvSpPr>
            <p:cNvPr id="7" name="圆角矩形"/>
            <p:cNvSpPr/>
            <p:nvPr/>
          </p:nvSpPr>
          <p:spPr>
            <a:xfrm>
              <a:off x="15776006" y="3402102"/>
              <a:ext cx="2685355" cy="623878"/>
            </a:xfrm>
            <a:prstGeom prst="roundRect">
              <a:avLst>
                <a:gd name="adj" fmla="val 8621"/>
              </a:avLst>
            </a:prstGeom>
            <a:solidFill>
              <a:srgbClr val="660066"/>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000" dirty="0">
                  <a:solidFill>
                    <a:srgbClr val="FFFFFF"/>
                  </a:solidFill>
                  <a:latin typeface="Calibri"/>
                  <a:ea typeface="Calibri"/>
                  <a:cs typeface="Calibri"/>
                  <a:sym typeface="Calibri"/>
                </a:rPr>
                <a:t>数据化运营</a:t>
              </a:r>
              <a:endParaRPr sz="1000" dirty="0">
                <a:solidFill>
                  <a:srgbClr val="FFFFFF"/>
                </a:solidFill>
                <a:latin typeface="Calibri"/>
                <a:ea typeface="Calibri"/>
                <a:cs typeface="Calibri"/>
                <a:sym typeface="Calibri"/>
              </a:endParaRPr>
            </a:p>
          </p:txBody>
        </p:sp>
        <p:sp>
          <p:nvSpPr>
            <p:cNvPr id="8" name="圆角矩形"/>
            <p:cNvSpPr/>
            <p:nvPr/>
          </p:nvSpPr>
          <p:spPr>
            <a:xfrm>
              <a:off x="18617206" y="3402102"/>
              <a:ext cx="2685355" cy="623878"/>
            </a:xfrm>
            <a:prstGeom prst="roundRect">
              <a:avLst>
                <a:gd name="adj" fmla="val 8621"/>
              </a:avLst>
            </a:prstGeom>
            <a:solidFill>
              <a:srgbClr val="660066"/>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000" dirty="0" smtClean="0">
                  <a:latin typeface="Calibri"/>
                  <a:ea typeface="Calibri"/>
                  <a:cs typeface="Calibri"/>
                  <a:sym typeface="Calibri"/>
                </a:rPr>
                <a:t>业务流程数据植入</a:t>
              </a:r>
              <a:endParaRPr sz="1000" dirty="0">
                <a:latin typeface="Calibri"/>
                <a:ea typeface="Calibri"/>
                <a:cs typeface="Calibri"/>
                <a:sym typeface="Calibri"/>
              </a:endParaRPr>
            </a:p>
          </p:txBody>
        </p:sp>
        <p:sp>
          <p:nvSpPr>
            <p:cNvPr id="9" name="圆角矩形"/>
            <p:cNvSpPr/>
            <p:nvPr/>
          </p:nvSpPr>
          <p:spPr>
            <a:xfrm>
              <a:off x="21398768" y="3401152"/>
              <a:ext cx="2685356" cy="623878"/>
            </a:xfrm>
            <a:prstGeom prst="roundRect">
              <a:avLst>
                <a:gd name="adj" fmla="val 8621"/>
              </a:avLst>
            </a:prstGeom>
            <a:solidFill>
              <a:srgbClr val="660066"/>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000" dirty="0">
                  <a:latin typeface="Calibri"/>
                  <a:ea typeface="Calibri"/>
                  <a:cs typeface="Calibri"/>
                  <a:sym typeface="Calibri"/>
                </a:rPr>
                <a:t>数据业务化</a:t>
              </a:r>
              <a:endParaRPr sz="1000" dirty="0">
                <a:latin typeface="Calibri"/>
                <a:ea typeface="Calibri"/>
                <a:cs typeface="Calibri"/>
                <a:sym typeface="Calibri"/>
              </a:endParaRPr>
            </a:p>
          </p:txBody>
        </p:sp>
        <p:sp>
          <p:nvSpPr>
            <p:cNvPr id="10" name="圆角矩形"/>
            <p:cNvSpPr/>
            <p:nvPr/>
          </p:nvSpPr>
          <p:spPr>
            <a:xfrm>
              <a:off x="15219824" y="4257755"/>
              <a:ext cx="6503988" cy="697220"/>
            </a:xfrm>
            <a:prstGeom prst="roundRect">
              <a:avLst>
                <a:gd name="adj" fmla="val 8621"/>
              </a:avLst>
            </a:prstGeom>
            <a:solidFill>
              <a:srgbClr val="57D3FF"/>
            </a:solidFill>
            <a:ln w="9525">
              <a:solidFill>
                <a:srgbClr val="000000"/>
              </a:solid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面向应用开发</a:t>
              </a:r>
              <a:r>
                <a:rPr kumimoji="1" lang="zh-CN" altLang="en-US" sz="1400" dirty="0">
                  <a:latin typeface="微软雅黑"/>
                  <a:ea typeface="微软雅黑"/>
                  <a:cs typeface="微软雅黑"/>
                  <a:sym typeface="Wingdings"/>
                </a:rPr>
                <a:t>统一数据服务中间件</a:t>
              </a:r>
              <a:endParaRPr kumimoji="1" sz="1400" dirty="0">
                <a:latin typeface="微软雅黑"/>
                <a:ea typeface="微软雅黑"/>
                <a:cs typeface="微软雅黑"/>
                <a:sym typeface="Helvetica"/>
              </a:endParaRPr>
            </a:p>
          </p:txBody>
        </p:sp>
        <p:sp>
          <p:nvSpPr>
            <p:cNvPr id="11" name="圆角矩形"/>
            <p:cNvSpPr/>
            <p:nvPr/>
          </p:nvSpPr>
          <p:spPr>
            <a:xfrm>
              <a:off x="15219824" y="5113406"/>
              <a:ext cx="6503988" cy="1430635"/>
            </a:xfrm>
            <a:prstGeom prst="roundRect">
              <a:avLst>
                <a:gd name="adj" fmla="val 8621"/>
              </a:avLst>
            </a:prstGeom>
            <a:noFill/>
            <a:ln w="3175" cmpd="sng">
              <a:solidFill>
                <a:schemeClr val="tx1"/>
              </a:solidFill>
              <a:prstDash val="solid"/>
              <a:miter lim="400000"/>
              <a:tailEnd type="triangle"/>
            </a:ln>
            <a:effectLst>
              <a:outerShdw blurRad="38100" dist="25400" dir="5400000" rotWithShape="0">
                <a:srgbClr val="000000">
                  <a:alpha val="50000"/>
                </a:srgbClr>
              </a:outerShdw>
            </a:effectLst>
          </p:spPr>
          <p:txBody>
            <a:bodyPr lIns="60960" tIns="60960" rIns="60960" bIns="60960" anchor="t"/>
            <a:lstStyle/>
            <a:p>
              <a:pPr algn="ctr" defTabSz="609600">
                <a:defRPr sz="4800">
                  <a:solidFill>
                    <a:srgbClr val="FFFFFF"/>
                  </a:solidFill>
                  <a:latin typeface="Calibri"/>
                  <a:ea typeface="Calibri"/>
                  <a:cs typeface="Calibri"/>
                  <a:sym typeface="Calibri"/>
                </a:defRPr>
              </a:pPr>
              <a:endParaRPr lang="zh-CN" altLang="en-US" sz="1000" b="1" dirty="0">
                <a:latin typeface="Calibri"/>
                <a:ea typeface="Calibri"/>
                <a:cs typeface="Calibri"/>
                <a:sym typeface="Calibri"/>
              </a:endParaRPr>
            </a:p>
          </p:txBody>
        </p:sp>
        <p:sp>
          <p:nvSpPr>
            <p:cNvPr id="12" name="圆角矩形"/>
            <p:cNvSpPr/>
            <p:nvPr/>
          </p:nvSpPr>
          <p:spPr>
            <a:xfrm>
              <a:off x="16245113" y="5662994"/>
              <a:ext cx="1313053"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700" dirty="0">
                  <a:latin typeface="微软雅黑"/>
                  <a:ea typeface="微软雅黑"/>
                  <a:cs typeface="微软雅黑"/>
                  <a:sym typeface="Helvetica"/>
                </a:rPr>
                <a:t>消费者数据体系 </a:t>
              </a:r>
            </a:p>
          </p:txBody>
        </p:sp>
        <p:sp>
          <p:nvSpPr>
            <p:cNvPr id="13" name="圆角矩形"/>
            <p:cNvSpPr/>
            <p:nvPr/>
          </p:nvSpPr>
          <p:spPr>
            <a:xfrm>
              <a:off x="17634369" y="5662994"/>
              <a:ext cx="1313053"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700" dirty="0">
                  <a:latin typeface="微软雅黑"/>
                  <a:ea typeface="微软雅黑"/>
                  <a:cs typeface="微软雅黑"/>
                  <a:sym typeface="Helvetica"/>
                </a:rPr>
                <a:t>企业数据体系 </a:t>
              </a:r>
            </a:p>
          </p:txBody>
        </p:sp>
        <p:sp>
          <p:nvSpPr>
            <p:cNvPr id="14" name="圆角矩形"/>
            <p:cNvSpPr/>
            <p:nvPr/>
          </p:nvSpPr>
          <p:spPr>
            <a:xfrm>
              <a:off x="18953066" y="5662994"/>
              <a:ext cx="1313053"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700" dirty="0">
                  <a:latin typeface="微软雅黑"/>
                  <a:ea typeface="微软雅黑"/>
                  <a:cs typeface="微软雅黑"/>
                  <a:sym typeface="Helvetica"/>
                </a:rPr>
                <a:t>商品数据体系 </a:t>
              </a:r>
            </a:p>
          </p:txBody>
        </p:sp>
        <p:sp>
          <p:nvSpPr>
            <p:cNvPr id="15" name="圆角矩形"/>
            <p:cNvSpPr/>
            <p:nvPr/>
          </p:nvSpPr>
          <p:spPr>
            <a:xfrm>
              <a:off x="20270973" y="5662044"/>
              <a:ext cx="1313053"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700" dirty="0">
                  <a:latin typeface="微软雅黑"/>
                  <a:ea typeface="微软雅黑"/>
                  <a:cs typeface="微软雅黑"/>
                  <a:sym typeface="Helvetica"/>
                </a:rPr>
                <a:t>地理位置数据体系</a:t>
              </a:r>
              <a:endParaRPr kumimoji="1" sz="700" dirty="0">
                <a:latin typeface="微软雅黑"/>
                <a:ea typeface="微软雅黑"/>
                <a:cs typeface="微软雅黑"/>
                <a:sym typeface="Helvetica"/>
              </a:endParaRPr>
            </a:p>
          </p:txBody>
        </p:sp>
        <p:sp>
          <p:nvSpPr>
            <p:cNvPr id="16" name="圆角矩形"/>
            <p:cNvSpPr/>
            <p:nvPr/>
          </p:nvSpPr>
          <p:spPr>
            <a:xfrm>
              <a:off x="16245113" y="733716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交易</a:t>
              </a:r>
            </a:p>
          </p:txBody>
        </p:sp>
        <p:sp>
          <p:nvSpPr>
            <p:cNvPr id="17" name="圆角矩形"/>
            <p:cNvSpPr/>
            <p:nvPr/>
          </p:nvSpPr>
          <p:spPr>
            <a:xfrm>
              <a:off x="17143261" y="733716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营销</a:t>
              </a:r>
            </a:p>
          </p:txBody>
        </p:sp>
        <p:sp>
          <p:nvSpPr>
            <p:cNvPr id="18" name="圆角矩形"/>
            <p:cNvSpPr/>
            <p:nvPr/>
          </p:nvSpPr>
          <p:spPr>
            <a:xfrm>
              <a:off x="18041408" y="733716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物流</a:t>
              </a:r>
            </a:p>
          </p:txBody>
        </p:sp>
        <p:sp>
          <p:nvSpPr>
            <p:cNvPr id="19" name="圆角矩形"/>
            <p:cNvSpPr/>
            <p:nvPr/>
          </p:nvSpPr>
          <p:spPr>
            <a:xfrm>
              <a:off x="18920704" y="7336211"/>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金融</a:t>
              </a:r>
              <a:endParaRPr kumimoji="1" sz="1000" dirty="0">
                <a:latin typeface="微软雅黑"/>
                <a:ea typeface="微软雅黑"/>
                <a:cs typeface="微软雅黑"/>
                <a:sym typeface="Helvetica"/>
              </a:endParaRPr>
            </a:p>
          </p:txBody>
        </p:sp>
        <p:sp>
          <p:nvSpPr>
            <p:cNvPr id="20" name="圆角矩形"/>
            <p:cNvSpPr/>
            <p:nvPr/>
          </p:nvSpPr>
          <p:spPr>
            <a:xfrm>
              <a:off x="19836995" y="733811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出行</a:t>
              </a:r>
            </a:p>
          </p:txBody>
        </p:sp>
        <p:sp>
          <p:nvSpPr>
            <p:cNvPr id="21" name="圆角矩形"/>
            <p:cNvSpPr/>
            <p:nvPr/>
          </p:nvSpPr>
          <p:spPr>
            <a:xfrm>
              <a:off x="20735143" y="733811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000" dirty="0">
                  <a:latin typeface="微软雅黑"/>
                  <a:ea typeface="微软雅黑"/>
                  <a:cs typeface="微软雅黑"/>
                  <a:sym typeface="Helvetica"/>
                </a:rPr>
                <a:t>社交</a:t>
              </a:r>
            </a:p>
          </p:txBody>
        </p:sp>
        <p:sp>
          <p:nvSpPr>
            <p:cNvPr id="22" name="圆角矩形"/>
            <p:cNvSpPr/>
            <p:nvPr/>
          </p:nvSpPr>
          <p:spPr>
            <a:xfrm>
              <a:off x="15243122" y="6617383"/>
              <a:ext cx="6503988" cy="1430635"/>
            </a:xfrm>
            <a:prstGeom prst="roundRect">
              <a:avLst>
                <a:gd name="adj" fmla="val 8621"/>
              </a:avLst>
            </a:prstGeom>
            <a:noFill/>
            <a:ln w="3175" cmpd="sng">
              <a:solidFill>
                <a:schemeClr val="tx1"/>
              </a:solidFill>
              <a:prstDash val="solid"/>
              <a:miter lim="400000"/>
              <a:tailEnd type="triangle"/>
            </a:ln>
            <a:effectLst>
              <a:outerShdw blurRad="38100" dist="25400" dir="5400000" rotWithShape="0">
                <a:srgbClr val="000000">
                  <a:alpha val="50000"/>
                </a:srgbClr>
              </a:outerShdw>
            </a:effectLst>
          </p:spPr>
          <p:txBody>
            <a:bodyPr lIns="60960" tIns="60960" rIns="60960" bIns="60960" anchor="t"/>
            <a:lstStyle/>
            <a:p>
              <a:pPr algn="ctr" defTabSz="609600">
                <a:defRPr sz="4800">
                  <a:solidFill>
                    <a:srgbClr val="FFFFFF"/>
                  </a:solidFill>
                  <a:latin typeface="Calibri"/>
                  <a:ea typeface="Calibri"/>
                  <a:cs typeface="Calibri"/>
                  <a:sym typeface="Calibri"/>
                </a:defRPr>
              </a:pPr>
              <a:endParaRPr lang="zh-CN" altLang="en-US" sz="1000" b="1" dirty="0">
                <a:latin typeface="Calibri"/>
                <a:ea typeface="Calibri"/>
                <a:cs typeface="Calibri"/>
                <a:sym typeface="Calibri"/>
              </a:endParaRPr>
            </a:p>
          </p:txBody>
        </p:sp>
        <p:sp>
          <p:nvSpPr>
            <p:cNvPr id="23" name="圆角矩形"/>
            <p:cNvSpPr/>
            <p:nvPr/>
          </p:nvSpPr>
          <p:spPr>
            <a:xfrm>
              <a:off x="16245113" y="8962423"/>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销售</a:t>
              </a:r>
              <a:endParaRPr kumimoji="1" lang="en-US" altLang="zh-CN" sz="800" dirty="0">
                <a:latin typeface="微软雅黑"/>
                <a:ea typeface="微软雅黑"/>
                <a:cs typeface="微软雅黑"/>
                <a:sym typeface="Helvetica"/>
              </a:endParaRPr>
            </a:p>
            <a:p>
              <a:pPr algn="ctr" defTabSz="914353" fontAlgn="base">
                <a:spcBef>
                  <a:spcPct val="0"/>
                </a:spcBef>
                <a:spcAft>
                  <a:spcPct val="0"/>
                </a:spcAft>
              </a:pPr>
              <a:r>
                <a:rPr kumimoji="1" lang="zh-CN" altLang="en-US" sz="800" dirty="0">
                  <a:latin typeface="微软雅黑"/>
                  <a:ea typeface="微软雅黑"/>
                  <a:cs typeface="微软雅黑"/>
                  <a:sym typeface="Helvetica"/>
                </a:rPr>
                <a:t>业务</a:t>
              </a:r>
            </a:p>
          </p:txBody>
        </p:sp>
        <p:sp>
          <p:nvSpPr>
            <p:cNvPr id="24" name="圆角矩形"/>
            <p:cNvSpPr/>
            <p:nvPr/>
          </p:nvSpPr>
          <p:spPr>
            <a:xfrm>
              <a:off x="17143261" y="8962423"/>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营销</a:t>
              </a:r>
              <a:endParaRPr kumimoji="1" lang="en-US" altLang="zh-CN" sz="800" dirty="0">
                <a:latin typeface="微软雅黑"/>
                <a:ea typeface="微软雅黑"/>
                <a:cs typeface="微软雅黑"/>
                <a:sym typeface="Helvetica"/>
              </a:endParaRPr>
            </a:p>
            <a:p>
              <a:pPr algn="ctr" defTabSz="914353" fontAlgn="base">
                <a:spcBef>
                  <a:spcPct val="0"/>
                </a:spcBef>
                <a:spcAft>
                  <a:spcPct val="0"/>
                </a:spcAft>
              </a:pPr>
              <a:r>
                <a:rPr kumimoji="1" lang="zh-CN" altLang="en-US" sz="800" dirty="0">
                  <a:latin typeface="微软雅黑"/>
                  <a:ea typeface="微软雅黑"/>
                  <a:cs typeface="微软雅黑"/>
                  <a:sym typeface="Helvetica"/>
                </a:rPr>
                <a:t>业务</a:t>
              </a:r>
            </a:p>
          </p:txBody>
        </p:sp>
        <p:sp>
          <p:nvSpPr>
            <p:cNvPr id="25" name="圆角矩形"/>
            <p:cNvSpPr/>
            <p:nvPr/>
          </p:nvSpPr>
          <p:spPr>
            <a:xfrm>
              <a:off x="18041408" y="8962423"/>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供应来链</a:t>
              </a:r>
              <a:endParaRPr kumimoji="1" lang="en-US" altLang="zh-CN" sz="800" dirty="0">
                <a:latin typeface="微软雅黑"/>
                <a:ea typeface="微软雅黑"/>
                <a:cs typeface="微软雅黑"/>
                <a:sym typeface="Helvetica"/>
              </a:endParaRPr>
            </a:p>
            <a:p>
              <a:pPr algn="ctr" defTabSz="914353" fontAlgn="base">
                <a:spcBef>
                  <a:spcPct val="0"/>
                </a:spcBef>
                <a:spcAft>
                  <a:spcPct val="0"/>
                </a:spcAft>
              </a:pPr>
              <a:r>
                <a:rPr kumimoji="1" lang="zh-CN" altLang="en-US" sz="800" dirty="0">
                  <a:latin typeface="微软雅黑"/>
                  <a:ea typeface="微软雅黑"/>
                  <a:cs typeface="微软雅黑"/>
                  <a:sym typeface="Helvetica"/>
                </a:rPr>
                <a:t>业务</a:t>
              </a:r>
            </a:p>
          </p:txBody>
        </p:sp>
        <p:sp>
          <p:nvSpPr>
            <p:cNvPr id="26" name="圆角矩形"/>
            <p:cNvSpPr/>
            <p:nvPr/>
          </p:nvSpPr>
          <p:spPr>
            <a:xfrm>
              <a:off x="18920704" y="8961472"/>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官网</a:t>
              </a:r>
              <a:endParaRPr kumimoji="1" lang="en-US" altLang="zh-CN" sz="800" dirty="0">
                <a:latin typeface="微软雅黑"/>
                <a:ea typeface="微软雅黑"/>
                <a:cs typeface="微软雅黑"/>
                <a:sym typeface="Helvetica"/>
              </a:endParaRPr>
            </a:p>
            <a:p>
              <a:pPr algn="ctr" defTabSz="914353" fontAlgn="base">
                <a:spcBef>
                  <a:spcPct val="0"/>
                </a:spcBef>
                <a:spcAft>
                  <a:spcPct val="0"/>
                </a:spcAft>
              </a:pPr>
              <a:r>
                <a:rPr kumimoji="1" lang="zh-CN" altLang="en-US" sz="800" dirty="0">
                  <a:latin typeface="微软雅黑"/>
                  <a:ea typeface="微软雅黑"/>
                  <a:cs typeface="微软雅黑"/>
                  <a:sym typeface="Helvetica"/>
                </a:rPr>
                <a:t>运营</a:t>
              </a:r>
              <a:endParaRPr kumimoji="1" sz="800" dirty="0">
                <a:latin typeface="微软雅黑"/>
                <a:ea typeface="微软雅黑"/>
                <a:cs typeface="微软雅黑"/>
                <a:sym typeface="Helvetica"/>
              </a:endParaRPr>
            </a:p>
          </p:txBody>
        </p:sp>
        <p:sp>
          <p:nvSpPr>
            <p:cNvPr id="27" name="圆角矩形"/>
            <p:cNvSpPr/>
            <p:nvPr/>
          </p:nvSpPr>
          <p:spPr>
            <a:xfrm>
              <a:off x="19836995" y="8963373"/>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生产</a:t>
              </a:r>
              <a:endParaRPr kumimoji="1" lang="en-US" altLang="zh-CN" sz="800" dirty="0">
                <a:latin typeface="微软雅黑"/>
                <a:ea typeface="微软雅黑"/>
                <a:cs typeface="微软雅黑"/>
                <a:sym typeface="Helvetica"/>
              </a:endParaRPr>
            </a:p>
            <a:p>
              <a:pPr algn="ctr" defTabSz="914353" fontAlgn="base">
                <a:spcBef>
                  <a:spcPct val="0"/>
                </a:spcBef>
                <a:spcAft>
                  <a:spcPct val="0"/>
                </a:spcAft>
              </a:pPr>
              <a:r>
                <a:rPr kumimoji="1" lang="zh-CN" altLang="en-US" sz="800" dirty="0">
                  <a:latin typeface="微软雅黑"/>
                  <a:ea typeface="微软雅黑"/>
                  <a:cs typeface="微软雅黑"/>
                  <a:sym typeface="Helvetica"/>
                </a:rPr>
                <a:t>数据</a:t>
              </a:r>
            </a:p>
          </p:txBody>
        </p:sp>
        <p:sp>
          <p:nvSpPr>
            <p:cNvPr id="28" name="圆角矩形"/>
            <p:cNvSpPr/>
            <p:nvPr/>
          </p:nvSpPr>
          <p:spPr>
            <a:xfrm>
              <a:off x="20735143" y="8963373"/>
              <a:ext cx="848882" cy="623877"/>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800" dirty="0">
                  <a:latin typeface="微软雅黑"/>
                  <a:ea typeface="微软雅黑"/>
                  <a:cs typeface="微软雅黑"/>
                  <a:sym typeface="Helvetica"/>
                </a:rPr>
                <a:t>天气</a:t>
              </a:r>
            </a:p>
          </p:txBody>
        </p:sp>
        <p:sp>
          <p:nvSpPr>
            <p:cNvPr id="29" name="圆角矩形"/>
            <p:cNvSpPr/>
            <p:nvPr/>
          </p:nvSpPr>
          <p:spPr>
            <a:xfrm>
              <a:off x="15243122" y="8242645"/>
              <a:ext cx="6503988" cy="1430635"/>
            </a:xfrm>
            <a:prstGeom prst="roundRect">
              <a:avLst>
                <a:gd name="adj" fmla="val 8621"/>
              </a:avLst>
            </a:prstGeom>
            <a:noFill/>
            <a:ln w="3175" cmpd="sng">
              <a:solidFill>
                <a:schemeClr val="tx1"/>
              </a:solidFill>
              <a:prstDash val="solid"/>
              <a:miter lim="400000"/>
              <a:tailEnd type="triangle"/>
            </a:ln>
            <a:effectLst>
              <a:outerShdw blurRad="38100" dist="25400" dir="5400000" rotWithShape="0">
                <a:srgbClr val="000000">
                  <a:alpha val="50000"/>
                </a:srgbClr>
              </a:outerShdw>
            </a:effectLst>
          </p:spPr>
          <p:txBody>
            <a:bodyPr lIns="60960" tIns="60960" rIns="60960" bIns="60960" anchor="t"/>
            <a:lstStyle/>
            <a:p>
              <a:pPr algn="ctr" defTabSz="609600">
                <a:defRPr sz="4800">
                  <a:solidFill>
                    <a:srgbClr val="FFFFFF"/>
                  </a:solidFill>
                  <a:latin typeface="Calibri"/>
                  <a:ea typeface="Calibri"/>
                  <a:cs typeface="Calibri"/>
                  <a:sym typeface="Calibri"/>
                </a:defRPr>
              </a:pPr>
              <a:endParaRPr lang="zh-CN" altLang="en-US" sz="1000" b="1" dirty="0">
                <a:latin typeface="Calibri"/>
                <a:ea typeface="Calibri"/>
                <a:cs typeface="Calibri"/>
                <a:sym typeface="Calibri"/>
              </a:endParaRPr>
            </a:p>
          </p:txBody>
        </p:sp>
        <p:sp>
          <p:nvSpPr>
            <p:cNvPr id="30" name="圆角矩形"/>
            <p:cNvSpPr/>
            <p:nvPr/>
          </p:nvSpPr>
          <p:spPr>
            <a:xfrm>
              <a:off x="12877181" y="4269978"/>
              <a:ext cx="2168529" cy="5415525"/>
            </a:xfrm>
            <a:prstGeom prst="roundRect">
              <a:avLst>
                <a:gd name="adj" fmla="val 8621"/>
              </a:avLst>
            </a:prstGeom>
            <a:noFill/>
            <a:ln w="3175" cmpd="sng">
              <a:solidFill>
                <a:srgbClr val="000000"/>
              </a:solidFill>
              <a:miter lim="400000"/>
              <a:tailEnd type="triangle"/>
            </a:ln>
            <a:effectLst/>
          </p:spPr>
          <p:txBody>
            <a:bodyPr lIns="60960" tIns="60960" rIns="60960" bIns="60960" anchor="t"/>
            <a:lstStyle/>
            <a:p>
              <a:pPr algn="ctr" defTabSz="609600">
                <a:defRPr sz="4800">
                  <a:solidFill>
                    <a:srgbClr val="FFFFFF"/>
                  </a:solidFill>
                  <a:latin typeface="Calibri"/>
                  <a:ea typeface="Calibri"/>
                  <a:cs typeface="Calibri"/>
                  <a:sym typeface="Calibri"/>
                </a:defRPr>
              </a:pPr>
              <a:endParaRPr lang="zh-CN" altLang="en-US" sz="1000" b="1" dirty="0">
                <a:latin typeface="Calibri"/>
                <a:ea typeface="Calibri"/>
                <a:cs typeface="Calibri"/>
                <a:sym typeface="Calibri"/>
              </a:endParaRPr>
            </a:p>
          </p:txBody>
        </p:sp>
        <p:sp>
          <p:nvSpPr>
            <p:cNvPr id="31" name="圆角矩形"/>
            <p:cNvSpPr/>
            <p:nvPr/>
          </p:nvSpPr>
          <p:spPr>
            <a:xfrm>
              <a:off x="21915595" y="4256805"/>
              <a:ext cx="2168529" cy="5415526"/>
            </a:xfrm>
            <a:prstGeom prst="roundRect">
              <a:avLst>
                <a:gd name="adj" fmla="val 8621"/>
              </a:avLst>
            </a:prstGeom>
            <a:noFill/>
            <a:ln w="3175" cmpd="sng">
              <a:solidFill>
                <a:schemeClr val="tx1"/>
              </a:solidFill>
              <a:prstDash val="solid"/>
              <a:miter lim="400000"/>
              <a:tailEnd type="triangle"/>
            </a:ln>
            <a:effectLst>
              <a:outerShdw blurRad="38100" dist="25400" dir="5400000" rotWithShape="0">
                <a:srgbClr val="000000">
                  <a:alpha val="50000"/>
                </a:srgbClr>
              </a:outerShdw>
            </a:effectLst>
          </p:spPr>
          <p:txBody>
            <a:bodyPr lIns="60960" tIns="60960" rIns="60960" bIns="60960" anchor="t"/>
            <a:lstStyle/>
            <a:p>
              <a:pPr algn="ctr" defTabSz="609600">
                <a:defRPr sz="4800">
                  <a:solidFill>
                    <a:srgbClr val="FFFFFF"/>
                  </a:solidFill>
                  <a:latin typeface="Calibri"/>
                  <a:ea typeface="Calibri"/>
                  <a:cs typeface="Calibri"/>
                  <a:sym typeface="Calibri"/>
                </a:defRPr>
              </a:pPr>
              <a:r>
                <a:rPr lang="zh-CN" altLang="en-US" sz="1000" b="1" dirty="0">
                  <a:latin typeface="Calibri"/>
                  <a:ea typeface="Calibri"/>
                  <a:cs typeface="Calibri"/>
                  <a:sym typeface="Calibri"/>
                </a:rPr>
                <a:t>智能数据开发</a:t>
              </a:r>
            </a:p>
          </p:txBody>
        </p:sp>
        <p:sp>
          <p:nvSpPr>
            <p:cNvPr id="32" name="圆角矩形"/>
            <p:cNvSpPr/>
            <p:nvPr/>
          </p:nvSpPr>
          <p:spPr>
            <a:xfrm>
              <a:off x="13146261" y="5112455"/>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资产概述</a:t>
              </a:r>
              <a:endParaRPr kumimoji="1" sz="1200" dirty="0">
                <a:latin typeface="微软雅黑"/>
                <a:ea typeface="微软雅黑"/>
                <a:cs typeface="微软雅黑"/>
                <a:sym typeface="Helvetica"/>
              </a:endParaRPr>
            </a:p>
          </p:txBody>
        </p:sp>
        <p:sp>
          <p:nvSpPr>
            <p:cNvPr id="33" name="圆角矩形"/>
            <p:cNvSpPr/>
            <p:nvPr/>
          </p:nvSpPr>
          <p:spPr>
            <a:xfrm>
              <a:off x="13146261" y="5941759"/>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资产地图</a:t>
              </a:r>
              <a:endParaRPr kumimoji="1" sz="1200" dirty="0">
                <a:latin typeface="微软雅黑"/>
                <a:ea typeface="微软雅黑"/>
                <a:cs typeface="微软雅黑"/>
                <a:sym typeface="Helvetica"/>
              </a:endParaRPr>
            </a:p>
          </p:txBody>
        </p:sp>
        <p:sp>
          <p:nvSpPr>
            <p:cNvPr id="34" name="圆角矩形"/>
            <p:cNvSpPr/>
            <p:nvPr/>
          </p:nvSpPr>
          <p:spPr>
            <a:xfrm>
              <a:off x="13146261" y="6783773"/>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资产治理</a:t>
              </a:r>
              <a:endParaRPr kumimoji="1" sz="1200" dirty="0">
                <a:latin typeface="微软雅黑"/>
                <a:ea typeface="微软雅黑"/>
                <a:cs typeface="微软雅黑"/>
                <a:sym typeface="Helvetica"/>
              </a:endParaRPr>
            </a:p>
          </p:txBody>
        </p:sp>
        <p:sp>
          <p:nvSpPr>
            <p:cNvPr id="35" name="圆角矩形"/>
            <p:cNvSpPr/>
            <p:nvPr/>
          </p:nvSpPr>
          <p:spPr>
            <a:xfrm>
              <a:off x="13146261" y="7643216"/>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资产应用</a:t>
              </a:r>
              <a:endParaRPr kumimoji="1" sz="1200" dirty="0">
                <a:latin typeface="微软雅黑"/>
                <a:ea typeface="微软雅黑"/>
                <a:cs typeface="微软雅黑"/>
                <a:sym typeface="Helvetica"/>
              </a:endParaRPr>
            </a:p>
          </p:txBody>
        </p:sp>
        <p:sp>
          <p:nvSpPr>
            <p:cNvPr id="36" name="圆角矩形"/>
            <p:cNvSpPr/>
            <p:nvPr/>
          </p:nvSpPr>
          <p:spPr>
            <a:xfrm>
              <a:off x="13146261" y="8485230"/>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资产运营</a:t>
              </a:r>
              <a:endParaRPr kumimoji="1" sz="1200" dirty="0">
                <a:latin typeface="微软雅黑"/>
                <a:ea typeface="微软雅黑"/>
                <a:cs typeface="微软雅黑"/>
                <a:sym typeface="Helvetica"/>
              </a:endParaRPr>
            </a:p>
          </p:txBody>
        </p:sp>
        <p:sp>
          <p:nvSpPr>
            <p:cNvPr id="37" name="圆角矩形"/>
            <p:cNvSpPr/>
            <p:nvPr/>
          </p:nvSpPr>
          <p:spPr>
            <a:xfrm>
              <a:off x="22137142" y="4885604"/>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数仓规划</a:t>
              </a:r>
              <a:endParaRPr kumimoji="1" sz="1200" dirty="0">
                <a:latin typeface="微软雅黑"/>
                <a:ea typeface="微软雅黑"/>
                <a:cs typeface="微软雅黑"/>
                <a:sym typeface="Helvetica"/>
              </a:endParaRPr>
            </a:p>
          </p:txBody>
        </p:sp>
        <p:sp>
          <p:nvSpPr>
            <p:cNvPr id="38" name="圆角矩形"/>
            <p:cNvSpPr/>
            <p:nvPr/>
          </p:nvSpPr>
          <p:spPr>
            <a:xfrm>
              <a:off x="22137142" y="5568222"/>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模型构建</a:t>
              </a:r>
              <a:endParaRPr kumimoji="1" sz="1200" dirty="0">
                <a:latin typeface="微软雅黑"/>
                <a:ea typeface="微软雅黑"/>
                <a:cs typeface="微软雅黑"/>
                <a:sym typeface="Helvetica"/>
              </a:endParaRPr>
            </a:p>
          </p:txBody>
        </p:sp>
        <p:sp>
          <p:nvSpPr>
            <p:cNvPr id="39" name="圆角矩形"/>
            <p:cNvSpPr/>
            <p:nvPr/>
          </p:nvSpPr>
          <p:spPr>
            <a:xfrm>
              <a:off x="22137142" y="6287997"/>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指标规范</a:t>
              </a:r>
              <a:endParaRPr kumimoji="1" sz="1200" dirty="0">
                <a:latin typeface="微软雅黑"/>
                <a:ea typeface="微软雅黑"/>
                <a:cs typeface="微软雅黑"/>
                <a:sym typeface="Helvetica"/>
              </a:endParaRPr>
            </a:p>
          </p:txBody>
        </p:sp>
        <p:sp>
          <p:nvSpPr>
            <p:cNvPr id="40" name="圆角矩形"/>
            <p:cNvSpPr/>
            <p:nvPr/>
          </p:nvSpPr>
          <p:spPr>
            <a:xfrm>
              <a:off x="22137142" y="6976305"/>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数据同步</a:t>
              </a:r>
              <a:endParaRPr kumimoji="1" sz="1200" dirty="0">
                <a:latin typeface="微软雅黑"/>
                <a:ea typeface="微软雅黑"/>
                <a:cs typeface="微软雅黑"/>
                <a:sym typeface="Helvetica"/>
              </a:endParaRPr>
            </a:p>
          </p:txBody>
        </p:sp>
        <p:sp>
          <p:nvSpPr>
            <p:cNvPr id="41" name="圆角矩形"/>
            <p:cNvSpPr/>
            <p:nvPr/>
          </p:nvSpPr>
          <p:spPr>
            <a:xfrm>
              <a:off x="22137142" y="7671633"/>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数据开发</a:t>
              </a:r>
              <a:endParaRPr kumimoji="1" sz="1200" dirty="0">
                <a:latin typeface="微软雅黑"/>
                <a:ea typeface="微软雅黑"/>
                <a:cs typeface="微软雅黑"/>
                <a:sym typeface="Helvetica"/>
              </a:endParaRPr>
            </a:p>
          </p:txBody>
        </p:sp>
        <p:sp>
          <p:nvSpPr>
            <p:cNvPr id="42" name="圆角矩形"/>
            <p:cNvSpPr/>
            <p:nvPr/>
          </p:nvSpPr>
          <p:spPr>
            <a:xfrm>
              <a:off x="22137142" y="8356152"/>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任务调度</a:t>
              </a:r>
              <a:endParaRPr kumimoji="1" sz="1200" dirty="0">
                <a:latin typeface="微软雅黑"/>
                <a:ea typeface="微软雅黑"/>
                <a:cs typeface="微软雅黑"/>
                <a:sym typeface="Helvetica"/>
              </a:endParaRPr>
            </a:p>
          </p:txBody>
        </p:sp>
        <p:sp>
          <p:nvSpPr>
            <p:cNvPr id="43" name="圆角矩形"/>
            <p:cNvSpPr/>
            <p:nvPr/>
          </p:nvSpPr>
          <p:spPr>
            <a:xfrm>
              <a:off x="22137142" y="9002583"/>
              <a:ext cx="1681430" cy="623878"/>
            </a:xfrm>
            <a:prstGeom prst="roundRect">
              <a:avLst>
                <a:gd name="adj" fmla="val 8621"/>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200" dirty="0">
                  <a:latin typeface="微软雅黑"/>
                  <a:ea typeface="微软雅黑"/>
                  <a:cs typeface="微软雅黑"/>
                  <a:sym typeface="Helvetica"/>
                </a:rPr>
                <a:t>监控告警</a:t>
              </a:r>
              <a:endParaRPr kumimoji="1" sz="1200" dirty="0">
                <a:latin typeface="微软雅黑"/>
                <a:ea typeface="微软雅黑"/>
                <a:cs typeface="微软雅黑"/>
                <a:sym typeface="Helvetica"/>
              </a:endParaRPr>
            </a:p>
          </p:txBody>
        </p:sp>
        <p:sp>
          <p:nvSpPr>
            <p:cNvPr id="44" name="文本框 43"/>
            <p:cNvSpPr txBox="1"/>
            <p:nvPr/>
          </p:nvSpPr>
          <p:spPr>
            <a:xfrm>
              <a:off x="15289046" y="8503789"/>
              <a:ext cx="1016141"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defTabSz="914353"/>
              <a:r>
                <a:rPr lang="zh-CN" altLang="en-US" sz="900" b="1" dirty="0">
                  <a:latin typeface="Helvetica"/>
                  <a:ea typeface="Helvetica"/>
                  <a:cs typeface="Helvetica"/>
                  <a:sym typeface="Helvetica"/>
                </a:rPr>
                <a:t>垂直</a:t>
              </a:r>
              <a:endParaRPr lang="en-US" altLang="zh-CN" sz="900" b="1" dirty="0">
                <a:latin typeface="Helvetica"/>
                <a:ea typeface="Helvetica"/>
                <a:cs typeface="Helvetica"/>
                <a:sym typeface="Helvetica"/>
              </a:endParaRPr>
            </a:p>
            <a:p>
              <a:pPr algn="ctr" defTabSz="914353"/>
              <a:r>
                <a:rPr lang="zh-CN" altLang="en-US" sz="900" b="1" dirty="0">
                  <a:latin typeface="Helvetica"/>
                  <a:ea typeface="Helvetica"/>
                  <a:cs typeface="Helvetica"/>
                  <a:sym typeface="Helvetica"/>
                </a:rPr>
                <a:t>数据中心</a:t>
              </a:r>
            </a:p>
          </p:txBody>
        </p:sp>
        <p:sp>
          <p:nvSpPr>
            <p:cNvPr id="45" name="文本框 44"/>
            <p:cNvSpPr txBox="1"/>
            <p:nvPr/>
          </p:nvSpPr>
          <p:spPr>
            <a:xfrm>
              <a:off x="15289046" y="7155503"/>
              <a:ext cx="1016141"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defTabSz="914353"/>
              <a:r>
                <a:rPr lang="zh-CN" altLang="en-US" sz="900" b="1" dirty="0">
                  <a:latin typeface="Helvetica"/>
                  <a:ea typeface="Helvetica"/>
                  <a:cs typeface="Helvetica"/>
                  <a:sym typeface="Helvetica"/>
                </a:rPr>
                <a:t>公共</a:t>
              </a:r>
              <a:endParaRPr lang="en-US" altLang="zh-CN" sz="900" b="1" dirty="0">
                <a:latin typeface="Helvetica"/>
                <a:ea typeface="Helvetica"/>
                <a:cs typeface="Helvetica"/>
                <a:sym typeface="Helvetica"/>
              </a:endParaRPr>
            </a:p>
            <a:p>
              <a:pPr algn="ctr" defTabSz="914353"/>
              <a:r>
                <a:rPr lang="zh-CN" altLang="en-US" sz="900" b="1" dirty="0">
                  <a:latin typeface="Helvetica"/>
                  <a:ea typeface="Helvetica"/>
                  <a:cs typeface="Helvetica"/>
                  <a:sym typeface="Helvetica"/>
                </a:rPr>
                <a:t>数据中心</a:t>
              </a:r>
            </a:p>
          </p:txBody>
        </p:sp>
        <p:sp>
          <p:nvSpPr>
            <p:cNvPr id="46" name="文本框 45"/>
            <p:cNvSpPr txBox="1"/>
            <p:nvPr/>
          </p:nvSpPr>
          <p:spPr>
            <a:xfrm>
              <a:off x="15262010" y="5570408"/>
              <a:ext cx="1016141"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defTabSz="914353"/>
              <a:r>
                <a:rPr lang="zh-CN" altLang="en-US" sz="900" b="1" dirty="0">
                  <a:latin typeface="Helvetica"/>
                  <a:ea typeface="Helvetica"/>
                  <a:cs typeface="Helvetica"/>
                  <a:sym typeface="Helvetica"/>
                </a:rPr>
                <a:t>萃取</a:t>
              </a:r>
              <a:endParaRPr lang="en-US" altLang="zh-CN" sz="900" b="1" dirty="0">
                <a:latin typeface="Helvetica"/>
                <a:ea typeface="Helvetica"/>
                <a:cs typeface="Helvetica"/>
                <a:sym typeface="Helvetica"/>
              </a:endParaRPr>
            </a:p>
            <a:p>
              <a:pPr algn="ctr" defTabSz="914353"/>
              <a:r>
                <a:rPr lang="zh-CN" altLang="en-US" sz="900" b="1" dirty="0">
                  <a:latin typeface="Helvetica"/>
                  <a:ea typeface="Helvetica"/>
                  <a:cs typeface="Helvetica"/>
                  <a:sym typeface="Helvetica"/>
                </a:rPr>
                <a:t>数据中心</a:t>
              </a:r>
            </a:p>
          </p:txBody>
        </p:sp>
        <p:sp>
          <p:nvSpPr>
            <p:cNvPr id="47" name="圆角矩形"/>
            <p:cNvSpPr/>
            <p:nvPr/>
          </p:nvSpPr>
          <p:spPr>
            <a:xfrm>
              <a:off x="12934806" y="9929503"/>
              <a:ext cx="11149318" cy="880098"/>
            </a:xfrm>
            <a:prstGeom prst="roundRect">
              <a:avLst>
                <a:gd name="adj" fmla="val 8621"/>
              </a:avLst>
            </a:prstGeom>
            <a:solidFill>
              <a:srgbClr val="03ADAD"/>
            </a:solidFill>
            <a:ln w="12700" cap="flat">
              <a:solidFill>
                <a:srgbClr val="535353"/>
              </a:solidFill>
              <a:prstDash val="solid"/>
              <a:miter lim="800000"/>
            </a:ln>
            <a:effectLst/>
          </p:spPr>
          <p:txBody>
            <a:bodyPr wrap="square" lIns="25400" tIns="25400" rIns="25400" bIns="25400" numCol="1" anchor="ctr">
              <a:noAutofit/>
            </a:bodyPr>
            <a:lstStyle/>
            <a:p>
              <a:pPr algn="ctr" defTabSz="914353"/>
              <a:r>
                <a:rPr lang="zh-CN" altLang="en-US" sz="1200" dirty="0">
                  <a:latin typeface="Helvetica"/>
                  <a:ea typeface="Helvetica"/>
                  <a:cs typeface="Helvetica"/>
                  <a:sym typeface="Helvetica"/>
                </a:rPr>
                <a:t>计算和数据平台</a:t>
              </a:r>
              <a:endParaRPr sz="1200" dirty="0">
                <a:latin typeface="Helvetica"/>
                <a:ea typeface="Helvetica"/>
                <a:cs typeface="Helvetica"/>
                <a:sym typeface="Helvetica"/>
              </a:endParaRPr>
            </a:p>
          </p:txBody>
        </p:sp>
      </p:grpSp>
      <p:grpSp>
        <p:nvGrpSpPr>
          <p:cNvPr id="48" name="组 47"/>
          <p:cNvGrpSpPr/>
          <p:nvPr/>
        </p:nvGrpSpPr>
        <p:grpSpPr>
          <a:xfrm>
            <a:off x="301689" y="1323401"/>
            <a:ext cx="5294437" cy="4185484"/>
            <a:chOff x="603377" y="2291202"/>
            <a:chExt cx="11482489" cy="8370967"/>
          </a:xfrm>
        </p:grpSpPr>
        <p:sp>
          <p:nvSpPr>
            <p:cNvPr id="49" name="Shape 945"/>
            <p:cNvSpPr/>
            <p:nvPr/>
          </p:nvSpPr>
          <p:spPr>
            <a:xfrm>
              <a:off x="614036" y="6078249"/>
              <a:ext cx="11471830" cy="2434613"/>
            </a:xfrm>
            <a:prstGeom prst="rect">
              <a:avLst/>
            </a:prstGeom>
            <a:ln w="6350">
              <a:solidFill>
                <a:srgbClr val="808080"/>
              </a:solidFill>
            </a:ln>
          </p:spPr>
          <p:txBody>
            <a:bodyPr lIns="25400" tIns="25400" rIns="25400" bIns="25400" anchor="ctr"/>
            <a:lstStyle/>
            <a:p>
              <a:pPr algn="ctr" defTabSz="914353">
                <a:defRPr sz="2800">
                  <a:latin typeface="+mn-lt"/>
                  <a:ea typeface="+mn-ea"/>
                  <a:cs typeface="+mn-cs"/>
                  <a:sym typeface="Helvetica Neue"/>
                </a:defRPr>
              </a:pPr>
              <a:endParaRPr sz="1400">
                <a:latin typeface="DengXian"/>
                <a:ea typeface="DengXian"/>
                <a:cs typeface="DengXian"/>
                <a:sym typeface="Helvetica Neue"/>
              </a:endParaRPr>
            </a:p>
          </p:txBody>
        </p:sp>
        <p:sp>
          <p:nvSpPr>
            <p:cNvPr id="50" name="Shape 986"/>
            <p:cNvSpPr/>
            <p:nvPr/>
          </p:nvSpPr>
          <p:spPr>
            <a:xfrm>
              <a:off x="603377" y="8928996"/>
              <a:ext cx="11482489" cy="1733173"/>
            </a:xfrm>
            <a:prstGeom prst="roundRect">
              <a:avLst>
                <a:gd name="adj" fmla="val 9032"/>
              </a:avLst>
            </a:prstGeom>
            <a:noFill/>
            <a:ln w="25400" cap="flat">
              <a:solidFill>
                <a:srgbClr val="F4A467"/>
              </a:solidFill>
              <a:prstDash val="solid"/>
              <a:round/>
            </a:ln>
            <a:effectLst>
              <a:outerShdw blurRad="50800" dist="38100" dir="5400000" rotWithShape="0">
                <a:srgbClr val="000000">
                  <a:alpha val="40000"/>
                </a:srgbClr>
              </a:outerShdw>
            </a:effectLst>
          </p:spPr>
          <p:txBody>
            <a:bodyPr wrap="square" lIns="25400" tIns="25400" rIns="25400" bIns="25400" numCol="1" anchor="ctr">
              <a:noAutofit/>
            </a:bodyPr>
            <a:lstStyle/>
            <a:p>
              <a:pPr algn="ctr" defTabSz="914353">
                <a:defRPr sz="2800">
                  <a:latin typeface="+mn-lt"/>
                  <a:ea typeface="+mn-ea"/>
                  <a:cs typeface="+mn-cs"/>
                  <a:sym typeface="Helvetica Neue"/>
                </a:defRPr>
              </a:pPr>
              <a:endParaRPr sz="1400">
                <a:latin typeface="DengXian"/>
                <a:ea typeface="DengXian"/>
                <a:cs typeface="DengXian"/>
                <a:sym typeface="Helvetica Neue"/>
              </a:endParaRPr>
            </a:p>
          </p:txBody>
        </p:sp>
        <p:sp>
          <p:nvSpPr>
            <p:cNvPr id="51" name="Shape 990"/>
            <p:cNvSpPr/>
            <p:nvPr/>
          </p:nvSpPr>
          <p:spPr>
            <a:xfrm>
              <a:off x="4018032" y="8872385"/>
              <a:ext cx="4046554" cy="719268"/>
            </a:xfrm>
            <a:prstGeom prst="rect">
              <a:avLst/>
            </a:prstGeom>
            <a:ln w="12700">
              <a:miter lim="400000"/>
            </a:ln>
            <a:extLst>
              <a:ext uri="{C572A759-6A51-4108-AA02-DFA0A04FC94B}">
                <ma14:wrappingTextBoxFlag xmlns:ma14="http://schemas.microsoft.com/office/mac/drawingml/2011/main" xmlns="" val="1"/>
              </a:ext>
            </a:extLst>
          </p:spPr>
          <p:txBody>
            <a:bodyPr wrap="none" lIns="71398" tIns="71398" rIns="71398" bIns="71398" anchor="ctr">
              <a:spAutoFit/>
            </a:bodyPr>
            <a:lstStyle>
              <a:lvl1pPr defTabSz="1167772">
                <a:defRPr>
                  <a:solidFill>
                    <a:srgbClr val="FF0000"/>
                  </a:solidFill>
                </a:defRPr>
              </a:lvl1pPr>
            </a:lstStyle>
            <a:p>
              <a:pPr algn="ctr">
                <a:defRPr b="1">
                  <a:latin typeface="+mn-lt"/>
                  <a:ea typeface="+mn-ea"/>
                  <a:cs typeface="+mn-cs"/>
                  <a:sym typeface="Helvetica Neue"/>
                </a:defRPr>
              </a:pPr>
              <a:r>
                <a:rPr lang="zh-CN" altLang="en-US" sz="1400" dirty="0"/>
                <a:t>企业互联网架构</a:t>
              </a:r>
              <a:r>
                <a:rPr lang="en-US" altLang="zh-CN" sz="1400" dirty="0"/>
                <a:t>I-</a:t>
              </a:r>
              <a:r>
                <a:rPr lang="en-US" altLang="zh-CN" sz="1400" dirty="0" err="1"/>
                <a:t>PaaS</a:t>
              </a:r>
              <a:endParaRPr sz="1400" dirty="0"/>
            </a:p>
          </p:txBody>
        </p:sp>
        <p:grpSp>
          <p:nvGrpSpPr>
            <p:cNvPr id="52" name="Group 998"/>
            <p:cNvGrpSpPr/>
            <p:nvPr/>
          </p:nvGrpSpPr>
          <p:grpSpPr>
            <a:xfrm>
              <a:off x="807969" y="9519422"/>
              <a:ext cx="1952322" cy="838448"/>
              <a:chOff x="0" y="0"/>
              <a:chExt cx="3820557" cy="965621"/>
            </a:xfrm>
          </p:grpSpPr>
          <p:sp>
            <p:nvSpPr>
              <p:cNvPr id="89" name="Shape 993"/>
              <p:cNvSpPr/>
              <p:nvPr/>
            </p:nvSpPr>
            <p:spPr>
              <a:xfrm>
                <a:off x="0" y="0"/>
                <a:ext cx="2997559" cy="683856"/>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90" name="Shape 994"/>
              <p:cNvSpPr/>
              <p:nvPr/>
            </p:nvSpPr>
            <p:spPr>
              <a:xfrm>
                <a:off x="280538" y="129411"/>
                <a:ext cx="2997559"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91" name="Shape 995"/>
              <p:cNvSpPr/>
              <p:nvPr/>
            </p:nvSpPr>
            <p:spPr>
              <a:xfrm>
                <a:off x="822995" y="281764"/>
                <a:ext cx="2997562"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r>
                  <a:rPr lang="en-US" altLang="zh-CN" sz="1200" dirty="0">
                    <a:latin typeface="Helvetica"/>
                    <a:ea typeface="Helvetica"/>
                    <a:cs typeface="Helvetica"/>
                    <a:sym typeface="Helvetica"/>
                  </a:rPr>
                  <a:t>EDAS</a:t>
                </a:r>
              </a:p>
            </p:txBody>
          </p:sp>
        </p:grpSp>
        <p:grpSp>
          <p:nvGrpSpPr>
            <p:cNvPr id="53" name="Group 998"/>
            <p:cNvGrpSpPr/>
            <p:nvPr/>
          </p:nvGrpSpPr>
          <p:grpSpPr>
            <a:xfrm>
              <a:off x="3013051" y="9584481"/>
              <a:ext cx="1952322" cy="838448"/>
              <a:chOff x="0" y="0"/>
              <a:chExt cx="3820557" cy="965621"/>
            </a:xfrm>
          </p:grpSpPr>
          <p:sp>
            <p:nvSpPr>
              <p:cNvPr id="86" name="Shape 993"/>
              <p:cNvSpPr/>
              <p:nvPr/>
            </p:nvSpPr>
            <p:spPr>
              <a:xfrm>
                <a:off x="0" y="0"/>
                <a:ext cx="2997559" cy="683856"/>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7" name="Shape 994"/>
              <p:cNvSpPr/>
              <p:nvPr/>
            </p:nvSpPr>
            <p:spPr>
              <a:xfrm>
                <a:off x="280538" y="129411"/>
                <a:ext cx="2997559"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8" name="Shape 995"/>
              <p:cNvSpPr/>
              <p:nvPr/>
            </p:nvSpPr>
            <p:spPr>
              <a:xfrm>
                <a:off x="822995" y="281764"/>
                <a:ext cx="2997562"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r>
                  <a:rPr lang="en-US" altLang="zh-CN" sz="1200" dirty="0">
                    <a:latin typeface="Helvetica"/>
                    <a:ea typeface="Helvetica"/>
                    <a:cs typeface="Helvetica"/>
                    <a:sym typeface="Helvetica"/>
                  </a:rPr>
                  <a:t>MQ</a:t>
                </a:r>
              </a:p>
            </p:txBody>
          </p:sp>
        </p:grpSp>
        <p:grpSp>
          <p:nvGrpSpPr>
            <p:cNvPr id="54" name="Group 998"/>
            <p:cNvGrpSpPr/>
            <p:nvPr/>
          </p:nvGrpSpPr>
          <p:grpSpPr>
            <a:xfrm>
              <a:off x="5237676" y="9584481"/>
              <a:ext cx="1952322" cy="838448"/>
              <a:chOff x="0" y="0"/>
              <a:chExt cx="3820557" cy="965621"/>
            </a:xfrm>
          </p:grpSpPr>
          <p:sp>
            <p:nvSpPr>
              <p:cNvPr id="83" name="Shape 993"/>
              <p:cNvSpPr/>
              <p:nvPr/>
            </p:nvSpPr>
            <p:spPr>
              <a:xfrm>
                <a:off x="0" y="0"/>
                <a:ext cx="2997559" cy="683856"/>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4" name="Shape 994"/>
              <p:cNvSpPr/>
              <p:nvPr/>
            </p:nvSpPr>
            <p:spPr>
              <a:xfrm>
                <a:off x="280538" y="129411"/>
                <a:ext cx="2997559"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5" name="Shape 995"/>
              <p:cNvSpPr/>
              <p:nvPr/>
            </p:nvSpPr>
            <p:spPr>
              <a:xfrm>
                <a:off x="822995" y="281764"/>
                <a:ext cx="2997562"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r>
                  <a:rPr lang="en-US" altLang="zh-CN" sz="1200" dirty="0">
                    <a:latin typeface="Helvetica"/>
                    <a:ea typeface="Helvetica"/>
                    <a:cs typeface="Helvetica"/>
                    <a:sym typeface="Helvetica"/>
                  </a:rPr>
                  <a:t>DRDS</a:t>
                </a:r>
              </a:p>
            </p:txBody>
          </p:sp>
        </p:grpSp>
        <p:grpSp>
          <p:nvGrpSpPr>
            <p:cNvPr id="55" name="Group 998"/>
            <p:cNvGrpSpPr/>
            <p:nvPr/>
          </p:nvGrpSpPr>
          <p:grpSpPr>
            <a:xfrm>
              <a:off x="7461308" y="9649540"/>
              <a:ext cx="1952322" cy="838448"/>
              <a:chOff x="0" y="0"/>
              <a:chExt cx="3820557" cy="965621"/>
            </a:xfrm>
          </p:grpSpPr>
          <p:sp>
            <p:nvSpPr>
              <p:cNvPr id="80" name="Shape 993"/>
              <p:cNvSpPr/>
              <p:nvPr/>
            </p:nvSpPr>
            <p:spPr>
              <a:xfrm>
                <a:off x="0" y="0"/>
                <a:ext cx="2997559" cy="683856"/>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1" name="Shape 994"/>
              <p:cNvSpPr/>
              <p:nvPr/>
            </p:nvSpPr>
            <p:spPr>
              <a:xfrm>
                <a:off x="280538" y="129411"/>
                <a:ext cx="2997559"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82" name="Shape 995"/>
              <p:cNvSpPr/>
              <p:nvPr/>
            </p:nvSpPr>
            <p:spPr>
              <a:xfrm>
                <a:off x="822995" y="281764"/>
                <a:ext cx="2997562"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r>
                  <a:rPr lang="en-US" altLang="zh-CN" sz="1200" dirty="0">
                    <a:latin typeface="Helvetica"/>
                    <a:ea typeface="Helvetica"/>
                    <a:cs typeface="Helvetica"/>
                    <a:sym typeface="Helvetica"/>
                  </a:rPr>
                  <a:t>CSB</a:t>
                </a:r>
              </a:p>
            </p:txBody>
          </p:sp>
        </p:grpSp>
        <p:grpSp>
          <p:nvGrpSpPr>
            <p:cNvPr id="56" name="Group 998"/>
            <p:cNvGrpSpPr/>
            <p:nvPr/>
          </p:nvGrpSpPr>
          <p:grpSpPr>
            <a:xfrm>
              <a:off x="9807623" y="9651409"/>
              <a:ext cx="1952322" cy="838448"/>
              <a:chOff x="0" y="0"/>
              <a:chExt cx="3820557" cy="965621"/>
            </a:xfrm>
          </p:grpSpPr>
          <p:sp>
            <p:nvSpPr>
              <p:cNvPr id="77" name="Shape 993"/>
              <p:cNvSpPr/>
              <p:nvPr/>
            </p:nvSpPr>
            <p:spPr>
              <a:xfrm>
                <a:off x="0" y="0"/>
                <a:ext cx="2997559" cy="683856"/>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78" name="Shape 994"/>
              <p:cNvSpPr/>
              <p:nvPr/>
            </p:nvSpPr>
            <p:spPr>
              <a:xfrm>
                <a:off x="280538" y="129411"/>
                <a:ext cx="2997559"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endParaRPr sz="1200">
                  <a:latin typeface="Helvetica"/>
                  <a:ea typeface="Helvetica"/>
                  <a:cs typeface="Helvetica"/>
                  <a:sym typeface="Helvetica"/>
                </a:endParaRPr>
              </a:p>
            </p:txBody>
          </p:sp>
          <p:sp>
            <p:nvSpPr>
              <p:cNvPr id="79" name="Shape 995"/>
              <p:cNvSpPr/>
              <p:nvPr/>
            </p:nvSpPr>
            <p:spPr>
              <a:xfrm>
                <a:off x="822995" y="281764"/>
                <a:ext cx="2997562" cy="683857"/>
              </a:xfrm>
              <a:prstGeom prst="roundRect">
                <a:avLst>
                  <a:gd name="adj" fmla="val 16667"/>
                </a:avLst>
              </a:prstGeom>
              <a:solidFill>
                <a:srgbClr val="03ADAD"/>
              </a:solidFill>
              <a:ln w="12700" cap="flat">
                <a:solidFill>
                  <a:srgbClr val="535353"/>
                </a:solidFill>
                <a:prstDash val="solid"/>
                <a:miter lim="800000"/>
              </a:ln>
              <a:effectLst/>
            </p:spPr>
            <p:txBody>
              <a:bodyPr wrap="square" lIns="25400" tIns="25400" rIns="25400" bIns="25400" numCol="1" anchor="t">
                <a:noAutofit/>
              </a:bodyPr>
              <a:lstStyle/>
              <a:p>
                <a:pPr algn="ctr" defTabSz="914353"/>
                <a:r>
                  <a:rPr lang="en-US" altLang="zh-CN" sz="1200" dirty="0">
                    <a:latin typeface="Helvetica"/>
                    <a:ea typeface="Helvetica"/>
                    <a:cs typeface="Helvetica"/>
                    <a:sym typeface="Helvetica"/>
                  </a:rPr>
                  <a:t>ARMS</a:t>
                </a:r>
              </a:p>
            </p:txBody>
          </p:sp>
        </p:grpSp>
        <p:grpSp>
          <p:nvGrpSpPr>
            <p:cNvPr id="57" name="组 56"/>
            <p:cNvGrpSpPr/>
            <p:nvPr/>
          </p:nvGrpSpPr>
          <p:grpSpPr>
            <a:xfrm>
              <a:off x="603377" y="3361537"/>
              <a:ext cx="11482489" cy="2166086"/>
              <a:chOff x="603377" y="3361537"/>
              <a:chExt cx="11482489" cy="2166086"/>
            </a:xfrm>
          </p:grpSpPr>
          <p:grpSp>
            <p:nvGrpSpPr>
              <p:cNvPr id="67" name="组 66"/>
              <p:cNvGrpSpPr/>
              <p:nvPr/>
            </p:nvGrpSpPr>
            <p:grpSpPr>
              <a:xfrm>
                <a:off x="610760" y="4532548"/>
                <a:ext cx="11475106" cy="995075"/>
                <a:chOff x="11942863" y="3527476"/>
                <a:chExt cx="9978605" cy="1064070"/>
              </a:xfrm>
              <a:solidFill>
                <a:srgbClr val="660066"/>
              </a:solidFill>
            </p:grpSpPr>
            <p:sp>
              <p:nvSpPr>
                <p:cNvPr id="74" name="圆角矩形"/>
                <p:cNvSpPr/>
                <p:nvPr/>
              </p:nvSpPr>
              <p:spPr>
                <a:xfrm>
                  <a:off x="11942863"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盒马鲜生</a:t>
                  </a:r>
                  <a:endParaRPr sz="1400" dirty="0">
                    <a:solidFill>
                      <a:srgbClr val="FFFFFF"/>
                    </a:solidFill>
                    <a:latin typeface="Calibri"/>
                    <a:ea typeface="Calibri"/>
                    <a:cs typeface="Calibri"/>
                    <a:sym typeface="Calibri"/>
                  </a:endParaRPr>
                </a:p>
              </p:txBody>
            </p:sp>
            <p:sp>
              <p:nvSpPr>
                <p:cNvPr id="75" name="圆角矩形"/>
                <p:cNvSpPr/>
                <p:nvPr/>
              </p:nvSpPr>
              <p:spPr>
                <a:xfrm>
                  <a:off x="15254266"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优酷</a:t>
                  </a:r>
                  <a:endParaRPr sz="1400" dirty="0">
                    <a:solidFill>
                      <a:srgbClr val="FFFFFF"/>
                    </a:solidFill>
                    <a:latin typeface="Calibri"/>
                    <a:ea typeface="Calibri"/>
                    <a:cs typeface="Calibri"/>
                    <a:sym typeface="Calibri"/>
                  </a:endParaRPr>
                </a:p>
              </p:txBody>
            </p:sp>
            <p:sp>
              <p:nvSpPr>
                <p:cNvPr id="76" name="圆角矩形"/>
                <p:cNvSpPr/>
                <p:nvPr/>
              </p:nvSpPr>
              <p:spPr>
                <a:xfrm>
                  <a:off x="18694155"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高德</a:t>
                  </a:r>
                  <a:endParaRPr sz="1400" dirty="0">
                    <a:solidFill>
                      <a:srgbClr val="FFFFFF"/>
                    </a:solidFill>
                    <a:latin typeface="Calibri"/>
                    <a:ea typeface="Calibri"/>
                    <a:cs typeface="Calibri"/>
                    <a:sym typeface="Calibri"/>
                  </a:endParaRPr>
                </a:p>
              </p:txBody>
            </p:sp>
          </p:grpSp>
          <p:grpSp>
            <p:nvGrpSpPr>
              <p:cNvPr id="68" name="组 67"/>
              <p:cNvGrpSpPr/>
              <p:nvPr/>
            </p:nvGrpSpPr>
            <p:grpSpPr>
              <a:xfrm>
                <a:off x="603377" y="3361537"/>
                <a:ext cx="11464668" cy="995075"/>
                <a:chOff x="12391157" y="3740185"/>
                <a:chExt cx="11644355" cy="947348"/>
              </a:xfrm>
            </p:grpSpPr>
            <p:grpSp>
              <p:nvGrpSpPr>
                <p:cNvPr id="69" name="组 68"/>
                <p:cNvGrpSpPr/>
                <p:nvPr/>
              </p:nvGrpSpPr>
              <p:grpSpPr>
                <a:xfrm>
                  <a:off x="12391157" y="3740185"/>
                  <a:ext cx="8704778" cy="947348"/>
                  <a:chOff x="11942863" y="3527476"/>
                  <a:chExt cx="9978605" cy="1064070"/>
                </a:xfrm>
                <a:solidFill>
                  <a:srgbClr val="660066"/>
                </a:solidFill>
              </p:grpSpPr>
              <p:sp>
                <p:nvSpPr>
                  <p:cNvPr id="71" name="圆角矩形"/>
                  <p:cNvSpPr/>
                  <p:nvPr/>
                </p:nvSpPr>
                <p:spPr>
                  <a:xfrm>
                    <a:off x="11942863"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淘宝</a:t>
                    </a:r>
                    <a:endParaRPr sz="1400" dirty="0">
                      <a:solidFill>
                        <a:srgbClr val="FFFFFF"/>
                      </a:solidFill>
                      <a:latin typeface="Calibri"/>
                      <a:ea typeface="Calibri"/>
                      <a:cs typeface="Calibri"/>
                      <a:sym typeface="Calibri"/>
                    </a:endParaRPr>
                  </a:p>
                </p:txBody>
              </p:sp>
              <p:sp>
                <p:nvSpPr>
                  <p:cNvPr id="72" name="圆角矩形"/>
                  <p:cNvSpPr/>
                  <p:nvPr/>
                </p:nvSpPr>
                <p:spPr>
                  <a:xfrm>
                    <a:off x="15254266"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天猫</a:t>
                    </a:r>
                    <a:endParaRPr sz="1400" dirty="0">
                      <a:solidFill>
                        <a:srgbClr val="FFFFFF"/>
                      </a:solidFill>
                      <a:latin typeface="Calibri"/>
                      <a:ea typeface="Calibri"/>
                      <a:cs typeface="Calibri"/>
                      <a:sym typeface="Calibri"/>
                    </a:endParaRPr>
                  </a:p>
                </p:txBody>
              </p:sp>
              <p:sp>
                <p:nvSpPr>
                  <p:cNvPr id="73" name="圆角矩形"/>
                  <p:cNvSpPr/>
                  <p:nvPr/>
                </p:nvSpPr>
                <p:spPr>
                  <a:xfrm>
                    <a:off x="18694155" y="3527476"/>
                    <a:ext cx="3227313" cy="1064070"/>
                  </a:xfrm>
                  <a:prstGeom prst="roundRect">
                    <a:avLst>
                      <a:gd name="adj" fmla="val 8621"/>
                    </a:avLst>
                  </a:prstGeom>
                  <a:grp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聚划算</a:t>
                    </a:r>
                    <a:endParaRPr sz="1400" dirty="0">
                      <a:solidFill>
                        <a:srgbClr val="FFFFFF"/>
                      </a:solidFill>
                      <a:latin typeface="Calibri"/>
                      <a:ea typeface="Calibri"/>
                      <a:cs typeface="Calibri"/>
                      <a:sym typeface="Calibri"/>
                    </a:endParaRPr>
                  </a:p>
                </p:txBody>
              </p:sp>
            </p:grpSp>
            <p:sp>
              <p:nvSpPr>
                <p:cNvPr id="70" name="圆角矩形"/>
                <p:cNvSpPr/>
                <p:nvPr/>
              </p:nvSpPr>
              <p:spPr>
                <a:xfrm>
                  <a:off x="21220184" y="3740185"/>
                  <a:ext cx="2815328" cy="947348"/>
                </a:xfrm>
                <a:prstGeom prst="roundRect">
                  <a:avLst>
                    <a:gd name="adj" fmla="val 8621"/>
                  </a:avLst>
                </a:prstGeom>
                <a:solidFill>
                  <a:srgbClr val="660066"/>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zh-CN" altLang="en-US" sz="1400" dirty="0">
                      <a:solidFill>
                        <a:srgbClr val="FFFFFF"/>
                      </a:solidFill>
                      <a:latin typeface="Calibri"/>
                      <a:ea typeface="Calibri"/>
                      <a:cs typeface="Calibri"/>
                      <a:sym typeface="Calibri"/>
                    </a:rPr>
                    <a:t>天猫超市</a:t>
                  </a:r>
                  <a:endParaRPr sz="1400" dirty="0">
                    <a:solidFill>
                      <a:srgbClr val="FFFFFF"/>
                    </a:solidFill>
                    <a:latin typeface="Calibri"/>
                    <a:ea typeface="Calibri"/>
                    <a:cs typeface="Calibri"/>
                    <a:sym typeface="Calibri"/>
                  </a:endParaRPr>
                </a:p>
              </p:txBody>
            </p:sp>
          </p:grpSp>
        </p:grpSp>
        <p:sp>
          <p:nvSpPr>
            <p:cNvPr id="58" name="矩形 57"/>
            <p:cNvSpPr/>
            <p:nvPr/>
          </p:nvSpPr>
          <p:spPr>
            <a:xfrm>
              <a:off x="1189640" y="6372537"/>
              <a:ext cx="2233949" cy="768357"/>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会员中心</a:t>
              </a:r>
              <a:endParaRPr kumimoji="1" lang="en-US" altLang="zh-CN" sz="1400" dirty="0">
                <a:latin typeface="微软雅黑"/>
                <a:ea typeface="微软雅黑"/>
                <a:cs typeface="微软雅黑"/>
                <a:sym typeface="Helvetica"/>
              </a:endParaRPr>
            </a:p>
          </p:txBody>
        </p:sp>
        <p:sp>
          <p:nvSpPr>
            <p:cNvPr id="59" name="矩形 58"/>
            <p:cNvSpPr/>
            <p:nvPr/>
          </p:nvSpPr>
          <p:spPr>
            <a:xfrm>
              <a:off x="3974647" y="6401515"/>
              <a:ext cx="2242323" cy="774955"/>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营销中心</a:t>
              </a:r>
              <a:endParaRPr kumimoji="1" lang="en-US" altLang="zh-CN" sz="1400" dirty="0">
                <a:latin typeface="微软雅黑"/>
                <a:ea typeface="微软雅黑"/>
                <a:cs typeface="微软雅黑"/>
                <a:sym typeface="Helvetica"/>
              </a:endParaRPr>
            </a:p>
          </p:txBody>
        </p:sp>
        <p:sp>
          <p:nvSpPr>
            <p:cNvPr id="60" name="矩形 59"/>
            <p:cNvSpPr/>
            <p:nvPr/>
          </p:nvSpPr>
          <p:spPr>
            <a:xfrm>
              <a:off x="6937358" y="6401508"/>
              <a:ext cx="2103813" cy="740815"/>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交易中心</a:t>
              </a:r>
              <a:endParaRPr kumimoji="1" lang="en-US" altLang="zh-CN" sz="1400" dirty="0">
                <a:latin typeface="微软雅黑"/>
                <a:ea typeface="微软雅黑"/>
                <a:cs typeface="微软雅黑"/>
                <a:sym typeface="Helvetica"/>
              </a:endParaRPr>
            </a:p>
          </p:txBody>
        </p:sp>
        <p:sp>
          <p:nvSpPr>
            <p:cNvPr id="61" name="矩形 60"/>
            <p:cNvSpPr/>
            <p:nvPr/>
          </p:nvSpPr>
          <p:spPr>
            <a:xfrm>
              <a:off x="9736745" y="6401508"/>
              <a:ext cx="2023201" cy="740815"/>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资源中心</a:t>
              </a:r>
              <a:endParaRPr kumimoji="1" lang="en-US" altLang="zh-CN" sz="1400" dirty="0">
                <a:latin typeface="微软雅黑"/>
                <a:ea typeface="微软雅黑"/>
                <a:cs typeface="微软雅黑"/>
                <a:sym typeface="Helvetica"/>
              </a:endParaRPr>
            </a:p>
          </p:txBody>
        </p:sp>
        <p:sp>
          <p:nvSpPr>
            <p:cNvPr id="62" name="矩形 61"/>
            <p:cNvSpPr/>
            <p:nvPr/>
          </p:nvSpPr>
          <p:spPr>
            <a:xfrm>
              <a:off x="1179284" y="7421493"/>
              <a:ext cx="2233949" cy="768357"/>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发票中心</a:t>
              </a:r>
              <a:endParaRPr kumimoji="1" lang="en-US" altLang="zh-CN" sz="1400" dirty="0">
                <a:latin typeface="微软雅黑"/>
                <a:ea typeface="微软雅黑"/>
                <a:cs typeface="微软雅黑"/>
                <a:sym typeface="Helvetica"/>
              </a:endParaRPr>
            </a:p>
          </p:txBody>
        </p:sp>
        <p:sp>
          <p:nvSpPr>
            <p:cNvPr id="63" name="矩形 62"/>
            <p:cNvSpPr/>
            <p:nvPr/>
          </p:nvSpPr>
          <p:spPr>
            <a:xfrm>
              <a:off x="3964289" y="7450467"/>
              <a:ext cx="2242323" cy="774955"/>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支付中心</a:t>
              </a:r>
              <a:endParaRPr kumimoji="1" lang="en-US" altLang="zh-CN" sz="1400" dirty="0">
                <a:latin typeface="微软雅黑"/>
                <a:ea typeface="微软雅黑"/>
                <a:cs typeface="微软雅黑"/>
                <a:sym typeface="Helvetica"/>
              </a:endParaRPr>
            </a:p>
          </p:txBody>
        </p:sp>
        <p:sp>
          <p:nvSpPr>
            <p:cNvPr id="64" name="矩形 63"/>
            <p:cNvSpPr/>
            <p:nvPr/>
          </p:nvSpPr>
          <p:spPr>
            <a:xfrm>
              <a:off x="6926998" y="7450463"/>
              <a:ext cx="2103813" cy="740815"/>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结算中心</a:t>
              </a:r>
              <a:endParaRPr kumimoji="1" lang="en-US" altLang="zh-CN" sz="1400" dirty="0">
                <a:latin typeface="微软雅黑"/>
                <a:ea typeface="微软雅黑"/>
                <a:cs typeface="微软雅黑"/>
                <a:sym typeface="Helvetica"/>
              </a:endParaRPr>
            </a:p>
          </p:txBody>
        </p:sp>
        <p:sp>
          <p:nvSpPr>
            <p:cNvPr id="65" name="矩形 64"/>
            <p:cNvSpPr/>
            <p:nvPr/>
          </p:nvSpPr>
          <p:spPr>
            <a:xfrm>
              <a:off x="9699604" y="7484613"/>
              <a:ext cx="2023202" cy="740821"/>
            </a:xfrm>
            <a:prstGeom prst="rect">
              <a:avLst/>
            </a:prstGeom>
            <a:solidFill>
              <a:srgbClr val="57D3FF"/>
            </a:solidFill>
            <a:ln w="9525">
              <a:noFill/>
              <a:round/>
              <a:headEnd/>
              <a:tailEnd/>
            </a:ln>
          </p:spPr>
          <p:txBody>
            <a:bodyPr wrap="none" anchor="ctr"/>
            <a:lstStyle/>
            <a:p>
              <a:pPr algn="ctr" defTabSz="914353" fontAlgn="base">
                <a:spcBef>
                  <a:spcPct val="0"/>
                </a:spcBef>
                <a:spcAft>
                  <a:spcPct val="0"/>
                </a:spcAft>
              </a:pPr>
              <a:r>
                <a:rPr kumimoji="1" lang="zh-CN" altLang="en-US" sz="1400" dirty="0">
                  <a:latin typeface="微软雅黑"/>
                  <a:ea typeface="微软雅黑"/>
                  <a:cs typeface="微软雅黑"/>
                  <a:sym typeface="Helvetica"/>
                </a:rPr>
                <a:t>物流中心</a:t>
              </a:r>
              <a:endParaRPr kumimoji="1" lang="en-US" altLang="zh-CN" sz="1400" dirty="0">
                <a:latin typeface="微软雅黑"/>
                <a:ea typeface="微软雅黑"/>
                <a:cs typeface="微软雅黑"/>
                <a:sym typeface="Helvetica"/>
              </a:endParaRPr>
            </a:p>
          </p:txBody>
        </p:sp>
        <p:sp>
          <p:nvSpPr>
            <p:cNvPr id="66" name="圆角矩形"/>
            <p:cNvSpPr/>
            <p:nvPr/>
          </p:nvSpPr>
          <p:spPr>
            <a:xfrm>
              <a:off x="603377" y="2291202"/>
              <a:ext cx="11482489" cy="847218"/>
            </a:xfrm>
            <a:prstGeom prst="roundRect">
              <a:avLst>
                <a:gd name="adj" fmla="val 8621"/>
              </a:avLst>
            </a:prstGeom>
            <a:solidFill>
              <a:srgbClr val="E52528"/>
            </a:solidFill>
            <a:ln w="12700">
              <a:miter lim="400000"/>
              <a:tailEnd type="triangle"/>
            </a:ln>
            <a:effectLst>
              <a:outerShdw blurRad="38100" dist="25400" dir="5400000" rotWithShape="0">
                <a:srgbClr val="000000">
                  <a:alpha val="50000"/>
                </a:srgbClr>
              </a:outerShdw>
            </a:effectLst>
          </p:spPr>
          <p:txBody>
            <a:bodyPr lIns="60960" tIns="60960" rIns="60960" bIns="60960" anchor="ctr"/>
            <a:lstStyle/>
            <a:p>
              <a:pPr algn="ctr" defTabSz="609600">
                <a:defRPr sz="4800">
                  <a:solidFill>
                    <a:srgbClr val="FFFFFF"/>
                  </a:solidFill>
                  <a:latin typeface="Calibri"/>
                  <a:ea typeface="Calibri"/>
                  <a:cs typeface="Calibri"/>
                  <a:sym typeface="Calibri"/>
                </a:defRPr>
              </a:pPr>
              <a:r>
                <a:rPr lang="en-US" altLang="zh-CN" sz="2000" dirty="0">
                  <a:solidFill>
                    <a:srgbClr val="FFFFFF"/>
                  </a:solidFill>
                  <a:latin typeface="Calibri"/>
                  <a:ea typeface="Calibri"/>
                  <a:cs typeface="Calibri"/>
                  <a:sym typeface="Calibri"/>
                </a:rPr>
                <a:t>Ali-Ware </a:t>
              </a:r>
              <a:r>
                <a:rPr lang="zh-CN" altLang="en-US" sz="2000" dirty="0">
                  <a:solidFill>
                    <a:srgbClr val="FFFFFF"/>
                  </a:solidFill>
                  <a:latin typeface="Calibri"/>
                  <a:ea typeface="Calibri"/>
                  <a:cs typeface="Calibri"/>
                  <a:sym typeface="Calibri"/>
                </a:rPr>
                <a:t>业务中台</a:t>
              </a:r>
              <a:endParaRPr sz="2000" dirty="0">
                <a:solidFill>
                  <a:srgbClr val="FFFFFF"/>
                </a:solidFill>
                <a:latin typeface="Calibri"/>
                <a:ea typeface="Calibri"/>
                <a:cs typeface="Calibri"/>
                <a:sym typeface="Calibri"/>
              </a:endParaRPr>
            </a:p>
          </p:txBody>
        </p:sp>
      </p:grpSp>
      <p:sp>
        <p:nvSpPr>
          <p:cNvPr id="92" name="正偏差 128"/>
          <p:cNvSpPr/>
          <p:nvPr/>
        </p:nvSpPr>
        <p:spPr>
          <a:xfrm>
            <a:off x="5588146" y="3198261"/>
            <a:ext cx="457200" cy="498871"/>
          </a:xfrm>
          <a:prstGeom prst="mathPlus">
            <a:avLst/>
          </a:prstGeom>
          <a:gradFill>
            <a:gsLst>
              <a:gs pos="0">
                <a:srgbClr val="E52528">
                  <a:alpha val="95000"/>
                </a:srgbClr>
              </a:gs>
              <a:gs pos="100000">
                <a:srgbClr val="FF6000">
                  <a:alpha val="95000"/>
                </a:srgbClr>
              </a:gs>
            </a:gsLst>
          </a:gradFill>
          <a:ln w="12700">
            <a:miter lim="400000"/>
          </a:ln>
        </p:spPr>
        <p:txBody>
          <a:bodyPr lIns="25400" tIns="25400" rIns="25400" bIns="25400" anchor="ctr"/>
          <a:lstStyle/>
          <a:p>
            <a:pPr algn="ctr" defTabSz="914353"/>
            <a:endParaRPr lang="zh-CN" altLang="en-US" sz="2700">
              <a:solidFill>
                <a:srgbClr val="FFFFFF"/>
              </a:solidFill>
              <a:latin typeface="Helvetica"/>
              <a:ea typeface="Helvetica"/>
              <a:cs typeface="Helvetica"/>
              <a:sym typeface="Helvetica"/>
            </a:endParaRPr>
          </a:p>
        </p:txBody>
      </p:sp>
      <p:sp>
        <p:nvSpPr>
          <p:cNvPr id="93" name="文本框 92"/>
          <p:cNvSpPr txBox="1"/>
          <p:nvPr/>
        </p:nvSpPr>
        <p:spPr>
          <a:xfrm>
            <a:off x="1579771" y="889644"/>
            <a:ext cx="3016208" cy="384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914353" hangingPunct="0"/>
            <a:r>
              <a:rPr lang="zh-CN" altLang="en-US" sz="1900" b="1" dirty="0">
                <a:solidFill>
                  <a:srgbClr val="0070C0"/>
                </a:solidFill>
                <a:latin typeface="+mj-lt"/>
                <a:ea typeface="+mj-ea"/>
                <a:cs typeface="+mj-cs"/>
                <a:sym typeface="Helvetica"/>
              </a:rPr>
              <a:t>网络协同、一切业务数据化</a:t>
            </a:r>
          </a:p>
        </p:txBody>
      </p:sp>
      <p:sp>
        <p:nvSpPr>
          <p:cNvPr id="94" name="文本框 93"/>
          <p:cNvSpPr txBox="1"/>
          <p:nvPr/>
        </p:nvSpPr>
        <p:spPr>
          <a:xfrm>
            <a:off x="7733442" y="889644"/>
            <a:ext cx="3016208" cy="384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914353" hangingPunct="0"/>
            <a:r>
              <a:rPr lang="zh-CN" altLang="en-US" sz="1900" b="1" dirty="0">
                <a:solidFill>
                  <a:srgbClr val="0070C0"/>
                </a:solidFill>
                <a:latin typeface="+mj-lt"/>
                <a:ea typeface="+mj-ea"/>
                <a:cs typeface="+mj-cs"/>
                <a:sym typeface="Helvetica"/>
              </a:rPr>
              <a:t>数据智能、一切数据业务化</a:t>
            </a:r>
          </a:p>
        </p:txBody>
      </p:sp>
      <p:sp>
        <p:nvSpPr>
          <p:cNvPr id="95" name="标题 94"/>
          <p:cNvSpPr>
            <a:spLocks noGrp="1"/>
          </p:cNvSpPr>
          <p:nvPr>
            <p:ph type="ctrTitle"/>
          </p:nvPr>
        </p:nvSpPr>
        <p:spPr>
          <a:xfrm>
            <a:off x="545121" y="177217"/>
            <a:ext cx="9396737" cy="536044"/>
          </a:xfrm>
          <a:ln w="12700">
            <a:miter lim="400000"/>
          </a:ln>
        </p:spPr>
        <p:txBody>
          <a:bodyPr wrap="square" lIns="25400" tIns="25400" rIns="25400" bIns="25400" anchor="ctr">
            <a:spAutoFit/>
          </a:bodyPr>
          <a:lstStyle/>
          <a:p>
            <a:pPr>
              <a:lnSpc>
                <a:spcPct val="120000"/>
              </a:lnSpc>
            </a:pPr>
            <a:r>
              <a:rPr lang="zh-CN" altLang="en-US" sz="2700" spc="116" dirty="0">
                <a:solidFill>
                  <a:srgbClr val="181818"/>
                </a:solidFill>
                <a:latin typeface="Microsoft YaHei" panose="020B0503020204020204" pitchFamily="34" charset="-122"/>
                <a:ea typeface="Microsoft YaHei" panose="020B0503020204020204" pitchFamily="34" charset="-122"/>
                <a:cs typeface="FZLanTingHei-M-GBK"/>
              </a:rPr>
              <a:t>阿里双中台战略打造阿里巴巴“智能商业”</a:t>
            </a:r>
          </a:p>
        </p:txBody>
      </p:sp>
      <p:sp>
        <p:nvSpPr>
          <p:cNvPr id="96" name="文本框 95"/>
          <p:cNvSpPr txBox="1"/>
          <p:nvPr/>
        </p:nvSpPr>
        <p:spPr>
          <a:xfrm>
            <a:off x="6075716" y="2308140"/>
            <a:ext cx="948978"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100" b="0" i="0" u="none" strike="noStrike" cap="none" spc="0" normalizeH="0" baseline="0" dirty="0" smtClean="0">
                <a:ln>
                  <a:noFill/>
                </a:ln>
                <a:solidFill>
                  <a:srgbClr val="000000"/>
                </a:solidFill>
                <a:effectLst/>
                <a:uFillTx/>
                <a:latin typeface="+mn-lt"/>
                <a:ea typeface="+mn-ea"/>
                <a:cs typeface="+mn-cs"/>
                <a:sym typeface="Helvetica Light"/>
              </a:rPr>
              <a:t>数据资产管理</a:t>
            </a:r>
            <a:endParaRPr kumimoji="0" lang="zh-CN" altLang="en-US" sz="11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7" name="文本框 96"/>
          <p:cNvSpPr txBox="1"/>
          <p:nvPr/>
        </p:nvSpPr>
        <p:spPr>
          <a:xfrm>
            <a:off x="8028339" y="4338486"/>
            <a:ext cx="66685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100" b="0" i="0" u="none" strike="noStrike" cap="none" spc="0" normalizeH="0" baseline="0" dirty="0" smtClean="0">
                <a:ln>
                  <a:noFill/>
                </a:ln>
                <a:solidFill>
                  <a:srgbClr val="000000"/>
                </a:solidFill>
                <a:effectLst/>
                <a:uFillTx/>
                <a:latin typeface="+mn-lt"/>
                <a:ea typeface="+mn-ea"/>
                <a:cs typeface="+mn-cs"/>
                <a:sym typeface="Helvetica Light"/>
              </a:rPr>
              <a:t>垂直采集</a:t>
            </a:r>
            <a:endParaRPr kumimoji="0" lang="zh-CN" altLang="en-US" sz="11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8" name="文本框 97"/>
          <p:cNvSpPr txBox="1"/>
          <p:nvPr/>
        </p:nvSpPr>
        <p:spPr>
          <a:xfrm>
            <a:off x="9749497" y="4338486"/>
            <a:ext cx="384721"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100" b="0" i="0" u="none" strike="noStrike" cap="none" spc="0" normalizeH="0" baseline="0" dirty="0" smtClean="0">
                <a:ln>
                  <a:noFill/>
                </a:ln>
                <a:solidFill>
                  <a:srgbClr val="000000"/>
                </a:solidFill>
                <a:effectLst/>
                <a:uFillTx/>
                <a:latin typeface="+mn-lt"/>
                <a:ea typeface="+mn-ea"/>
                <a:cs typeface="+mn-cs"/>
                <a:sym typeface="Helvetica Light"/>
              </a:rPr>
              <a:t>购买</a:t>
            </a:r>
            <a:endParaRPr kumimoji="0" lang="zh-CN" altLang="en-US" sz="11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9" name="矩形 98"/>
          <p:cNvSpPr/>
          <p:nvPr/>
        </p:nvSpPr>
        <p:spPr>
          <a:xfrm>
            <a:off x="7380599" y="3535171"/>
            <a:ext cx="3256020" cy="276999"/>
          </a:xfrm>
          <a:prstGeom prst="rect">
            <a:avLst/>
          </a:prstGeom>
        </p:spPr>
        <p:txBody>
          <a:bodyPr wrap="none">
            <a:spAutoFit/>
          </a:bodyPr>
          <a:lstStyle/>
          <a:p>
            <a:pPr lvl="0">
              <a:defRPr/>
            </a:pPr>
            <a:r>
              <a:rPr lang="zh-CN" altLang="en-US" sz="1200" dirty="0">
                <a:latin typeface="+mn-ea"/>
                <a:cs typeface="Calibri"/>
                <a:sym typeface="Calibri"/>
              </a:rPr>
              <a:t>以“业务板块</a:t>
            </a:r>
            <a:r>
              <a:rPr lang="en-US" altLang="zh-CN" sz="1200" dirty="0">
                <a:latin typeface="+mn-ea"/>
                <a:cs typeface="Calibri"/>
                <a:sym typeface="Calibri"/>
              </a:rPr>
              <a:t>+</a:t>
            </a:r>
            <a:r>
              <a:rPr lang="zh-CN" altLang="en-US" sz="1200" dirty="0">
                <a:latin typeface="+mn-ea"/>
                <a:cs typeface="Calibri"/>
                <a:sym typeface="Calibri"/>
              </a:rPr>
              <a:t>业务过程</a:t>
            </a:r>
            <a:r>
              <a:rPr lang="en-US" altLang="zh-CN" sz="1200" dirty="0">
                <a:latin typeface="+mn-ea"/>
                <a:cs typeface="Calibri"/>
                <a:sym typeface="Calibri"/>
              </a:rPr>
              <a:t>+</a:t>
            </a:r>
            <a:r>
              <a:rPr lang="zh-CN" altLang="en-US" sz="1200" dirty="0">
                <a:latin typeface="+mn-ea"/>
                <a:cs typeface="Calibri"/>
                <a:sym typeface="Calibri"/>
              </a:rPr>
              <a:t>分析维度”为架构构建</a:t>
            </a:r>
          </a:p>
        </p:txBody>
      </p:sp>
      <p:sp>
        <p:nvSpPr>
          <p:cNvPr id="100" name="矩形 99"/>
          <p:cNvSpPr/>
          <p:nvPr/>
        </p:nvSpPr>
        <p:spPr>
          <a:xfrm>
            <a:off x="7687901" y="2705272"/>
            <a:ext cx="2792752" cy="276999"/>
          </a:xfrm>
          <a:prstGeom prst="rect">
            <a:avLst/>
          </a:prstGeom>
        </p:spPr>
        <p:txBody>
          <a:bodyPr wrap="none">
            <a:spAutoFit/>
          </a:bodyPr>
          <a:lstStyle/>
          <a:p>
            <a:r>
              <a:rPr lang="zh-CN" altLang="en-US" sz="1200" dirty="0">
                <a:latin typeface="+mn-ea"/>
                <a:cs typeface="Calibri"/>
                <a:sym typeface="Calibri"/>
              </a:rPr>
              <a:t>以“业务</a:t>
            </a:r>
            <a:r>
              <a:rPr lang="en-US" altLang="zh-CN" sz="1200" dirty="0">
                <a:latin typeface="+mn-ea"/>
                <a:cs typeface="Calibri"/>
                <a:sym typeface="Calibri"/>
              </a:rPr>
              <a:t>/ </a:t>
            </a:r>
            <a:r>
              <a:rPr lang="zh-CN" altLang="en-US" sz="1200" dirty="0">
                <a:latin typeface="+mn-ea"/>
                <a:cs typeface="Calibri"/>
                <a:sym typeface="Calibri"/>
              </a:rPr>
              <a:t>然对象</a:t>
            </a:r>
            <a:r>
              <a:rPr lang="en-US" altLang="zh-CN" sz="1200" dirty="0">
                <a:latin typeface="+mn-ea"/>
                <a:cs typeface="Calibri"/>
                <a:sym typeface="Calibri"/>
              </a:rPr>
              <a:t>+</a:t>
            </a:r>
            <a:r>
              <a:rPr lang="zh-CN" altLang="en-US" sz="1200" dirty="0">
                <a:latin typeface="+mn-ea"/>
                <a:cs typeface="Calibri"/>
                <a:sym typeface="Calibri"/>
              </a:rPr>
              <a:t>萃取标签”为架构构建</a:t>
            </a:r>
            <a:endParaRPr lang="zh-CN" altLang="en-US" sz="1200" dirty="0">
              <a:latin typeface="+mn-ea"/>
            </a:endParaRPr>
          </a:p>
        </p:txBody>
      </p:sp>
    </p:spTree>
    <p:extLst>
      <p:ext uri="{BB962C8B-B14F-4D97-AF65-F5344CB8AC3E}">
        <p14:creationId xmlns:p14="http://schemas.microsoft.com/office/powerpoint/2010/main" val="3889200460"/>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6619</Words>
  <Application>Microsoft Office PowerPoint</Application>
  <PresentationFormat>自定义</PresentationFormat>
  <Paragraphs>1760</Paragraphs>
  <Slides>49</Slides>
  <Notes>39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49</vt:i4>
      </vt:variant>
    </vt:vector>
  </HeadingPairs>
  <TitlesOfParts>
    <vt:vector size="52" baseType="lpstr">
      <vt:lpstr>Office 主题​​</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阿里双中台战略打造阿里巴巴“智能商业”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阿里云安全核心能力全景</vt:lpstr>
      <vt:lpstr>阿里云IOT大图</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linhan</dc:creator>
  <cp:lastModifiedBy>林翰</cp:lastModifiedBy>
  <cp:revision>1</cp:revision>
  <dcterms:modified xsi:type="dcterms:W3CDTF">2019-10-25T10:06:01Z</dcterms:modified>
</cp:coreProperties>
</file>